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324" r:id="rId2"/>
    <p:sldId id="301" r:id="rId3"/>
    <p:sldId id="302" r:id="rId4"/>
    <p:sldId id="303" r:id="rId5"/>
    <p:sldId id="327" r:id="rId6"/>
    <p:sldId id="312" r:id="rId7"/>
    <p:sldId id="313" r:id="rId8"/>
    <p:sldId id="331" r:id="rId9"/>
    <p:sldId id="332" r:id="rId10"/>
    <p:sldId id="326" r:id="rId11"/>
    <p:sldId id="315" r:id="rId12"/>
    <p:sldId id="317" r:id="rId13"/>
    <p:sldId id="318" r:id="rId14"/>
    <p:sldId id="319" r:id="rId15"/>
    <p:sldId id="316" r:id="rId16"/>
    <p:sldId id="320" r:id="rId17"/>
    <p:sldId id="325" r:id="rId18"/>
    <p:sldId id="321" r:id="rId19"/>
    <p:sldId id="322" r:id="rId20"/>
    <p:sldId id="329" r:id="rId21"/>
    <p:sldId id="330" r:id="rId22"/>
    <p:sldId id="328" r:id="rId23"/>
  </p:sldIdLst>
  <p:sldSz cx="12192000" cy="6858000"/>
  <p:notesSz cx="6888163" cy="96234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0000"/>
    <a:srgbClr val="A5002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0" autoAdjust="0"/>
    <p:restoredTop sz="85967" autoAdjust="0"/>
  </p:normalViewPr>
  <p:slideViewPr>
    <p:cSldViewPr>
      <p:cViewPr varScale="1">
        <p:scale>
          <a:sx n="79" d="100"/>
          <a:sy n="79" d="100"/>
        </p:scale>
        <p:origin x="82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63500">
              <a:solidFill>
                <a:srgbClr val="FFFF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10"/>
              <c:layout>
                <c:manualLayout>
                  <c:x val="-2.4774774774774775E-2"/>
                  <c:y val="3.383650214454900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defRPr>
                    </a:pPr>
                    <a:r>
                      <a:rPr lang="en-U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rPr>
                      <a:t>t=0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4-4443-A65A-27586F182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0.70000000000000062</c:v>
                </c:pt>
                <c:pt idx="4">
                  <c:v>0.60000000000000064</c:v>
                </c:pt>
                <c:pt idx="5">
                  <c:v>0.5</c:v>
                </c:pt>
                <c:pt idx="6">
                  <c:v>0.4</c:v>
                </c:pt>
                <c:pt idx="7">
                  <c:v>0.30000000000000032</c:v>
                </c:pt>
                <c:pt idx="8">
                  <c:v>0.2</c:v>
                </c:pt>
                <c:pt idx="9">
                  <c:v>0.1</c:v>
                </c:pt>
                <c:pt idx="10">
                  <c:v>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49.402449105530145</c:v>
                </c:pt>
                <c:pt idx="1">
                  <c:v>33.448267783944864</c:v>
                </c:pt>
                <c:pt idx="2">
                  <c:v>22.646379643175369</c:v>
                </c:pt>
                <c:pt idx="3">
                  <c:v>15.33288701990722</c:v>
                </c:pt>
                <c:pt idx="4">
                  <c:v>10.381236562731846</c:v>
                </c:pt>
                <c:pt idx="5">
                  <c:v>7.0286875805892874</c:v>
                </c:pt>
                <c:pt idx="6">
                  <c:v>4.7588212451378542</c:v>
                </c:pt>
                <c:pt idx="7">
                  <c:v>3.2219926385284996</c:v>
                </c:pt>
                <c:pt idx="8">
                  <c:v>2.1814722654981997</c:v>
                </c:pt>
                <c:pt idx="9">
                  <c:v>1.4769807938826418</c:v>
                </c:pt>
                <c:pt idx="10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84-4443-A65A-27586F182244}"/>
            </c:ext>
          </c:extLst>
        </c:ser>
        <c:ser>
          <c:idx val="1"/>
          <c:order val="1"/>
          <c:spPr>
            <a:ln w="63500">
              <a:solidFill>
                <a:srgbClr val="000000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0.37213414634146341"/>
                </c:manualLayout>
              </c:layout>
              <c:tx>
                <c:rich>
                  <a:bodyPr/>
                  <a:lstStyle/>
                  <a:p>
                    <a:pPr>
                      <a:defRPr sz="1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Verdana" pitchFamily="34" charset="0"/>
                        <a:cs typeface="Verdana" pitchFamily="34" charset="0"/>
                      </a:rPr>
                      <a:t>t=0</a:t>
                    </a:r>
                    <a:endParaRPr lang="en-US" sz="2400" b="1" i="1" baseline="-25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4-4443-A65A-27586F182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0.70000000000000062</c:v>
                </c:pt>
                <c:pt idx="4">
                  <c:v>0.60000000000000064</c:v>
                </c:pt>
                <c:pt idx="5">
                  <c:v>0.5</c:v>
                </c:pt>
                <c:pt idx="6">
                  <c:v>0.4</c:v>
                </c:pt>
                <c:pt idx="7">
                  <c:v>0.30000000000000032</c:v>
                </c:pt>
                <c:pt idx="8">
                  <c:v>0.2</c:v>
                </c:pt>
                <c:pt idx="9">
                  <c:v>0.1</c:v>
                </c:pt>
                <c:pt idx="10">
                  <c:v>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-9.8804898211060568</c:v>
                </c:pt>
                <c:pt idx="1">
                  <c:v>-25.834671142691295</c:v>
                </c:pt>
                <c:pt idx="2">
                  <c:v>-36.636559283460812</c:v>
                </c:pt>
                <c:pt idx="3">
                  <c:v>-43.950051906729001</c:v>
                </c:pt>
                <c:pt idx="4">
                  <c:v>-48.901702363904356</c:v>
                </c:pt>
                <c:pt idx="5">
                  <c:v>-52.254251346046907</c:v>
                </c:pt>
                <c:pt idx="6">
                  <c:v>-54.524117681498346</c:v>
                </c:pt>
                <c:pt idx="7">
                  <c:v>-56.060946288107743</c:v>
                </c:pt>
                <c:pt idx="8">
                  <c:v>-57.101466661137948</c:v>
                </c:pt>
                <c:pt idx="9">
                  <c:v>-57.805958132753553</c:v>
                </c:pt>
                <c:pt idx="10">
                  <c:v>-58.282938926636213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84-4443-A65A-27586F182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668320"/>
        <c:axId val="173667928"/>
      </c:scatterChart>
      <c:valAx>
        <c:axId val="173668320"/>
        <c:scaling>
          <c:orientation val="minMax"/>
          <c:max val="1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173667928"/>
        <c:crosses val="autoZero"/>
        <c:crossBetween val="midCat"/>
        <c:majorUnit val="1"/>
      </c:valAx>
      <c:valAx>
        <c:axId val="173667928"/>
        <c:scaling>
          <c:orientation val="minMax"/>
          <c:max val="59"/>
          <c:min val="-60"/>
        </c:scaling>
        <c:delete val="0"/>
        <c:axPos val="l"/>
        <c:majorGridlines>
          <c:spPr>
            <a:ln w="50800"/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173668320"/>
        <c:crosses val="autoZero"/>
        <c:crossBetween val="midCat"/>
        <c:majorUnit val="6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14CDCF00-8C2E-4BA1-B59F-A5654298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25" y="722313"/>
            <a:ext cx="64119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0413"/>
            <a:ext cx="55102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50A123-3C92-4894-88A5-8D941240C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Вспомните, что такое К в названии К-захват.</a:t>
            </a:r>
            <a:endParaRPr lang="en-US" dirty="0"/>
          </a:p>
          <a:p>
            <a:r>
              <a:rPr lang="ru-RU" dirty="0"/>
              <a:t>Превращение</a:t>
            </a:r>
            <a:r>
              <a:rPr lang="ru-RU" baseline="0" dirty="0"/>
              <a:t> протона в нейтрон требует затрат энергии, т.к. масса нейтрона больше, чем протона. Поэтому одиночный протон не может превратиться в нейтрон, это процесс возможен только в ядрах элементов.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нуклид может распадаться по нескольким каналам, для каждого из них можно определить парциальную скорость распада. И парциальный период полураспада.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53DAC-BD1F-44D7-832D-CC728C6415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25" y="722313"/>
            <a:ext cx="6411913" cy="36083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94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8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ru-RU" dirty="0"/>
              <a:t>Вековое равновесие</a:t>
            </a:r>
            <a:r>
              <a:rPr lang="en-US" dirty="0"/>
              <a:t>“</a:t>
            </a:r>
            <a:r>
              <a:rPr lang="ru-RU" dirty="0"/>
              <a:t> – термин неточный, правильно это состояние называть стационарным. </a:t>
            </a:r>
          </a:p>
          <a:p>
            <a:r>
              <a:rPr lang="ru-RU" dirty="0"/>
              <a:t>Радиоактивный распад необратим,</a:t>
            </a:r>
            <a:r>
              <a:rPr lang="ru-RU" baseline="0" dirty="0"/>
              <a:t> следовательно равновесия в системе нет.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 </a:t>
            </a:r>
            <a:r>
              <a:rPr lang="ru-RU" dirty="0"/>
              <a:t>для родительского </a:t>
            </a:r>
            <a:r>
              <a:rPr lang="ru-RU" baseline="30000" dirty="0"/>
              <a:t>242</a:t>
            </a:r>
            <a:r>
              <a:rPr lang="en-US" dirty="0" err="1"/>
              <a:t>Pu</a:t>
            </a:r>
            <a:r>
              <a:rPr lang="en-US" baseline="0" dirty="0"/>
              <a:t> </a:t>
            </a:r>
            <a:r>
              <a:rPr lang="ru-RU" baseline="0" dirty="0"/>
              <a:t>около</a:t>
            </a:r>
            <a:r>
              <a:rPr lang="en-US" baseline="0" dirty="0"/>
              <a:t> </a:t>
            </a:r>
            <a:r>
              <a:rPr lang="ru-RU" baseline="0" dirty="0"/>
              <a:t>3</a:t>
            </a:r>
            <a:r>
              <a:rPr lang="en-US" baseline="0" dirty="0"/>
              <a:t>.</a:t>
            </a:r>
            <a:r>
              <a:rPr lang="ru-RU" baseline="0" dirty="0"/>
              <a:t>73×</a:t>
            </a:r>
            <a:r>
              <a:rPr lang="en-US" baseline="0" dirty="0"/>
              <a:t>10</a:t>
            </a:r>
            <a:r>
              <a:rPr lang="en-US" baseline="30000" dirty="0"/>
              <a:t>5</a:t>
            </a:r>
            <a:r>
              <a:rPr lang="en-US" baseline="0" dirty="0"/>
              <a:t> </a:t>
            </a:r>
            <a:r>
              <a:rPr lang="ru-RU" baseline="0" dirty="0"/>
              <a:t>лет, в результате получается </a:t>
            </a:r>
            <a:r>
              <a:rPr lang="ru-RU" baseline="30000" dirty="0"/>
              <a:t>238</a:t>
            </a:r>
            <a:r>
              <a:rPr lang="en-US" baseline="0" dirty="0"/>
              <a:t>U. </a:t>
            </a:r>
            <a:r>
              <a:rPr lang="ru-RU" baseline="0" dirty="0"/>
              <a:t>Разница больше 4 порядков.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грубой оценки времени,</a:t>
            </a:r>
            <a:r>
              <a:rPr lang="ru-RU" baseline="0" dirty="0"/>
              <a:t> когда достигается вековое равновесие обычно принимается десять периодов полураспада наиболее долгоживущего дочернего нуклида в цепи, в данном случае – для 234</a:t>
            </a:r>
            <a:r>
              <a:rPr lang="en-US" baseline="0" dirty="0"/>
              <a:t>U</a:t>
            </a:r>
            <a:r>
              <a:rPr lang="ru-RU" baseline="0" dirty="0"/>
              <a:t>. Через 10 его периодов полураспада (2.45 </a:t>
            </a:r>
            <a:r>
              <a:rPr lang="ru-RU" baseline="0" dirty="0" err="1"/>
              <a:t>млн.лет</a:t>
            </a:r>
            <a:r>
              <a:rPr lang="ru-RU" baseline="0" dirty="0"/>
              <a:t>) ошибка </a:t>
            </a:r>
            <a:r>
              <a:rPr lang="ru-RU" baseline="0"/>
              <a:t>составит примерно 20%.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8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Убрал</a:t>
            </a:r>
            <a:r>
              <a:rPr lang="ru-RU" baseline="0" dirty="0"/>
              <a:t> из вывода "релятивистскую массу" фотона </a:t>
            </a:r>
            <a:r>
              <a:rPr lang="en-US" baseline="0" dirty="0"/>
              <a:t>m=E/c</a:t>
            </a:r>
            <a:r>
              <a:rPr lang="en-US" baseline="30000" dirty="0"/>
              <a:t>2</a:t>
            </a:r>
            <a:r>
              <a:rPr lang="ru-RU" baseline="0" dirty="0"/>
              <a:t>, как вышедшее из употребления понятие.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0A123-3C92-4894-88A5-8D941240C3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7"/>
            <a:ext cx="10363200" cy="17367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D768-35A9-43E1-9F80-DFD7C9948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C818C-882F-4C96-89AE-401F96843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7813"/>
            <a:ext cx="8042031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3418-55BC-49E5-B433-6CDDAC72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92616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4" y="1600202"/>
            <a:ext cx="5392616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4" y="3941763"/>
            <a:ext cx="5392616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05AF-C28C-4B48-981B-B1A6B5DB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92616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4" y="1600202"/>
            <a:ext cx="5392616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92616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784" y="3941763"/>
            <a:ext cx="5392616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2A19-4F8E-4F63-B5C2-79EAD929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148FF-25FA-40B8-A4A8-423F9B2C4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B4CD9-5DD6-4483-9F60-4638AE437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FA91-4472-4876-98E2-9696E5269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7DE8-4E9A-4D4E-B0F8-F3638FE1F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BFC7-8856-4439-BE9A-4F9465F9C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81A2-9DE9-4A3A-8A09-87FF69C38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B91E-71B1-4E30-8A17-C86E1BD94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11A3-9661-4BEE-91B1-0C715D0CA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1741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grpSp>
          <p:nvGrpSpPr>
            <p:cNvPr id="1743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97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900"/>
              </a:p>
            </p:txBody>
          </p:sp>
        </p:grpSp>
        <p:sp>
          <p:nvSpPr>
            <p:cNvPr id="297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900"/>
            </a:p>
          </p:txBody>
        </p:sp>
      </p:grpSp>
      <p:sp>
        <p:nvSpPr>
          <p:cNvPr id="297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862B74-B7CE-4C14-8F51-A3A4DE2C6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web.ru/wiki/&#1043;&#1077;&#1086;&#1083;&#1086;&#1075;&#1080;&#1095;&#1077;&#1089;&#1082;&#1080;&#1081;_&#1060;&#1072;&#1082;&#1091;&#1083;&#1100;&#1090;&#1077;&#1090;" TargetMode="External"/><Relationship Id="rId2" Type="http://schemas.openxmlformats.org/officeDocument/2006/relationships/hyperlink" Target="mailto:yuri.kostitsy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ri%20Kostitsyn\Documents\EX\Models\U-seria.xls!Chart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30.png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3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6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11" Type="http://schemas.openxmlformats.org/officeDocument/2006/relationships/image" Target="../media/image45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8.e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emf"/><Relationship Id="rId4" Type="http://schemas.openxmlformats.org/officeDocument/2006/relationships/oleObject" Target="file:///C:\Users\Yuri%20Kostitsyn\Documents\PPT\EX\Models\U-seria.xls!238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uri%20Kostitsyn\Documents\PPT\EX\Models\U-seria.xls!235C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5.wmf"/><Relationship Id="rId3" Type="http://schemas.openxmlformats.org/officeDocument/2006/relationships/chart" Target="../charts/chart1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692276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Закон радиоактивного распада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95600" y="3960265"/>
            <a:ext cx="6400800" cy="14478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Юрий Александрович Костицын</a:t>
            </a: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2"/>
              </a:rPr>
              <a:t>yuri.kostitsyn@gmail.com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09800" y="76202"/>
            <a:ext cx="77724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МГУ им. М. В. Ломоносова</a:t>
            </a:r>
          </a:p>
          <a:p>
            <a:pPr>
              <a:defRPr/>
            </a:pPr>
            <a:r>
              <a:rPr lang="ru-RU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Геологический факультет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7400" y="5257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Задачи (*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xlsx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и лекции (*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pptx</a:t>
            </a:r>
            <a:r>
              <a:rPr lang="en-US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– на сайте</a:t>
            </a:r>
          </a:p>
          <a:p>
            <a:pPr lvl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A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3"/>
              </a:rPr>
              <a:t>http://wiki.web.ru/wiki/</a:t>
            </a:r>
            <a:r>
              <a:rPr lang="ru-RU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hlinkClick r:id="rId3"/>
              </a:rPr>
              <a:t>Геологический_Факультет</a:t>
            </a:r>
            <a:r>
              <a:rPr lang="ru-RU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_МГУ</a:t>
            </a:r>
            <a: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br>
              <a:rPr 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Геохимия_Изотопов_и_Геохронология</a:t>
            </a:r>
            <a:endParaRPr lang="ru-RU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264586"/>
              </p:ext>
            </p:extLst>
          </p:nvPr>
        </p:nvGraphicFramePr>
        <p:xfrm>
          <a:off x="1558395" y="0"/>
          <a:ext cx="907521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Chart" r:id="rId3" imgW="8846772" imgH="6172105" progId="Excel.Chart.8">
                  <p:link/>
                </p:oleObj>
              </mc:Choice>
              <mc:Fallback>
                <p:oleObj name="Chart" r:id="rId3" imgW="8846772" imgH="6172105" progId="Excel.Chart.8">
                  <p:link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395" y="0"/>
                        <a:ext cx="907521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5181600" y="3657601"/>
          <a:ext cx="920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5" imgW="495000" imgH="241200" progId="Equation.3">
                  <p:embed/>
                </p:oleObj>
              </mc:Choice>
              <mc:Fallback>
                <p:oleObj name="Equation" r:id="rId5" imgW="4950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1"/>
                        <a:ext cx="9207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Цепочки радиоактивных превращений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83936"/>
              </p:ext>
            </p:extLst>
          </p:nvPr>
        </p:nvGraphicFramePr>
        <p:xfrm>
          <a:off x="2698029" y="886542"/>
          <a:ext cx="2536173" cy="142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4" name="Equation" r:id="rId3" imgW="1371600" imgH="711000" progId="Equation.DSMT4">
                  <p:embed/>
                </p:oleObj>
              </mc:Choice>
              <mc:Fallback>
                <p:oleObj name="Equation" r:id="rId3" imgW="13716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029" y="886542"/>
                        <a:ext cx="2536173" cy="1425936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661990"/>
              </p:ext>
            </p:extLst>
          </p:nvPr>
        </p:nvGraphicFramePr>
        <p:xfrm>
          <a:off x="4887371" y="1510217"/>
          <a:ext cx="2137844" cy="81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5" name="Equation" r:id="rId5" imgW="1155600" imgH="406080" progId="Equation.DSMT4">
                  <p:embed/>
                </p:oleObj>
              </mc:Choice>
              <mc:Fallback>
                <p:oleObj name="Equation" r:id="rId5" imgW="115560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371" y="1510217"/>
                        <a:ext cx="2137844" cy="81361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84820"/>
              </p:ext>
            </p:extLst>
          </p:nvPr>
        </p:nvGraphicFramePr>
        <p:xfrm>
          <a:off x="2694416" y="2427194"/>
          <a:ext cx="5305411" cy="48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6" name="Equation" r:id="rId7" imgW="2857320" imgH="241200" progId="Equation.DSMT4">
                  <p:embed/>
                </p:oleObj>
              </mc:Choice>
              <mc:Fallback>
                <p:oleObj name="Equation" r:id="rId7" imgW="28573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416" y="2427194"/>
                        <a:ext cx="5305411" cy="48520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23618"/>
              </p:ext>
            </p:extLst>
          </p:nvPr>
        </p:nvGraphicFramePr>
        <p:xfrm>
          <a:off x="2700193" y="2978419"/>
          <a:ext cx="3337071" cy="81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Equation" r:id="rId9" imgW="1803240" imgH="406080" progId="Equation.DSMT4">
                  <p:embed/>
                </p:oleObj>
              </mc:Choice>
              <mc:Fallback>
                <p:oleObj name="Equation" r:id="rId9" imgW="18032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193" y="2978419"/>
                        <a:ext cx="3337071" cy="815729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768144"/>
              </p:ext>
            </p:extLst>
          </p:nvPr>
        </p:nvGraphicFramePr>
        <p:xfrm>
          <a:off x="2704144" y="3794148"/>
          <a:ext cx="6241911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11" imgW="3390840" imgH="533160" progId="Equation.DSMT4">
                  <p:embed/>
                </p:oleObj>
              </mc:Choice>
              <mc:Fallback>
                <p:oleObj name="Equation" r:id="rId11" imgW="3390840" imgH="533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144" y="3794148"/>
                        <a:ext cx="6241911" cy="1063625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650951"/>
              </p:ext>
            </p:extLst>
          </p:nvPr>
        </p:nvGraphicFramePr>
        <p:xfrm>
          <a:off x="6037264" y="3306763"/>
          <a:ext cx="1174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13" imgW="126720" imgH="241200" progId="Equation.3">
                  <p:embed/>
                </p:oleObj>
              </mc:Choice>
              <mc:Fallback>
                <p:oleObj name="Equation" r:id="rId13" imgW="1267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4" y="3306763"/>
                        <a:ext cx="117475" cy="24130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68C83A-D081-4D0B-9F81-81B925101D7D}"/>
                  </a:ext>
                </a:extLst>
              </p:cNvPr>
              <p:cNvSpPr txBox="1"/>
              <p:nvPr/>
            </p:nvSpPr>
            <p:spPr>
              <a:xfrm>
                <a:off x="2694416" y="5046449"/>
                <a:ext cx="6113468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68C83A-D081-4D0B-9F81-81B925101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16" y="5046449"/>
                <a:ext cx="6113468" cy="821892"/>
              </a:xfrm>
              <a:prstGeom prst="rect">
                <a:avLst/>
              </a:prstGeom>
              <a:blipFill>
                <a:blip r:embed="rId15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29C675-75C8-481D-9800-4B19DFF201CD}"/>
                  </a:ext>
                </a:extLst>
              </p:cNvPr>
              <p:cNvSpPr txBox="1"/>
              <p:nvPr/>
            </p:nvSpPr>
            <p:spPr>
              <a:xfrm>
                <a:off x="8946055" y="5295000"/>
                <a:ext cx="19970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29C675-75C8-481D-9800-4B19DFF2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055" y="5295000"/>
                <a:ext cx="1997085" cy="378502"/>
              </a:xfrm>
              <a:prstGeom prst="rect">
                <a:avLst/>
              </a:prstGeom>
              <a:blipFill>
                <a:blip r:embed="rId16"/>
                <a:stretch>
                  <a:fillRect l="-7339" r="-4281" b="-43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4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80098"/>
            <a:ext cx="8324850" cy="577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13534"/>
              </p:ext>
            </p:extLst>
          </p:nvPr>
        </p:nvGraphicFramePr>
        <p:xfrm>
          <a:off x="3200400" y="1981201"/>
          <a:ext cx="13096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4" imgW="939600" imgH="279360" progId="Equation.3">
                  <p:embed/>
                </p:oleObj>
              </mc:Choice>
              <mc:Fallback>
                <p:oleObj name="Equation" r:id="rId4" imgW="93960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1"/>
                        <a:ext cx="130968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47836"/>
              </p:ext>
            </p:extLst>
          </p:nvPr>
        </p:nvGraphicFramePr>
        <p:xfrm>
          <a:off x="4876801" y="3456304"/>
          <a:ext cx="13430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6" imgW="965160" imgH="279360" progId="Equation.3">
                  <p:embed/>
                </p:oleObj>
              </mc:Choice>
              <mc:Fallback>
                <p:oleObj name="Equation" r:id="rId6" imgW="96516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3456304"/>
                        <a:ext cx="13430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52019"/>
              </p:ext>
            </p:extLst>
          </p:nvPr>
        </p:nvGraphicFramePr>
        <p:xfrm>
          <a:off x="6934200" y="1524000"/>
          <a:ext cx="1390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8" imgW="1002960" imgH="279360" progId="Equation.3">
                  <p:embed/>
                </p:oleObj>
              </mc:Choice>
              <mc:Fallback>
                <p:oleObj name="Equation" r:id="rId8" imgW="1002960" imgH="279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24000"/>
                        <a:ext cx="1390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4008313" y="228600"/>
            <a:ext cx="4261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Частный случай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1.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&gt;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ru-R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8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703898"/>
            <a:ext cx="8324850" cy="577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16693"/>
              </p:ext>
            </p:extLst>
          </p:nvPr>
        </p:nvGraphicFramePr>
        <p:xfrm>
          <a:off x="4864630" y="4191001"/>
          <a:ext cx="1308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Equation" r:id="rId4" imgW="939600" imgH="279360" progId="Equation.3">
                  <p:embed/>
                </p:oleObj>
              </mc:Choice>
              <mc:Fallback>
                <p:oleObj name="Equation" r:id="rId4" imgW="93960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630" y="4191001"/>
                        <a:ext cx="1308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00359"/>
              </p:ext>
            </p:extLst>
          </p:nvPr>
        </p:nvGraphicFramePr>
        <p:xfrm>
          <a:off x="6799264" y="2667000"/>
          <a:ext cx="13430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0" name="Equation" r:id="rId6" imgW="965160" imgH="279360" progId="Equation.3">
                  <p:embed/>
                </p:oleObj>
              </mc:Choice>
              <mc:Fallback>
                <p:oleObj name="Equation" r:id="rId6" imgW="96516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4" y="2667000"/>
                        <a:ext cx="13430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30816"/>
              </p:ext>
            </p:extLst>
          </p:nvPr>
        </p:nvGraphicFramePr>
        <p:xfrm>
          <a:off x="8458200" y="1066800"/>
          <a:ext cx="1390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Equation" r:id="rId8" imgW="1002960" imgH="279360" progId="Equation.3">
                  <p:embed/>
                </p:oleObj>
              </mc:Choice>
              <mc:Fallback>
                <p:oleObj name="Equation" r:id="rId8" imgW="100296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1066800"/>
                        <a:ext cx="1390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008313" y="228600"/>
            <a:ext cx="4261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Частный случай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1.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&gt;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ru-RU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5" name="Picture 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557212"/>
            <a:ext cx="8298180" cy="630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28895"/>
              </p:ext>
            </p:extLst>
          </p:nvPr>
        </p:nvGraphicFramePr>
        <p:xfrm>
          <a:off x="5603875" y="2743201"/>
          <a:ext cx="1308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" name="Equation" r:id="rId5" imgW="939600" imgH="279360" progId="Equation.3">
                  <p:embed/>
                </p:oleObj>
              </mc:Choice>
              <mc:Fallback>
                <p:oleObj name="Equation" r:id="rId5" imgW="939600" imgH="279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2743201"/>
                        <a:ext cx="1308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45120"/>
              </p:ext>
            </p:extLst>
          </p:nvPr>
        </p:nvGraphicFramePr>
        <p:xfrm>
          <a:off x="3914775" y="4038600"/>
          <a:ext cx="15875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Equation" r:id="rId7" imgW="1143000" imgH="279360" progId="Equation.3">
                  <p:embed/>
                </p:oleObj>
              </mc:Choice>
              <mc:Fallback>
                <p:oleObj name="Equation" r:id="rId7" imgW="1143000" imgH="279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4038600"/>
                        <a:ext cx="15875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348886"/>
              </p:ext>
            </p:extLst>
          </p:nvPr>
        </p:nvGraphicFramePr>
        <p:xfrm>
          <a:off x="7994650" y="1219200"/>
          <a:ext cx="13922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Equation" r:id="rId9" imgW="1002960" imgH="279360" progId="Equation.3">
                  <p:embed/>
                </p:oleObj>
              </mc:Choice>
              <mc:Fallback>
                <p:oleObj name="Equation" r:id="rId9" imgW="1002960" imgH="279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1219200"/>
                        <a:ext cx="1392238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1734219" y="71437"/>
            <a:ext cx="4261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Частный случай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2.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&gt;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02925" y="1719372"/>
                <a:ext cx="2768963" cy="1035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Вековое равновесие: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𝐍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GB" sz="2000" b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𝛌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925" y="1719372"/>
                <a:ext cx="2768963" cy="1035796"/>
              </a:xfrm>
              <a:prstGeom prst="rect">
                <a:avLst/>
              </a:prstGeom>
              <a:blipFill>
                <a:blip r:embed="rId11"/>
                <a:stretch>
                  <a:fillRect l="-1982" t="-3529" r="-2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863645" y="3505201"/>
            <a:ext cx="1898336" cy="1123245"/>
            <a:chOff x="5339645" y="3505200"/>
            <a:chExt cx="1898336" cy="1123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858949" y="3505200"/>
                  <a:ext cx="1379032" cy="9822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𝛌</m:t>
                                </m:r>
                              </m:e>
                              <m:sub>
                                <m:r>
                                  <a:rPr lang="en-US" sz="2800" b="1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𝛌</m:t>
                                </m:r>
                              </m:e>
                              <m:sub>
                                <m:r>
                                  <a:rPr lang="en-US" sz="2800" b="1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𝛌</m:t>
                                </m:r>
                              </m:e>
                              <m:sub>
                                <m:r>
                                  <a:rPr lang="en-US" sz="2400" b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24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130" y="3505200"/>
                  <a:ext cx="1228670" cy="85517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Freeform 3"/>
            <p:cNvSpPr/>
            <p:nvPr/>
          </p:nvSpPr>
          <p:spPr bwMode="auto">
            <a:xfrm>
              <a:off x="5339645" y="3939822"/>
              <a:ext cx="632178" cy="688623"/>
            </a:xfrm>
            <a:custGeom>
              <a:avLst/>
              <a:gdLst>
                <a:gd name="connsiteX0" fmla="*/ 519289 w 519289"/>
                <a:gd name="connsiteY0" fmla="*/ 0 h 508000"/>
                <a:gd name="connsiteX1" fmla="*/ 270933 w 519289"/>
                <a:gd name="connsiteY1" fmla="*/ 293511 h 508000"/>
                <a:gd name="connsiteX2" fmla="*/ 0 w 519289"/>
                <a:gd name="connsiteY2" fmla="*/ 508000 h 508000"/>
                <a:gd name="connsiteX0" fmla="*/ 564444 w 564444"/>
                <a:gd name="connsiteY0" fmla="*/ 0 h 451556"/>
                <a:gd name="connsiteX1" fmla="*/ 270933 w 564444"/>
                <a:gd name="connsiteY1" fmla="*/ 237067 h 451556"/>
                <a:gd name="connsiteX2" fmla="*/ 0 w 564444"/>
                <a:gd name="connsiteY2" fmla="*/ 451556 h 451556"/>
                <a:gd name="connsiteX0" fmla="*/ 564444 w 564444"/>
                <a:gd name="connsiteY0" fmla="*/ 0 h 451556"/>
                <a:gd name="connsiteX1" fmla="*/ 270933 w 564444"/>
                <a:gd name="connsiteY1" fmla="*/ 237067 h 451556"/>
                <a:gd name="connsiteX2" fmla="*/ 0 w 564444"/>
                <a:gd name="connsiteY2" fmla="*/ 451556 h 451556"/>
                <a:gd name="connsiteX0" fmla="*/ 632178 w 632178"/>
                <a:gd name="connsiteY0" fmla="*/ 0 h 688623"/>
                <a:gd name="connsiteX1" fmla="*/ 338667 w 632178"/>
                <a:gd name="connsiteY1" fmla="*/ 237067 h 688623"/>
                <a:gd name="connsiteX2" fmla="*/ 0 w 632178"/>
                <a:gd name="connsiteY2" fmla="*/ 688623 h 688623"/>
                <a:gd name="connsiteX0" fmla="*/ 632178 w 632178"/>
                <a:gd name="connsiteY0" fmla="*/ 0 h 688623"/>
                <a:gd name="connsiteX1" fmla="*/ 338667 w 632178"/>
                <a:gd name="connsiteY1" fmla="*/ 237067 h 688623"/>
                <a:gd name="connsiteX2" fmla="*/ 0 w 632178"/>
                <a:gd name="connsiteY2" fmla="*/ 688623 h 688623"/>
                <a:gd name="connsiteX0" fmla="*/ 632178 w 632178"/>
                <a:gd name="connsiteY0" fmla="*/ 0 h 688623"/>
                <a:gd name="connsiteX1" fmla="*/ 0 w 632178"/>
                <a:gd name="connsiteY1" fmla="*/ 688623 h 688623"/>
                <a:gd name="connsiteX0" fmla="*/ 632178 w 632178"/>
                <a:gd name="connsiteY0" fmla="*/ 0 h 688623"/>
                <a:gd name="connsiteX1" fmla="*/ 0 w 632178"/>
                <a:gd name="connsiteY1" fmla="*/ 688623 h 688623"/>
                <a:gd name="connsiteX0" fmla="*/ 632178 w 632178"/>
                <a:gd name="connsiteY0" fmla="*/ 0 h 688623"/>
                <a:gd name="connsiteX1" fmla="*/ 0 w 632178"/>
                <a:gd name="connsiteY1" fmla="*/ 688623 h 68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178" h="688623">
                  <a:moveTo>
                    <a:pt x="632178" y="0"/>
                  </a:moveTo>
                  <a:cubicBezTo>
                    <a:pt x="139230" y="127941"/>
                    <a:pt x="583260" y="492948"/>
                    <a:pt x="0" y="688623"/>
                  </a:cubicBezTo>
                </a:path>
              </a:pathLst>
            </a:custGeom>
            <a:ln>
              <a:headEnd type="none" w="med" len="med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85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41398"/>
              </p:ext>
            </p:extLst>
          </p:nvPr>
        </p:nvGraphicFramePr>
        <p:xfrm>
          <a:off x="9020175" y="60960"/>
          <a:ext cx="2867025" cy="6736080"/>
        </p:xfrm>
        <a:graphic>
          <a:graphicData uri="http://schemas.openxmlformats.org/drawingml/2006/table">
            <a:tbl>
              <a:tblPr/>
              <a:tblGrid>
                <a:gridCol w="126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Нуклид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1/2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242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Pu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3.73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 pitchFamily="18" charset="0"/>
                          <a:cs typeface="Arial" charset="0"/>
                        </a:rPr>
                        <a:t>×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238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4.468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 pitchFamily="18" charset="0"/>
                          <a:cs typeface="Arial" charset="0"/>
                        </a:rPr>
                        <a:t>×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234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Th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24.1 дн.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234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Pa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6.7 ч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234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245000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230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Th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75380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226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Ra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1602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222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Rn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3.8235 дн.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218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Po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3.05 м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214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Pb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26.8 м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214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Bi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19.9 м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214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Po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1.64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Times New Roman" pitchFamily="18" charset="0"/>
                          <a:cs typeface="Arial" charset="0"/>
                        </a:rPr>
                        <a:t>×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–4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 с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Pb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22.3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Bi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5.02 дн.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Po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138 дн.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206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cs typeface="Times New Roman" pitchFamily="18" charset="0"/>
                        </a:rPr>
                        <a:t>Pb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∞</a:t>
                      </a:r>
                    </a:p>
                  </a:txBody>
                  <a:tcPr marL="84406" marR="8440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49929" y="76200"/>
            <a:ext cx="436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 вековом равновесии: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343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Вековое равновесие (стационарное состояние) наступает по прошествии некоторого времени.</a:t>
            </a:r>
          </a:p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			Какого?</a:t>
            </a:r>
          </a:p>
          <a:p>
            <a:pPr algn="l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Иногда принимают, что по прошествии 10 периодов полураспада самого долгоживущего дочернего нуклида в цепочке.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20962" y="587731"/>
                <a:ext cx="434413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GB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       </m:t>
                      </m:r>
                      <m:d>
                        <m:dPr>
                          <m:ctrlPr>
                            <a:rPr lang="en-US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24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62" y="587731"/>
                <a:ext cx="4344138" cy="922176"/>
              </a:xfrm>
              <a:prstGeom prst="rect">
                <a:avLst/>
              </a:prstGeom>
              <a:blipFill>
                <a:blip r:embed="rId3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7376" y="1524001"/>
                <a:ext cx="5633402" cy="777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ru-RU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GB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GB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ru-RU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   </m:t>
                    </m:r>
                    <m:d>
                      <m:d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GB" sz="28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28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76" y="1524001"/>
                <a:ext cx="5633402" cy="777585"/>
              </a:xfrm>
              <a:prstGeom prst="rect">
                <a:avLst/>
              </a:prstGeom>
              <a:blipFill>
                <a:blip r:embed="rId4"/>
                <a:stretch>
                  <a:fillRect l="-1840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944558" y="509601"/>
            <a:ext cx="1215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Периоды </a:t>
            </a:r>
          </a:p>
          <a:p>
            <a:r>
              <a:rPr lang="ru-RU" sz="1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полураспада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486400" y="685800"/>
            <a:ext cx="6858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2246055"/>
                <a:ext cx="7924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Для цепочки распада в состоянии векового равновесия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𝛌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𝐍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𝛌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𝐍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𝛌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𝐍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=…=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𝛌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𝐧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𝐍</m:t>
                        </m:r>
                      </m:e>
                      <m:sub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𝐧</m:t>
                        </m:r>
                      </m:sub>
                    </m:sSub>
                  </m:oMath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  <a:p>
                <a:pPr algn="l"/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  <a:p>
                <a:pPr algn="l"/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Тогда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rad</m:t>
                          </m:r>
                        </m:sub>
                      </m:sSub>
                      <m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en-US" sz="2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𝛌</m:t>
                                  </m:r>
                                </m:e>
                                <m:sub>
                                  <m:r>
                                    <a:rPr lang="en-US" sz="2400" b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4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6055"/>
                <a:ext cx="7924800" cy="1938992"/>
              </a:xfrm>
              <a:prstGeom prst="rect">
                <a:avLst/>
              </a:prstGeom>
              <a:blipFill>
                <a:blip r:embed="rId5"/>
                <a:stretch>
                  <a:fillRect l="-1308" t="-2508" r="-462" b="-3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69860"/>
              </p:ext>
            </p:extLst>
          </p:nvPr>
        </p:nvGraphicFramePr>
        <p:xfrm>
          <a:off x="3087688" y="137540"/>
          <a:ext cx="6081438" cy="504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3" imgW="2565360" imgH="2133360" progId="Equation.DSMT4">
                  <p:embed/>
                </p:oleObj>
              </mc:Choice>
              <mc:Fallback>
                <p:oleObj name="Equation" r:id="rId3" imgW="2565360" imgH="2133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137540"/>
                        <a:ext cx="6081438" cy="504406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722203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mbria" panose="02040503050406030204" pitchFamily="18" charset="0"/>
              </a:rPr>
              <a:t>Bateman, H. Solution of a System of Differential Equations Occurring in The Theory of Radio-Active Transformation.  </a:t>
            </a:r>
            <a:r>
              <a:rPr lang="en-US" sz="2400" i="1" dirty="0">
                <a:latin typeface="Cambria" panose="02040503050406030204" pitchFamily="18" charset="0"/>
              </a:rPr>
              <a:t>Proc. Cambridge Phil. Soc. </a:t>
            </a:r>
            <a:r>
              <a:rPr lang="en-US" sz="2400" dirty="0">
                <a:latin typeface="Cambria" panose="02040503050406030204" pitchFamily="18" charset="0"/>
              </a:rPr>
              <a:t>1910. 15:423-427.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238U-S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7" y="0"/>
            <a:ext cx="10231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42542"/>
              </p:ext>
            </p:extLst>
          </p:nvPr>
        </p:nvGraphicFramePr>
        <p:xfrm>
          <a:off x="1324064" y="0"/>
          <a:ext cx="954387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Chart" r:id="rId4" imgW="9303959" imgH="6172322" progId="Excel.Chart.8">
                  <p:link/>
                </p:oleObj>
              </mc:Choice>
              <mc:Fallback>
                <p:oleObj name="Chart" r:id="rId4" imgW="9303959" imgH="6172322" progId="Excel.Chart.8">
                  <p:link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064" y="0"/>
                        <a:ext cx="954387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4159"/>
              </p:ext>
            </p:extLst>
          </p:nvPr>
        </p:nvGraphicFramePr>
        <p:xfrm>
          <a:off x="1326370" y="0"/>
          <a:ext cx="953926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Chart" r:id="rId3" imgW="9303959" imgH="6172322" progId="Excel.Chart.8">
                  <p:link/>
                </p:oleObj>
              </mc:Choice>
              <mc:Fallback>
                <p:oleObj name="Chart" r:id="rId3" imgW="9303959" imgH="6172322" progId="Excel.Chart.8">
                  <p:link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370" y="0"/>
                        <a:ext cx="953926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Виды радиоактивного распада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9669"/>
            <a:ext cx="6781799" cy="4412531"/>
          </a:xfrm>
        </p:spPr>
        <p:txBody>
          <a:bodyPr/>
          <a:lstStyle/>
          <a:p>
            <a:pPr eaLnBrk="1" hangingPunct="1">
              <a:spcAft>
                <a:spcPct val="7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Symbol" pitchFamily="18" charset="2"/>
              </a:rPr>
              <a:t>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распад.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Нейтрон в ядре распадается на протон и электрон)</a:t>
            </a:r>
          </a:p>
          <a:p>
            <a:pPr eaLnBrk="1" hangingPunct="1">
              <a:spcAft>
                <a:spcPct val="7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sym typeface="Symbol" pitchFamily="18" charset="2"/>
              </a:rPr>
              <a:t>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+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ru-RU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распад.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(Протон в ядре распадается на нейтрон и позитрон)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spcAft>
                <a:spcPct val="7000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 – захват.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(Нейтрон образуется из протона и электрона оболочки)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spcAft>
                <a:spcPct val="7000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 распад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(ядро теряет два протона и два нейтрона)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05135"/>
              </p:ext>
            </p:extLst>
          </p:nvPr>
        </p:nvGraphicFramePr>
        <p:xfrm>
          <a:off x="6933996" y="1847850"/>
          <a:ext cx="48641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4" imgW="2616120" imgH="241200" progId="Equation.DSMT4">
                  <p:embed/>
                </p:oleObj>
              </mc:Choice>
              <mc:Fallback>
                <p:oleObj name="Equation" r:id="rId4" imgW="261612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3996" y="1847850"/>
                        <a:ext cx="48641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114559"/>
              </p:ext>
            </p:extLst>
          </p:nvPr>
        </p:nvGraphicFramePr>
        <p:xfrm>
          <a:off x="6634163" y="2895600"/>
          <a:ext cx="52530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Equation" r:id="rId6" imgW="2819160" imgH="241200" progId="Equation.DSMT4">
                  <p:embed/>
                </p:oleObj>
              </mc:Choice>
              <mc:Fallback>
                <p:oleObj name="Equation" r:id="rId6" imgW="281916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2895600"/>
                        <a:ext cx="525303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84883"/>
              </p:ext>
            </p:extLst>
          </p:nvPr>
        </p:nvGraphicFramePr>
        <p:xfrm>
          <a:off x="6891338" y="3962400"/>
          <a:ext cx="486568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Equation" r:id="rId8" imgW="2628720" imgH="507960" progId="Equation.DSMT4">
                  <p:embed/>
                </p:oleObj>
              </mc:Choice>
              <mc:Fallback>
                <p:oleObj name="Equation" r:id="rId8" imgW="2628720" imgH="5079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3962400"/>
                        <a:ext cx="4865687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035698"/>
              </p:ext>
            </p:extLst>
          </p:nvPr>
        </p:nvGraphicFramePr>
        <p:xfrm>
          <a:off x="7162799" y="5334000"/>
          <a:ext cx="34940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Equation" r:id="rId10" imgW="1879560" imgH="241200" progId="Equation.DSMT4">
                  <p:embed/>
                </p:oleObj>
              </mc:Choice>
              <mc:Fallback>
                <p:oleObj name="Equation" r:id="rId10" imgW="18795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799" y="5334000"/>
                        <a:ext cx="349408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Ядра отдачи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(recoil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nuclei)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V="1">
            <a:off x="8001000" y="1138237"/>
            <a:ext cx="1618246" cy="457200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8234929" y="1386773"/>
            <a:ext cx="211076" cy="2286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8652178" y="1366837"/>
            <a:ext cx="70359" cy="762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17961" dir="2700000" algn="ctr" rotWithShape="0">
              <a:srgbClr val="000000"/>
            </a:outerShdw>
          </a:effectLst>
        </p:spPr>
        <p:txBody>
          <a:bodyPr wrap="none" bIns="320040" anchor="ctr"/>
          <a:lstStyle/>
          <a:p>
            <a:pPr>
              <a:defRPr/>
            </a:pPr>
            <a:endParaRPr lang="ru-RU" sz="1600" dirty="0">
              <a:latin typeface="Symbol" pitchFamily="18" charset="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93422" y="1305580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a,b,g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07641" y="911820"/>
                <a:ext cx="4534062" cy="535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ru-RU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или   </m:t>
                      </m:r>
                      <m:sSubSup>
                        <m:sSubSup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641" y="911820"/>
                <a:ext cx="4534062" cy="535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2746" y="1371601"/>
                <a:ext cx="4495654" cy="1200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Для частиц с конечной массой: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m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;          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46" y="1371601"/>
                <a:ext cx="4495654" cy="1200393"/>
              </a:xfrm>
              <a:prstGeom prst="rect">
                <a:avLst/>
              </a:prstGeom>
              <a:blipFill>
                <a:blip r:embed="rId4"/>
                <a:stretch>
                  <a:fillRect l="-2307" t="-4569" r="-1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0111" y="1597968"/>
                <a:ext cx="600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111" y="1597968"/>
                <a:ext cx="600356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20201" y="643679"/>
                <a:ext cx="997709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1" y="643679"/>
                <a:ext cx="997709" cy="494559"/>
              </a:xfrm>
              <a:prstGeom prst="rect">
                <a:avLst/>
              </a:prstGeom>
              <a:blipFill>
                <a:blip r:embed="rId6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7641" y="2443102"/>
                <a:ext cx="4601516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   </m:t>
                      </m:r>
                      <m:sSup>
                        <m:sSup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641" y="2443102"/>
                <a:ext cx="4601516" cy="833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11452" y="3124201"/>
                <a:ext cx="6200287" cy="799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   </m:t>
                      </m:r>
                      <m:sSub>
                        <m:sSub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452" y="3124201"/>
                <a:ext cx="6200287" cy="799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1596" y="4501656"/>
                <a:ext cx="3201004" cy="1213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Для фотона: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   </m:t>
                      </m:r>
                      <m:sSubSup>
                        <m:sSubSup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96" y="4501656"/>
                <a:ext cx="3201004" cy="1213345"/>
              </a:xfrm>
              <a:prstGeom prst="rect">
                <a:avLst/>
              </a:prstGeom>
              <a:blipFill>
                <a:blip r:embed="rId9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10049" y="5648914"/>
                <a:ext cx="4828951" cy="904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ru-RU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ru-RU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049" y="5648914"/>
                <a:ext cx="4828951" cy="9042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21983" y="2081546"/>
                <a:ext cx="21964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𝑣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−скорость;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−масса;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𝑃</m:t>
                      </m:r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−импульс;</m:t>
                      </m:r>
                    </m:oMath>
                  </m:oMathPara>
                </a14:m>
                <a:endParaRPr lang="ru-RU" sz="2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𝐸</m:t>
                      </m:r>
                      <m:r>
                        <a:rPr 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ru-RU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энергия.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983" y="2081546"/>
                <a:ext cx="2196435" cy="1569660"/>
              </a:xfrm>
              <a:prstGeom prst="rect">
                <a:avLst/>
              </a:prstGeom>
              <a:blipFill>
                <a:blip r:embed="rId11"/>
                <a:stretch>
                  <a:fillRect l="-831" b="-50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823870" y="4151865"/>
            <a:ext cx="3987130" cy="2709945"/>
            <a:chOff x="4956325" y="3962400"/>
            <a:chExt cx="4210535" cy="289941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738" y="3962400"/>
              <a:ext cx="3918122" cy="2899410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 bwMode="auto">
            <a:xfrm flipH="1">
              <a:off x="4956325" y="5791200"/>
              <a:ext cx="2113096" cy="190499"/>
            </a:xfrm>
            <a:prstGeom prst="straightConnector1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752746" y="3810000"/>
            <a:ext cx="891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При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распаде ядра отдачи смещаются в решётке минералов на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4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99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77814"/>
            <a:ext cx="8610600" cy="113982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Энергия выбивания ионов из решётки силикатов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Park B., Weber W.J.,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Coralles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L.R. Phys. Rev. B64: 174108-1 – 174108-16.)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цирконе: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Zr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– 89 eV;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 – 48 eV;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– 28 eV.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керамике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Al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Al – 20 eV;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 – 50 eV.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Типичный диапазон энергий – от 10 до 70 эВ.</a:t>
            </a:r>
          </a:p>
        </p:txBody>
      </p:sp>
    </p:spTree>
    <p:extLst>
      <p:ext uri="{BB962C8B-B14F-4D97-AF65-F5344CB8AC3E}">
        <p14:creationId xmlns:p14="http://schemas.microsoft.com/office/powerpoint/2010/main" val="42665591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762000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Задача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Рассчитать энергию ядер отдачи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auto">
          <a:xfrm>
            <a:off x="207481" y="1676400"/>
            <a:ext cx="31834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Масса покоя электрона равна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0.00054858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аем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l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аем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=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931.4 МэВ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/с</a:t>
            </a:r>
            <a:r>
              <a:rPr lang="ru-RU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29632"/>
              </p:ext>
            </p:extLst>
          </p:nvPr>
        </p:nvGraphicFramePr>
        <p:xfrm>
          <a:off x="3257550" y="762002"/>
          <a:ext cx="5676900" cy="60074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9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7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Материнский нуклид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Тип распада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Энергия частиц, </a:t>
                      </a:r>
                    </a:p>
                    <a:p>
                      <a:pPr algn="ctr" fontAlgn="ctr"/>
                      <a:r>
                        <a:rPr lang="ru-RU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МэВ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40</a:t>
                      </a:r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b</a:t>
                      </a:r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1.311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40</a:t>
                      </a:r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b</a:t>
                      </a:r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1.504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40</a:t>
                      </a:r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1.480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87</a:t>
                      </a:r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b</a:t>
                      </a:r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0.2826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87</a:t>
                      </a:r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Rb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0.2826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147</a:t>
                      </a:r>
                      <a:r>
                        <a:rPr lang="en-US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Sm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2.310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176</a:t>
                      </a:r>
                      <a:r>
                        <a:rPr lang="en-US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Lu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b</a:t>
                      </a:r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1.190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232</a:t>
                      </a:r>
                      <a:r>
                        <a:rPr lang="en-US" sz="24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Th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4.082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235</a:t>
                      </a:r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4.678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238</a:t>
                      </a:r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mbol" pitchFamily="18" charset="2"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itchFamily="18" charset="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4.270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530262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Какой из видов распада разрушает решётку минералов?</a:t>
            </a:r>
          </a:p>
        </p:txBody>
      </p:sp>
    </p:spTree>
    <p:extLst>
      <p:ext uri="{BB962C8B-B14F-4D97-AF65-F5344CB8AC3E}">
        <p14:creationId xmlns:p14="http://schemas.microsoft.com/office/powerpoint/2010/main" val="17218202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134076"/>
              </p:ext>
            </p:extLst>
          </p:nvPr>
        </p:nvGraphicFramePr>
        <p:xfrm>
          <a:off x="2899661" y="0"/>
          <a:ext cx="639267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PHOTO-PAINT" r:id="rId4" imgW="2976189" imgH="2948759" progId="CorelPHOTOPAINT.Image.13">
                  <p:embed/>
                </p:oleObj>
              </mc:Choice>
              <mc:Fallback>
                <p:oleObj name="PHOTO-PAINT" r:id="rId4" imgW="2976189" imgH="2948759" progId="CorelPHOTOPAINT.Image.1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661" y="0"/>
                        <a:ext cx="639267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Уравнение радиоактивного распада</a:t>
            </a:r>
          </a:p>
        </p:txBody>
      </p:sp>
      <p:graphicFrame>
        <p:nvGraphicFramePr>
          <p:cNvPr id="16998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07242540"/>
              </p:ext>
            </p:extLst>
          </p:nvPr>
        </p:nvGraphicFramePr>
        <p:xfrm>
          <a:off x="2438400" y="2203098"/>
          <a:ext cx="1833564" cy="99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Equation" r:id="rId4" imgW="723600" imgH="393480" progId="Equation.DSMT4">
                  <p:embed/>
                </p:oleObj>
              </mc:Choice>
              <mc:Fallback>
                <p:oleObj name="Equation" r:id="rId4" imgW="7236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3098"/>
                        <a:ext cx="1833564" cy="997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8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84575601"/>
              </p:ext>
            </p:extLst>
          </p:nvPr>
        </p:nvGraphicFramePr>
        <p:xfrm>
          <a:off x="2393950" y="3197578"/>
          <a:ext cx="2275946" cy="99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" name="Equation" r:id="rId6" imgW="901440" imgH="393480" progId="Equation.DSMT4">
                  <p:embed/>
                </p:oleObj>
              </mc:Choice>
              <mc:Fallback>
                <p:oleObj name="Equation" r:id="rId6" imgW="90144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3197578"/>
                        <a:ext cx="2275946" cy="993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59659"/>
              </p:ext>
            </p:extLst>
          </p:nvPr>
        </p:nvGraphicFramePr>
        <p:xfrm>
          <a:off x="2463976" y="4191001"/>
          <a:ext cx="2260424" cy="49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Equation" r:id="rId8" imgW="927000" imgH="203040" progId="Equation.DSMT4">
                  <p:embed/>
                </p:oleObj>
              </mc:Choice>
              <mc:Fallback>
                <p:oleObj name="Equation" r:id="rId8" imgW="92700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976" y="4191001"/>
                        <a:ext cx="2260424" cy="496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54755"/>
              </p:ext>
            </p:extLst>
          </p:nvPr>
        </p:nvGraphicFramePr>
        <p:xfrm>
          <a:off x="2362200" y="5918200"/>
          <a:ext cx="592560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10" imgW="2425680" imgH="228600" progId="Equation.DSMT4">
                  <p:embed/>
                </p:oleObj>
              </mc:Choice>
              <mc:Fallback>
                <p:oleObj name="Equation" r:id="rId10" imgW="242568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18200"/>
                        <a:ext cx="592560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58787"/>
              </p:ext>
            </p:extLst>
          </p:nvPr>
        </p:nvGraphicFramePr>
        <p:xfrm>
          <a:off x="5163256" y="4159956"/>
          <a:ext cx="3523544" cy="170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12" imgW="1447560" imgH="698400" progId="Equation.DSMT4">
                  <p:embed/>
                </p:oleObj>
              </mc:Choice>
              <mc:Fallback>
                <p:oleObj name="Equation" r:id="rId12" imgW="1447560" imgH="698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256" y="4159956"/>
                        <a:ext cx="3523544" cy="1707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266700" y="1041401"/>
            <a:ext cx="1165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Э.Резерфорд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Ф.Содди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установили экспериментально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l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(Rutherford E., Soddy F. XLI. The cause and nature of radioactivity.—Part I //The London, Edinburgh, and Dublin Philosophical Magazine and Journal of Science. – 1902. – Т. 4. – №. 21. – С. 370-396.)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71787636"/>
              </p:ext>
            </p:extLst>
          </p:nvPr>
        </p:nvGraphicFramePr>
        <p:xfrm>
          <a:off x="1905000" y="304800"/>
          <a:ext cx="8458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eft Arrow 10"/>
          <p:cNvSpPr/>
          <p:nvPr/>
        </p:nvSpPr>
        <p:spPr bwMode="auto">
          <a:xfrm>
            <a:off x="7162801" y="5562601"/>
            <a:ext cx="3030965" cy="733663"/>
          </a:xfrm>
          <a:prstGeom prst="leftArrow">
            <a:avLst>
              <a:gd name="adj1" fmla="val 50000"/>
              <a:gd name="adj2" fmla="val 138667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Будущее (время)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981200" y="2286000"/>
            <a:ext cx="3429000" cy="642402"/>
          </a:xfrm>
          <a:prstGeom prst="rightArrow">
            <a:avLst>
              <a:gd name="adj1" fmla="val 50000"/>
              <a:gd name="adj2" fmla="val 154362"/>
            </a:avLst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Прошлое (возраст)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2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982899"/>
              </p:ext>
            </p:extLst>
          </p:nvPr>
        </p:nvGraphicFramePr>
        <p:xfrm>
          <a:off x="2551113" y="228600"/>
          <a:ext cx="4887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6" name="Equation" r:id="rId4" imgW="2450880" imgH="228600" progId="Equation.DSMT4">
                  <p:embed/>
                </p:oleObj>
              </mc:Choice>
              <mc:Fallback>
                <p:oleObj name="Equation" r:id="rId4" imgW="2450880" imgH="228600" progId="Equation.DSMT4">
                  <p:embed/>
                  <p:pic>
                    <p:nvPicPr>
                      <p:cNvPr id="0" name="Objec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28600"/>
                        <a:ext cx="48879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984694"/>
              </p:ext>
            </p:extLst>
          </p:nvPr>
        </p:nvGraphicFramePr>
        <p:xfrm>
          <a:off x="2362200" y="685800"/>
          <a:ext cx="1693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7" name="Equation" r:id="rId6" imgW="850680" imgH="228600" progId="Equation.DSMT4">
                  <p:embed/>
                </p:oleObj>
              </mc:Choice>
              <mc:Fallback>
                <p:oleObj name="Equation" r:id="rId6" imgW="850680" imgH="2286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85800"/>
                        <a:ext cx="1693862" cy="45720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74024"/>
              </p:ext>
            </p:extLst>
          </p:nvPr>
        </p:nvGraphicFramePr>
        <p:xfrm>
          <a:off x="2514601" y="1250950"/>
          <a:ext cx="554914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8" name="Equation" r:id="rId8" imgW="3162240" imgH="457200" progId="Equation.DSMT4">
                  <p:embed/>
                </p:oleObj>
              </mc:Choice>
              <mc:Fallback>
                <p:oleObj name="Equation" r:id="rId8" imgW="316224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250950"/>
                        <a:ext cx="5549143" cy="8064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721057"/>
              </p:ext>
            </p:extLst>
          </p:nvPr>
        </p:nvGraphicFramePr>
        <p:xfrm>
          <a:off x="2057401" y="4592036"/>
          <a:ext cx="3163887" cy="158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9" name="Equation" r:id="rId10" imgW="1892160" imgH="939600" progId="Equation.DSMT4">
                  <p:embed/>
                </p:oleObj>
              </mc:Choice>
              <mc:Fallback>
                <p:oleObj name="Equation" r:id="rId10" imgW="189216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592036"/>
                        <a:ext cx="3163887" cy="1580164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3205"/>
              </p:ext>
            </p:extLst>
          </p:nvPr>
        </p:nvGraphicFramePr>
        <p:xfrm>
          <a:off x="3060700" y="3380508"/>
          <a:ext cx="1478788" cy="148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0" name="Equation" r:id="rId12" imgW="850680" imgH="787320" progId="Equation.DSMT4">
                  <p:embed/>
                </p:oleObj>
              </mc:Choice>
              <mc:Fallback>
                <p:oleObj name="Equation" r:id="rId12" imgW="850680" imgH="787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3380508"/>
                        <a:ext cx="1478788" cy="1480602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11" grpId="0" animBg="1"/>
      <p:bldP spid="12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95039085"/>
              </p:ext>
            </p:extLst>
          </p:nvPr>
        </p:nvGraphicFramePr>
        <p:xfrm>
          <a:off x="2211456" y="1010700"/>
          <a:ext cx="2208145" cy="127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4" imgW="1143000" imgH="660240" progId="Equation.DSMT4">
                  <p:embed/>
                </p:oleObj>
              </mc:Choice>
              <mc:Fallback>
                <p:oleObj name="Equation" r:id="rId4" imgW="114300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456" y="1010700"/>
                        <a:ext cx="2208145" cy="1275301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5298774"/>
              </p:ext>
            </p:extLst>
          </p:nvPr>
        </p:nvGraphicFramePr>
        <p:xfrm>
          <a:off x="1905000" y="2957512"/>
          <a:ext cx="8547198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6" imgW="4228920" imgH="685800" progId="Equation.DSMT4">
                  <p:embed/>
                </p:oleObj>
              </mc:Choice>
              <mc:Fallback>
                <p:oleObj name="Equation" r:id="rId6" imgW="4228920" imgH="685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57512"/>
                        <a:ext cx="8547198" cy="1385888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91896"/>
              </p:ext>
            </p:extLst>
          </p:nvPr>
        </p:nvGraphicFramePr>
        <p:xfrm>
          <a:off x="2286000" y="4808348"/>
          <a:ext cx="5515009" cy="1084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8" imgW="2654280" imgH="482400" progId="Equation.DSMT4">
                  <p:embed/>
                </p:oleObj>
              </mc:Choice>
              <mc:Fallback>
                <p:oleObj name="Equation" r:id="rId8" imgW="265428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8348"/>
                        <a:ext cx="5515009" cy="1084452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730967"/>
              </p:ext>
            </p:extLst>
          </p:nvPr>
        </p:nvGraphicFramePr>
        <p:xfrm>
          <a:off x="1946275" y="369036"/>
          <a:ext cx="3074991" cy="57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10" imgW="1384200" imgH="253800" progId="Equation.DSMT4">
                  <p:embed/>
                </p:oleObj>
              </mc:Choice>
              <mc:Fallback>
                <p:oleObj name="Equation" r:id="rId10" imgW="1384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69036"/>
                        <a:ext cx="3074991" cy="570764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28169"/>
              </p:ext>
            </p:extLst>
          </p:nvPr>
        </p:nvGraphicFramePr>
        <p:xfrm>
          <a:off x="2514601" y="211724"/>
          <a:ext cx="4023873" cy="2455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4" imgW="1892160" imgH="1066680" progId="Equation.DSMT4">
                  <p:embed/>
                </p:oleObj>
              </mc:Choice>
              <mc:Fallback>
                <p:oleObj name="Equation" r:id="rId4" imgW="1892160" imgH="1066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211724"/>
                        <a:ext cx="4023873" cy="2455276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9400" y="4267201"/>
                <a:ext cx="3058594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267201"/>
                <a:ext cx="3058594" cy="707053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92606" y="3008294"/>
            <a:ext cx="7303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Уравнение радиоактивного распада можно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l"/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выразить и через период полураспада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</a:t>
            </a:r>
            <a:r>
              <a:rPr lang="en-US" sz="28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1/2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4570" y="477500"/>
            <a:ext cx="5268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Среднее время жизни нуклида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7000" y="1143000"/>
                <a:ext cx="93820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bar>
                      <m:r>
                        <a:rPr lang="en-US" sz="28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1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143000"/>
                <a:ext cx="938206" cy="809452"/>
              </a:xfrm>
              <a:prstGeom prst="rect">
                <a:avLst/>
              </a:prstGeom>
              <a:blipFill>
                <a:blip r:embed="rId2"/>
                <a:stretch>
                  <a:fillRect l="-1307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4571" y="2115032"/>
                <a:ext cx="7642861" cy="1477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Имеет смысл интервала времени, за который нуклид распадается с вероятностью </a:t>
                </a:r>
                <a:endPara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=1−</m:t>
                      </m:r>
                      <m:d>
                        <m:dPr>
                          <m:ctrlPr>
                            <a:rPr lang="ru-RU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ru-RU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571" y="2115032"/>
                <a:ext cx="7642861" cy="1477392"/>
              </a:xfrm>
              <a:prstGeom prst="rect">
                <a:avLst/>
              </a:prstGeom>
              <a:blipFill>
                <a:blip r:embed="rId3"/>
                <a:stretch>
                  <a:fillRect l="-1675" t="-4959" r="-1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4570" y="3592425"/>
                <a:ext cx="7572586" cy="1211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Вероятность распада нуклида за время </a:t>
                </a:r>
                <a:r>
                  <a:rPr lang="en-US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t </a:t>
                </a:r>
                <a:r>
                  <a:rPr lang="ru-RU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есть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ru-RU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bar>
                            </m:den>
                          </m:f>
                        </m:sup>
                      </m:sSup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570" y="3592425"/>
                <a:ext cx="7572586" cy="1211807"/>
              </a:xfrm>
              <a:prstGeom prst="rect">
                <a:avLst/>
              </a:prstGeom>
              <a:blipFill>
                <a:blip r:embed="rId4"/>
                <a:stretch>
                  <a:fillRect l="-1691" t="-5528" r="-1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4571" y="4804232"/>
                <a:ext cx="305198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ru-RU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Или: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(−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571" y="4804232"/>
                <a:ext cx="3051989" cy="954107"/>
              </a:xfrm>
              <a:prstGeom prst="rect">
                <a:avLst/>
              </a:prstGeom>
              <a:blipFill>
                <a:blip r:embed="rId5"/>
                <a:stretch>
                  <a:fillRect l="-4192" t="-70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230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67831"/>
              </p:ext>
            </p:extLst>
          </p:nvPr>
        </p:nvGraphicFramePr>
        <p:xfrm>
          <a:off x="2362200" y="457200"/>
          <a:ext cx="5124450" cy="204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3" imgW="2222280" imgH="888840" progId="Equation.DSMT4">
                  <p:embed/>
                </p:oleObj>
              </mc:Choice>
              <mc:Fallback>
                <p:oleObj name="Equation" r:id="rId3" imgW="22222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7200"/>
                        <a:ext cx="5124450" cy="2045758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5897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912</Words>
  <Application>Microsoft Office PowerPoint</Application>
  <PresentationFormat>Widescreen</PresentationFormat>
  <Paragraphs>164</Paragraphs>
  <Slides>22</Slides>
  <Notes>9</Notes>
  <HiddenSlides>0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Cambria</vt:lpstr>
      <vt:lpstr>Cambria Math</vt:lpstr>
      <vt:lpstr>Symbol</vt:lpstr>
      <vt:lpstr>Verdana</vt:lpstr>
      <vt:lpstr>Wingdings</vt:lpstr>
      <vt:lpstr>Globe</vt:lpstr>
      <vt:lpstr>file:///C:\Users\Yuri%20Kostitsyn\Documents\EX\Models\U-seria.xls!Chart1</vt:lpstr>
      <vt:lpstr>file:///C:\Users\Yuri%20Kostitsyn\Documents\PPT\EX\Models\U-seria.xls!238C</vt:lpstr>
      <vt:lpstr>file:///C:\Users\Yuri%20Kostitsyn\Documents\PPT\EX\Models\U-seria.xls!235C</vt:lpstr>
      <vt:lpstr>Equation</vt:lpstr>
      <vt:lpstr>PHOTO-PAINT</vt:lpstr>
      <vt:lpstr>Закон радиоактивного распада</vt:lpstr>
      <vt:lpstr>Виды радиоактивного распада</vt:lpstr>
      <vt:lpstr>PowerPoint Presentation</vt:lpstr>
      <vt:lpstr>Уравнение радиоактивного распада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Цепочки радиоактивных превращений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Ядра отдачи (recoil nuclei)</vt:lpstr>
      <vt:lpstr>Энергия выбивания ионов из решётки силикатов  (Park B., Weber W.J., Coralles L.R. Phys. Rev. B64: 174108-1 – 174108-16.)</vt:lpstr>
      <vt:lpstr>Задача 3. Рассчитать энергию ядер отдачи</vt:lpstr>
    </vt:vector>
  </TitlesOfParts>
  <Company>IMGRE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</dc:title>
  <dc:creator>Yuri Kostitsyn</dc:creator>
  <cp:lastModifiedBy>Yuri Kostitsyn</cp:lastModifiedBy>
  <cp:revision>317</cp:revision>
  <dcterms:created xsi:type="dcterms:W3CDTF">2002-09-24T13:48:13Z</dcterms:created>
  <dcterms:modified xsi:type="dcterms:W3CDTF">2020-10-16T12:04:16Z</dcterms:modified>
</cp:coreProperties>
</file>