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6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9.xml" ContentType="application/vnd.openxmlformats-officedocument.drawingml.chart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4"/>
  </p:notesMasterIdLst>
  <p:sldIdLst>
    <p:sldId id="256" r:id="rId2"/>
    <p:sldId id="426" r:id="rId3"/>
    <p:sldId id="425" r:id="rId4"/>
    <p:sldId id="374" r:id="rId5"/>
    <p:sldId id="414" r:id="rId6"/>
    <p:sldId id="415" r:id="rId7"/>
    <p:sldId id="417" r:id="rId8"/>
    <p:sldId id="418" r:id="rId9"/>
    <p:sldId id="419" r:id="rId10"/>
    <p:sldId id="261" r:id="rId11"/>
    <p:sldId id="289" r:id="rId12"/>
    <p:sldId id="265" r:id="rId13"/>
    <p:sldId id="324" r:id="rId14"/>
    <p:sldId id="358" r:id="rId15"/>
    <p:sldId id="264" r:id="rId16"/>
    <p:sldId id="270" r:id="rId17"/>
    <p:sldId id="273" r:id="rId18"/>
    <p:sldId id="274" r:id="rId19"/>
    <p:sldId id="276" r:id="rId20"/>
    <p:sldId id="275" r:id="rId21"/>
    <p:sldId id="403" r:id="rId22"/>
    <p:sldId id="295" r:id="rId23"/>
    <p:sldId id="296" r:id="rId24"/>
    <p:sldId id="366" r:id="rId25"/>
    <p:sldId id="359" r:id="rId26"/>
    <p:sldId id="360" r:id="rId27"/>
    <p:sldId id="361" r:id="rId28"/>
    <p:sldId id="363" r:id="rId29"/>
    <p:sldId id="364" r:id="rId30"/>
    <p:sldId id="365" r:id="rId31"/>
    <p:sldId id="399" r:id="rId32"/>
    <p:sldId id="389" r:id="rId33"/>
    <p:sldId id="390" r:id="rId34"/>
    <p:sldId id="391" r:id="rId35"/>
    <p:sldId id="392" r:id="rId36"/>
    <p:sldId id="413" r:id="rId37"/>
    <p:sldId id="393" r:id="rId38"/>
    <p:sldId id="394" r:id="rId39"/>
    <p:sldId id="395" r:id="rId40"/>
    <p:sldId id="396" r:id="rId41"/>
    <p:sldId id="397" r:id="rId42"/>
    <p:sldId id="398" r:id="rId43"/>
    <p:sldId id="266" r:id="rId44"/>
    <p:sldId id="268" r:id="rId45"/>
    <p:sldId id="269" r:id="rId46"/>
    <p:sldId id="267" r:id="rId47"/>
    <p:sldId id="401" r:id="rId48"/>
    <p:sldId id="300" r:id="rId49"/>
    <p:sldId id="334" r:id="rId50"/>
    <p:sldId id="335" r:id="rId51"/>
    <p:sldId id="405" r:id="rId52"/>
    <p:sldId id="278" r:id="rId53"/>
    <p:sldId id="287" r:id="rId54"/>
    <p:sldId id="304" r:id="rId55"/>
    <p:sldId id="406" r:id="rId56"/>
    <p:sldId id="315" r:id="rId57"/>
    <p:sldId id="317" r:id="rId58"/>
    <p:sldId id="318" r:id="rId59"/>
    <p:sldId id="319" r:id="rId60"/>
    <p:sldId id="272" r:id="rId61"/>
    <p:sldId id="384" r:id="rId62"/>
    <p:sldId id="385" r:id="rId63"/>
    <p:sldId id="388" r:id="rId64"/>
    <p:sldId id="372" r:id="rId65"/>
    <p:sldId id="373" r:id="rId66"/>
    <p:sldId id="288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45" r:id="rId76"/>
    <p:sldId id="376" r:id="rId77"/>
    <p:sldId id="383" r:id="rId78"/>
    <p:sldId id="377" r:id="rId79"/>
    <p:sldId id="378" r:id="rId80"/>
    <p:sldId id="379" r:id="rId81"/>
    <p:sldId id="380" r:id="rId82"/>
    <p:sldId id="381" r:id="rId83"/>
    <p:sldId id="382" r:id="rId84"/>
    <p:sldId id="323" r:id="rId85"/>
    <p:sldId id="321" r:id="rId86"/>
    <p:sldId id="320" r:id="rId87"/>
    <p:sldId id="421" r:id="rId88"/>
    <p:sldId id="325" r:id="rId89"/>
    <p:sldId id="410" r:id="rId90"/>
    <p:sldId id="427" r:id="rId91"/>
    <p:sldId id="259" r:id="rId92"/>
    <p:sldId id="260" r:id="rId93"/>
    <p:sldId id="411" r:id="rId94"/>
    <p:sldId id="375" r:id="rId95"/>
    <p:sldId id="350" r:id="rId96"/>
    <p:sldId id="423" r:id="rId97"/>
    <p:sldId id="349" r:id="rId98"/>
    <p:sldId id="280" r:id="rId99"/>
    <p:sldId id="355" r:id="rId100"/>
    <p:sldId id="282" r:id="rId101"/>
    <p:sldId id="281" r:id="rId102"/>
    <p:sldId id="348" r:id="rId103"/>
    <p:sldId id="329" r:id="rId104"/>
    <p:sldId id="290" r:id="rId105"/>
    <p:sldId id="338" r:id="rId106"/>
    <p:sldId id="328" r:id="rId107"/>
    <p:sldId id="402" r:id="rId108"/>
    <p:sldId id="404" r:id="rId109"/>
    <p:sldId id="367" r:id="rId110"/>
    <p:sldId id="408" r:id="rId111"/>
    <p:sldId id="331" r:id="rId112"/>
    <p:sldId id="339" r:id="rId11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1" autoAdjust="0"/>
    <p:restoredTop sz="86906" autoAdjust="0"/>
  </p:normalViewPr>
  <p:slideViewPr>
    <p:cSldViewPr>
      <p:cViewPr varScale="1">
        <p:scale>
          <a:sx n="74" d="100"/>
          <a:sy n="74" d="100"/>
        </p:scale>
        <p:origin x="782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442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1824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uri%20Kostitsyn\Documents\EX\Other\Dallmeyer-VanBreeman-198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i%20Kostitsyn\Documents\EX\Other\Dallmeyer-VanBreeman-1981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i%20Kostitsyn\Documents\EX\Models\Sr-model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913007456503726E-2"/>
          <c:y val="1.630434782608696E-2"/>
          <c:w val="0.97431648715823838"/>
          <c:h val="0.96693840579710144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trendline>
            <c:spPr>
              <a:ln w="50800">
                <a:solidFill>
                  <a:srgbClr val="FFFF00"/>
                </a:solidFill>
                <a:prstDash val="solid"/>
              </a:ln>
            </c:spPr>
            <c:trendlineType val="linear"/>
            <c:forward val="1"/>
            <c:backward val="1"/>
            <c:dispRSqr val="0"/>
            <c:dispEq val="0"/>
          </c:trendline>
          <c:errBars>
            <c:errDir val="y"/>
            <c:errBarType val="both"/>
            <c:errValType val="fixedVal"/>
            <c:noEndCap val="1"/>
            <c:val val="0.5"/>
            <c:spPr>
              <a:ln w="38100">
                <a:solidFill>
                  <a:srgbClr val="FFFF00"/>
                </a:solidFill>
                <a:prstDash val="solid"/>
              </a:ln>
            </c:spPr>
          </c:errBars>
          <c:xVal>
            <c:numRef>
              <c:f>Data!$H$25:$H$30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Data!$I$25:$I$30</c:f>
              <c:numCache>
                <c:formatCode>General</c:formatCode>
                <c:ptCount val="6"/>
                <c:pt idx="0">
                  <c:v>1.8773409362761801</c:v>
                </c:pt>
                <c:pt idx="1">
                  <c:v>3.3892218596564492</c:v>
                </c:pt>
                <c:pt idx="2">
                  <c:v>3.5582529220066537</c:v>
                </c:pt>
                <c:pt idx="3">
                  <c:v>4.6311946464770655</c:v>
                </c:pt>
                <c:pt idx="4">
                  <c:v>5.0214646165827244</c:v>
                </c:pt>
                <c:pt idx="5">
                  <c:v>7.4435253869117872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8AD-41B5-ACD4-8BFB649C5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684104"/>
        <c:axId val="167685000"/>
      </c:scatterChart>
      <c:valAx>
        <c:axId val="167684104"/>
        <c:scaling>
          <c:orientation val="minMax"/>
          <c:max val="7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36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X</a:t>
                </a:r>
              </a:p>
            </c:rich>
          </c:tx>
          <c:layout>
            <c:manualLayout>
              <c:xMode val="edge"/>
              <c:yMode val="edge"/>
              <c:x val="0.93537696768848799"/>
              <c:y val="0.769021739130440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63500">
            <a:solidFill>
              <a:srgbClr val="FFFF00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7685000"/>
        <c:crosses val="autoZero"/>
        <c:crossBetween val="midCat"/>
      </c:valAx>
      <c:valAx>
        <c:axId val="167685000"/>
        <c:scaling>
          <c:orientation val="minMax"/>
          <c:max val="8"/>
          <c:min val="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lang="en-US" sz="36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</a:t>
                </a:r>
              </a:p>
            </c:rich>
          </c:tx>
          <c:layout>
            <c:manualLayout>
              <c:xMode val="edge"/>
              <c:yMode val="edge"/>
              <c:x val="2.3198011599005797E-2"/>
              <c:y val="9.5108695652174266E-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63500">
            <a:solidFill>
              <a:srgbClr val="FFFF00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768410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913007456503726E-2"/>
          <c:y val="1.6304347826086956E-2"/>
          <c:w val="0.97431648715824359"/>
          <c:h val="0.96693840579710144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circle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FFFF00"/>
                </a:solidFill>
                <a:prstDash val="solid"/>
              </a:ln>
            </c:spPr>
            <c:trendlineType val="linear"/>
            <c:forward val="10"/>
            <c:backward val="9"/>
            <c:dispRSqr val="0"/>
            <c:dispEq val="0"/>
          </c:trendline>
          <c:errBars>
            <c:errDir val="x"/>
            <c:errBarType val="both"/>
            <c:errValType val="percentage"/>
            <c:noEndCap val="1"/>
            <c:val val="10"/>
            <c:spPr>
              <a:ln w="38100">
                <a:solidFill>
                  <a:srgbClr val="FFFF00"/>
                </a:solidFill>
              </a:ln>
            </c:spPr>
          </c:errBars>
          <c:errBars>
            <c:errDir val="y"/>
            <c:errBarType val="both"/>
            <c:errValType val="fixedVal"/>
            <c:noEndCap val="1"/>
            <c:val val="5"/>
            <c:spPr>
              <a:ln w="38100">
                <a:solidFill>
                  <a:srgbClr val="FFFF00"/>
                </a:solidFill>
              </a:ln>
            </c:spPr>
          </c:errBars>
          <c:xVal>
            <c:numRef>
              <c:f>Data!$H$33:$H$35</c:f>
              <c:numCache>
                <c:formatCode>General</c:formatCode>
                <c:ptCount val="3"/>
                <c:pt idx="0">
                  <c:v>9</c:v>
                </c:pt>
                <c:pt idx="1">
                  <c:v>10</c:v>
                </c:pt>
                <c:pt idx="2">
                  <c:v>100</c:v>
                </c:pt>
              </c:numCache>
            </c:numRef>
          </c:xVal>
          <c:yVal>
            <c:numRef>
              <c:f>Data!$I$33:$I$35</c:f>
              <c:numCache>
                <c:formatCode>General</c:formatCode>
                <c:ptCount val="3"/>
                <c:pt idx="0">
                  <c:v>10.305154505595391</c:v>
                </c:pt>
                <c:pt idx="1">
                  <c:v>10.503193618809822</c:v>
                </c:pt>
                <c:pt idx="2">
                  <c:v>100.01062392621719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4DE-4E09-A85E-219A58DF2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10728"/>
        <c:axId val="166611112"/>
      </c:scatterChart>
      <c:valAx>
        <c:axId val="166610728"/>
        <c:scaling>
          <c:orientation val="minMax"/>
          <c:max val="1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36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X</a:t>
                </a:r>
              </a:p>
            </c:rich>
          </c:tx>
          <c:layout>
            <c:manualLayout>
              <c:xMode val="edge"/>
              <c:yMode val="edge"/>
              <c:x val="0.92808997867148502"/>
              <c:y val="0.8666192870057850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63500">
            <a:solidFill>
              <a:srgbClr val="FFFF00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6611112"/>
        <c:crosses val="autoZero"/>
        <c:crossBetween val="midCat"/>
      </c:valAx>
      <c:valAx>
        <c:axId val="16661111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lang="en-US" sz="36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</a:t>
                </a:r>
              </a:p>
            </c:rich>
          </c:tx>
          <c:layout>
            <c:manualLayout>
              <c:xMode val="edge"/>
              <c:yMode val="edge"/>
              <c:x val="2.3198011599005797E-2"/>
              <c:y val="9.5108695652174006E-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63500">
            <a:solidFill>
              <a:srgbClr val="FFFF00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661072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913007456503726E-2"/>
          <c:y val="1.6304347826086956E-2"/>
          <c:w val="0.97431648715824359"/>
          <c:h val="0.9669384057971014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FF"/>
              </a:solidFill>
              <a:ln w="25400">
                <a:solidFill>
                  <a:srgbClr val="000000"/>
                </a:solidFill>
                <a:prstDash val="solid"/>
              </a:ln>
            </c:spPr>
          </c:marker>
          <c:trendline>
            <c:spPr>
              <a:ln w="50800">
                <a:solidFill>
                  <a:schemeClr val="tx1"/>
                </a:solidFill>
                <a:prstDash val="solid"/>
              </a:ln>
            </c:spPr>
            <c:trendlineType val="linear"/>
            <c:forward val="1"/>
            <c:backward val="1"/>
            <c:dispRSqr val="0"/>
            <c:dispEq val="0"/>
          </c:trendline>
          <c:errBars>
            <c:errDir val="x"/>
            <c:errBarType val="both"/>
            <c:errValType val="percentage"/>
            <c:noEndCap val="1"/>
            <c:val val="5"/>
            <c:spPr>
              <a:ln w="38100">
                <a:solidFill>
                  <a:srgbClr val="FFFFFF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1"/>
            <c:val val="5"/>
            <c:spPr>
              <a:ln w="38100">
                <a:solidFill>
                  <a:srgbClr val="FFFFFF"/>
                </a:solidFill>
                <a:prstDash val="solid"/>
              </a:ln>
            </c:spPr>
          </c:errBars>
          <c:xVal>
            <c:numRef>
              <c:f>Data!$H$25:$H$34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Data!$I$25:$I$34</c:f>
              <c:numCache>
                <c:formatCode>General</c:formatCode>
                <c:ptCount val="10"/>
                <c:pt idx="0">
                  <c:v>1.0897157718803849</c:v>
                </c:pt>
                <c:pt idx="1">
                  <c:v>3.2836803621055255</c:v>
                </c:pt>
                <c:pt idx="2">
                  <c:v>4.2647696942351834</c:v>
                </c:pt>
                <c:pt idx="3">
                  <c:v>5.0308609884424413</c:v>
                </c:pt>
                <c:pt idx="4">
                  <c:v>6.7966316322076903</c:v>
                </c:pt>
                <c:pt idx="5">
                  <c:v>6.7041473582611086</c:v>
                </c:pt>
                <c:pt idx="6">
                  <c:v>7.3245419545893355</c:v>
                </c:pt>
                <c:pt idx="7">
                  <c:v>9.2221377966512463</c:v>
                </c:pt>
                <c:pt idx="8">
                  <c:v>10.305154505595391</c:v>
                </c:pt>
                <c:pt idx="9">
                  <c:v>10.503193618809822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83-4D17-BDC1-C2A1EA354EDB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FF00"/>
              </a:solidFill>
              <a:ln w="25400">
                <a:solidFill>
                  <a:srgbClr val="FFFF00"/>
                </a:solidFill>
                <a:prstDash val="solid"/>
              </a:ln>
            </c:spPr>
          </c:marker>
          <c:trendline>
            <c:spPr>
              <a:ln w="50800">
                <a:solidFill>
                  <a:srgbClr val="FFFF00"/>
                </a:solidFill>
                <a:prstDash val="solid"/>
              </a:ln>
            </c:spPr>
            <c:trendlineType val="linear"/>
            <c:forward val="1"/>
            <c:backward val="1"/>
            <c:dispRSqr val="0"/>
            <c:dispEq val="0"/>
          </c:trendline>
          <c:errBars>
            <c:errDir val="x"/>
            <c:errBarType val="both"/>
            <c:errValType val="percentage"/>
            <c:noEndCap val="1"/>
            <c:val val="5"/>
            <c:spPr>
              <a:ln w="38100">
                <a:solidFill>
                  <a:srgbClr val="FFFF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1"/>
            <c:val val="5"/>
            <c:spPr>
              <a:ln w="38100">
                <a:solidFill>
                  <a:srgbClr val="FFFF00"/>
                </a:solidFill>
                <a:prstDash val="solid"/>
              </a:ln>
            </c:spPr>
          </c:errBars>
          <c:xVal>
            <c:numRef>
              <c:f>Data!$H$25:$H$34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Data!$J$25:$J$34</c:f>
              <c:numCache>
                <c:formatCode>General</c:formatCode>
                <c:ptCount val="10"/>
                <c:pt idx="0">
                  <c:v>3.5733608986114653</c:v>
                </c:pt>
                <c:pt idx="1">
                  <c:v>5.1064642421390545</c:v>
                </c:pt>
                <c:pt idx="2">
                  <c:v>6.7436879053237533</c:v>
                </c:pt>
                <c:pt idx="3">
                  <c:v>7.5994046255757555</c:v>
                </c:pt>
                <c:pt idx="4">
                  <c:v>7.3074183619205355</c:v>
                </c:pt>
                <c:pt idx="5">
                  <c:v>9.5169063042872768</c:v>
                </c:pt>
                <c:pt idx="6">
                  <c:v>10.114966805592378</c:v>
                </c:pt>
                <c:pt idx="7">
                  <c:v>10.707217912585094</c:v>
                </c:pt>
                <c:pt idx="8">
                  <c:v>11.823757438018459</c:v>
                </c:pt>
                <c:pt idx="9">
                  <c:v>12.63595241847425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E83-4D17-BDC1-C2A1EA354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84688"/>
        <c:axId val="166985080"/>
      </c:scatterChart>
      <c:valAx>
        <c:axId val="166984688"/>
        <c:scaling>
          <c:orientation val="minMax"/>
          <c:max val="10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20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X</a:t>
                </a:r>
              </a:p>
            </c:rich>
          </c:tx>
          <c:layout>
            <c:manualLayout>
              <c:xMode val="edge"/>
              <c:yMode val="edge"/>
              <c:x val="0.92080304480665676"/>
              <c:y val="0.806451612903226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63500">
            <a:solidFill>
              <a:srgbClr val="FFFF00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6985080"/>
        <c:crosses val="autoZero"/>
        <c:crossBetween val="midCat"/>
        <c:majorUnit val="2"/>
      </c:valAx>
      <c:valAx>
        <c:axId val="166985080"/>
        <c:scaling>
          <c:orientation val="minMax"/>
          <c:max val="13"/>
          <c:min val="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lang="en-US" sz="20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Y</a:t>
                </a:r>
              </a:p>
            </c:rich>
          </c:tx>
          <c:layout>
            <c:manualLayout>
              <c:xMode val="edge"/>
              <c:yMode val="edge"/>
              <c:x val="2.3198011599005797E-2"/>
              <c:y val="9.5108695652174006E-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63500">
            <a:solidFill>
              <a:srgbClr val="FFFF00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698468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280558434990681E-2"/>
          <c:y val="2.219626168224299E-2"/>
          <c:w val="0.89334495786108692"/>
          <c:h val="0.906931464174454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tx>
                <c:strRef>
                  <c:f>Sheet1!$A$2</c:f>
                  <c:strCache>
                    <c:ptCount val="1"/>
                    <c:pt idx="0">
                      <c:v>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{63F6A4CA-2876-4CAD-9EE6-402F6F169CBF}</c15:txfldGUID>
                      <c15:f>Sheet1!$A$2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4A9B-4B87-B68D-D866C2BF5FA4}"/>
                </c:ext>
              </c:extLst>
            </c:dLbl>
            <c:dLbl>
              <c:idx val="1"/>
              <c:layout>
                <c:manualLayout>
                  <c:x val="2.8184903216653201E-3"/>
                  <c:y val="5.1967584075354092E-3"/>
                </c:manualLayout>
              </c:layout>
              <c:tx>
                <c:strRef>
                  <c:f>Sheet1!$A$3</c:f>
                  <c:strCache>
                    <c:ptCount val="1"/>
                    <c:pt idx="0">
                      <c:v>10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{94B78073-7EE6-476B-9B66-3680D68FEDAC}</c15:txfldGUID>
                      <c15:f>Sheet1!$A$3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4A9B-4B87-B68D-D866C2BF5FA4}"/>
                </c:ext>
              </c:extLst>
            </c:dLbl>
            <c:dLbl>
              <c:idx val="2"/>
              <c:layout>
                <c:manualLayout>
                  <c:x val="-8.2023857741409727E-4"/>
                  <c:y val="1.595500036794454E-2"/>
                </c:manualLayout>
              </c:layout>
              <c:tx>
                <c:strRef>
                  <c:f>Sheet1!$A$4</c:f>
                  <c:strCache>
                    <c:ptCount val="1"/>
                    <c:pt idx="0">
                      <c:v>11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{4A115B06-7B86-40AE-AFED-E72EE21ED0A9}</c15:txfldGUID>
                      <c15:f>Sheet1!$A$4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A9B-4B87-B68D-D866C2BF5FA4}"/>
                </c:ext>
              </c:extLst>
            </c:dLbl>
            <c:dLbl>
              <c:idx val="3"/>
              <c:tx>
                <c:strRef>
                  <c:f>Sheet1!$A$5</c:f>
                  <c:strCache>
                    <c:ptCount val="1"/>
                    <c:pt idx="0">
                      <c:v>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{6F9E6AD1-1737-455E-8247-87679521DA13}</c15:txfldGUID>
                      <c15:f>Sheet1!$A$5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4A9B-4B87-B68D-D866C2BF5FA4}"/>
                </c:ext>
              </c:extLst>
            </c:dLbl>
            <c:dLbl>
              <c:idx val="4"/>
              <c:tx>
                <c:strRef>
                  <c:f>Sheet1!$A$6</c:f>
                  <c:strCache>
                    <c:ptCount val="1"/>
                    <c:pt idx="0">
                      <c:v>13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{8B4CEEB8-46B5-4D28-922F-23A09839763C}</c15:txfldGUID>
                      <c15:f>Sheet1!$A$6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A9B-4B87-B68D-D866C2BF5FA4}"/>
                </c:ext>
              </c:extLst>
            </c:dLbl>
            <c:dLbl>
              <c:idx val="5"/>
              <c:tx>
                <c:strRef>
                  <c:f>Sheet1!$A$7</c:f>
                  <c:strCache>
                    <c:ptCount val="1"/>
                    <c:pt idx="0">
                      <c:v>14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{94E8C5DF-6C88-47D9-BA4C-DE1559F60044}</c15:txfldGUID>
                      <c15:f>Sheet1!$A$7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4A9B-4B87-B68D-D866C2BF5FA4}"/>
                </c:ext>
              </c:extLst>
            </c:dLbl>
            <c:dLbl>
              <c:idx val="6"/>
              <c:tx>
                <c:strRef>
                  <c:f>Sheet1!$A$8</c:f>
                  <c:strCache>
                    <c:ptCount val="1"/>
                    <c:pt idx="0">
                      <c:v>15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{22BF5F1F-52F3-4FE9-A414-2A858B65A1CA}</c15:txfldGUID>
                      <c15:f>Sheet1!$A$8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A9B-4B87-B68D-D866C2BF5FA4}"/>
                </c:ext>
              </c:extLst>
            </c:dLbl>
            <c:dLbl>
              <c:idx val="7"/>
              <c:tx>
                <c:strRef>
                  <c:f>Sheet1!$A$9</c:f>
                  <c:strCache>
                    <c:ptCount val="1"/>
                    <c:pt idx="0">
                      <c:v>16(1)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{82E58D8E-90B5-4DCF-997D-1329A5A76E52}</c15:txfldGUID>
                      <c15:f>Sheet1!$A$9</c15:f>
                      <c15:dlblFieldTableCache>
                        <c:ptCount val="1"/>
                        <c:pt idx="0">
                          <c:v>16(1)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4A9B-4B87-B68D-D866C2BF5FA4}"/>
                </c:ext>
              </c:extLst>
            </c:dLbl>
            <c:dLbl>
              <c:idx val="8"/>
              <c:tx>
                <c:strRef>
                  <c:f>Sheet1!$A$10</c:f>
                  <c:strCache>
                    <c:ptCount val="1"/>
                    <c:pt idx="0">
                      <c:v>16(2)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2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{09A9331E-9C65-4ECF-8384-A9ED14112FC1}</c15:txfldGUID>
                      <c15:f>Sheet1!$A$10</c15:f>
                      <c15:dlblFieldTableCache>
                        <c:ptCount val="1"/>
                        <c:pt idx="0">
                          <c:v>16(2)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4A9B-4B87-B68D-D866C2BF5FA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1"/>
            <c:plus>
              <c:numRef>
                <c:f>Sheet1!$I$2:$I$10</c:f>
                <c:numCache>
                  <c:formatCode>General</c:formatCode>
                  <c:ptCount val="9"/>
                  <c:pt idx="0">
                    <c:v>3.5182417438696644E-4</c:v>
                  </c:pt>
                  <c:pt idx="1">
                    <c:v>2.3563967573114356E-4</c:v>
                  </c:pt>
                  <c:pt idx="2">
                    <c:v>1.1404415077378072E-4</c:v>
                  </c:pt>
                  <c:pt idx="3">
                    <c:v>1.3798199298451419E-4</c:v>
                  </c:pt>
                  <c:pt idx="4">
                    <c:v>1.3624963542972827E-4</c:v>
                  </c:pt>
                  <c:pt idx="5">
                    <c:v>3.0745774210881832E-4</c:v>
                  </c:pt>
                  <c:pt idx="6">
                    <c:v>1.1563695207620077E-4</c:v>
                  </c:pt>
                  <c:pt idx="7">
                    <c:v>1.5707973854172801E-4</c:v>
                  </c:pt>
                  <c:pt idx="8">
                    <c:v>1.5730642813452489E-4</c:v>
                  </c:pt>
                </c:numCache>
              </c:numRef>
            </c:plus>
            <c:minus>
              <c:numRef>
                <c:f>Sheet1!$I$2:$I$10</c:f>
                <c:numCache>
                  <c:formatCode>General</c:formatCode>
                  <c:ptCount val="9"/>
                  <c:pt idx="0">
                    <c:v>3.5182417438696644E-4</c:v>
                  </c:pt>
                  <c:pt idx="1">
                    <c:v>2.3563967573114356E-4</c:v>
                  </c:pt>
                  <c:pt idx="2">
                    <c:v>1.1404415077378072E-4</c:v>
                  </c:pt>
                  <c:pt idx="3">
                    <c:v>1.3798199298451419E-4</c:v>
                  </c:pt>
                  <c:pt idx="4">
                    <c:v>1.3624963542972827E-4</c:v>
                  </c:pt>
                  <c:pt idx="5">
                    <c:v>3.0745774210881832E-4</c:v>
                  </c:pt>
                  <c:pt idx="6">
                    <c:v>1.1563695207620077E-4</c:v>
                  </c:pt>
                  <c:pt idx="7">
                    <c:v>1.5707973854172801E-4</c:v>
                  </c:pt>
                  <c:pt idx="8">
                    <c:v>1.5730642813452489E-4</c:v>
                  </c:pt>
                </c:numCache>
              </c:numRef>
            </c:minus>
            <c:spPr>
              <a:ln w="254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Sheet1!$D$2:$D$10</c:f>
              <c:numCache>
                <c:formatCode>General</c:formatCode>
                <c:ptCount val="9"/>
                <c:pt idx="0">
                  <c:v>8.4390000000000001</c:v>
                </c:pt>
                <c:pt idx="1">
                  <c:v>5.2139999999999995</c:v>
                </c:pt>
                <c:pt idx="2">
                  <c:v>0.34750000000000031</c:v>
                </c:pt>
                <c:pt idx="3">
                  <c:v>1.958000000000006</c:v>
                </c:pt>
                <c:pt idx="4">
                  <c:v>1.879</c:v>
                </c:pt>
                <c:pt idx="5">
                  <c:v>7.234</c:v>
                </c:pt>
                <c:pt idx="6">
                  <c:v>0.58229999999999948</c:v>
                </c:pt>
                <c:pt idx="7">
                  <c:v>2.718</c:v>
                </c:pt>
                <c:pt idx="8">
                  <c:v>2.726</c:v>
                </c:pt>
              </c:numCache>
            </c:numRef>
          </c:xVal>
          <c:yVal>
            <c:numRef>
              <c:f>Sheet1!$H$2:$H$10</c:f>
              <c:numCache>
                <c:formatCode>0.00000</c:formatCode>
                <c:ptCount val="9"/>
                <c:pt idx="0">
                  <c:v>0.70522366351777865</c:v>
                </c:pt>
                <c:pt idx="1">
                  <c:v>0.70524141030711385</c:v>
                </c:pt>
                <c:pt idx="2">
                  <c:v>0.70573532030719865</c:v>
                </c:pt>
                <c:pt idx="3">
                  <c:v>0.70591263931364023</c:v>
                </c:pt>
                <c:pt idx="4">
                  <c:v>0.70608473915747194</c:v>
                </c:pt>
                <c:pt idx="5">
                  <c:v>0.70496708518634665</c:v>
                </c:pt>
                <c:pt idx="6">
                  <c:v>0.70527133241692175</c:v>
                </c:pt>
                <c:pt idx="7">
                  <c:v>0.70658952689196508</c:v>
                </c:pt>
                <c:pt idx="8">
                  <c:v>0.70666475728752975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A9B-4B87-B68D-D866C2BF5FA4}"/>
            </c:ext>
          </c:extLst>
        </c:ser>
        <c:ser>
          <c:idx val="2"/>
          <c:order val="1"/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9</c:v>
              </c:pt>
            </c:numLit>
          </c:xVal>
          <c:yVal>
            <c:numLit>
              <c:formatCode>General</c:formatCode>
              <c:ptCount val="2"/>
              <c:pt idx="0">
                <c:v>0.70580000000000065</c:v>
              </c:pt>
              <c:pt idx="1">
                <c:v>0.70580000000000065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A-4A9B-4B87-B68D-D866C2BF5FA4}"/>
            </c:ext>
          </c:extLst>
        </c:ser>
        <c:ser>
          <c:idx val="1"/>
          <c:order val="2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Sheet1!$D$13:$D$17</c:f>
              <c:numCache>
                <c:formatCode>General</c:formatCode>
                <c:ptCount val="5"/>
                <c:pt idx="0">
                  <c:v>1.958000000000006</c:v>
                </c:pt>
                <c:pt idx="1">
                  <c:v>1.879</c:v>
                </c:pt>
                <c:pt idx="2">
                  <c:v>0.58229999999999948</c:v>
                </c:pt>
                <c:pt idx="3">
                  <c:v>2.718</c:v>
                </c:pt>
                <c:pt idx="4">
                  <c:v>2.726</c:v>
                </c:pt>
              </c:numCache>
            </c:numRef>
          </c:xVal>
          <c:yVal>
            <c:numRef>
              <c:f>Sheet1!$H$13:$H$17</c:f>
              <c:numCache>
                <c:formatCode>0.00000</c:formatCode>
                <c:ptCount val="5"/>
                <c:pt idx="0">
                  <c:v>0.70591263931364023</c:v>
                </c:pt>
                <c:pt idx="1">
                  <c:v>0.70608473915747194</c:v>
                </c:pt>
                <c:pt idx="2">
                  <c:v>0.70527133241692175</c:v>
                </c:pt>
                <c:pt idx="3">
                  <c:v>0.70658952689196508</c:v>
                </c:pt>
                <c:pt idx="4">
                  <c:v>0.70666475728752975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A9B-4B87-B68D-D866C2BF5FA4}"/>
            </c:ext>
          </c:extLst>
        </c:ser>
        <c:ser>
          <c:idx val="3"/>
          <c:order val="3"/>
          <c:tx>
            <c:v>T=436±11 My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A9B-4B87-B68D-D866C2BF5FA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Sheet1!$M$14:$M$15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xVal>
          <c:yVal>
            <c:numRef>
              <c:f>Sheet1!$N$14:$N$15</c:f>
              <c:numCache>
                <c:formatCode>0.00000</c:formatCode>
                <c:ptCount val="2"/>
                <c:pt idx="0">
                  <c:v>0.70487999999999995</c:v>
                </c:pt>
                <c:pt idx="1">
                  <c:v>0.70732314581650957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A9B-4B87-B68D-D866C2BF5FA4}"/>
            </c:ext>
          </c:extLst>
        </c:ser>
        <c:ser>
          <c:idx val="4"/>
          <c:order val="4"/>
          <c:tx>
            <c:v>T=387±4 My</c:v>
          </c:tx>
          <c:spPr>
            <a:ln w="50800">
              <a:solidFill>
                <a:srgbClr val="0000FF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spPr/>
              <c:txPr>
                <a:bodyPr/>
                <a:lstStyle/>
                <a:p>
                  <a:pPr>
                    <a:defRPr lang="en-US" sz="2000"/>
                  </a:pPr>
                  <a:endParaRPr lang="ru-RU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A9B-4B87-B68D-D866C2BF5FA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Sheet1!$M$20:$M$22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9</c:v>
                </c:pt>
              </c:numCache>
            </c:numRef>
          </c:xVal>
          <c:yVal>
            <c:numRef>
              <c:f>Sheet1!$N$20:$N$22</c:f>
              <c:numCache>
                <c:formatCode>0.00000</c:formatCode>
                <c:ptCount val="3"/>
                <c:pt idx="0">
                  <c:v>0.70576000000000005</c:v>
                </c:pt>
                <c:pt idx="1">
                  <c:v>0.70540217600570576</c:v>
                </c:pt>
                <c:pt idx="2">
                  <c:v>0.70495489601284123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A9B-4B87-B68D-D866C2BF5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85864"/>
        <c:axId val="166986256"/>
      </c:scatterChart>
      <c:valAx>
        <c:axId val="166985864"/>
        <c:scaling>
          <c:orientation val="minMax"/>
          <c:max val="9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87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Rb/</a:t>
                </a: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86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Sr</a:t>
                </a:r>
              </a:p>
            </c:rich>
          </c:tx>
          <c:layout>
            <c:manualLayout>
              <c:xMode val="edge"/>
              <c:yMode val="edge"/>
              <c:x val="0.82505085730892591"/>
              <c:y val="0.8450155763239918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in"/>
        <c:tickLblPos val="nextTo"/>
        <c:spPr>
          <a:ln w="381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66986256"/>
        <c:crosses val="autoZero"/>
        <c:crossBetween val="midCat"/>
        <c:majorUnit val="1"/>
      </c:valAx>
      <c:valAx>
        <c:axId val="166986256"/>
        <c:scaling>
          <c:orientation val="minMax"/>
          <c:max val="0.70750000000000002"/>
          <c:min val="0.7045000000000000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lang="en-US"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(</a:t>
                </a: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87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Sr/</a:t>
                </a: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86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Sr)</a:t>
                </a:r>
                <a:r>
                  <a:rPr lang="en-US" sz="2400" b="1" i="0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0</a:t>
                </a:r>
              </a:p>
            </c:rich>
          </c:tx>
          <c:layout>
            <c:manualLayout>
              <c:xMode val="edge"/>
              <c:yMode val="edge"/>
              <c:x val="0.13106655042138921"/>
              <c:y val="4.3224299065420559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00" sourceLinked="0"/>
        <c:majorTickMark val="cross"/>
        <c:minorTickMark val="in"/>
        <c:tickLblPos val="nextTo"/>
        <c:spPr>
          <a:ln w="381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66985864"/>
        <c:crosses val="autoZero"/>
        <c:crossBetween val="midCat"/>
        <c:majorUnit val="5.0000000000000034E-4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706597377158811E-2"/>
          <c:y val="2.2196261682242986E-2"/>
          <c:w val="0.91891891891891897"/>
          <c:h val="0.8933021806853533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tx>
                <c:strRef>
                  <c:f>Sheet1!$A$2</c:f>
                  <c:strCache>
                    <c:ptCount val="1"/>
                    <c:pt idx="0">
                      <c:v>9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{5A8319D0-DAD8-4727-9D19-3A5A1DF51808}</c15:txfldGUID>
                      <c15:f>Sheet1!$A$2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B884-4332-890A-7B22B11662A6}"/>
                </c:ext>
              </c:extLst>
            </c:dLbl>
            <c:dLbl>
              <c:idx val="1"/>
              <c:tx>
                <c:strRef>
                  <c:f>Sheet1!$A$3</c:f>
                  <c:strCache>
                    <c:ptCount val="1"/>
                    <c:pt idx="0">
                      <c:v>10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{EE0B4668-F7F1-4253-A438-8F846E6B1F60}</c15:txfldGUID>
                      <c15:f>Sheet1!$A$3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B884-4332-890A-7B22B11662A6}"/>
                </c:ext>
              </c:extLst>
            </c:dLbl>
            <c:dLbl>
              <c:idx val="2"/>
              <c:layout>
                <c:manualLayout>
                  <c:x val="2.518380712437139E-3"/>
                  <c:y val="8.1140996394142746E-3"/>
                </c:manualLayout>
              </c:layout>
              <c:tx>
                <c:strRef>
                  <c:f>Sheet1!$A$4</c:f>
                  <c:strCache>
                    <c:ptCount val="1"/>
                    <c:pt idx="0">
                      <c:v>11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{919E6A97-83A2-4611-A043-56E58A9E6133}</c15:txfldGUID>
                      <c15:f>Sheet1!$A$4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B884-4332-890A-7B22B11662A6}"/>
                </c:ext>
              </c:extLst>
            </c:dLbl>
            <c:dLbl>
              <c:idx val="3"/>
              <c:tx>
                <c:strRef>
                  <c:f>Sheet1!$A$5</c:f>
                  <c:strCache>
                    <c:ptCount val="1"/>
                    <c:pt idx="0">
                      <c:v>12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{0A0C979A-83BB-4CB9-827F-FE700550442E}</c15:txfldGUID>
                      <c15:f>Sheet1!$A$5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B884-4332-890A-7B22B11662A6}"/>
                </c:ext>
              </c:extLst>
            </c:dLbl>
            <c:dLbl>
              <c:idx val="4"/>
              <c:tx>
                <c:strRef>
                  <c:f>Sheet1!$A$6</c:f>
                  <c:strCache>
                    <c:ptCount val="1"/>
                    <c:pt idx="0">
                      <c:v>13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{C9C2F7C4-44A0-48F7-BBBF-5B85AC55083C}</c15:txfldGUID>
                      <c15:f>Sheet1!$A$6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B884-4332-890A-7B22B11662A6}"/>
                </c:ext>
              </c:extLst>
            </c:dLbl>
            <c:dLbl>
              <c:idx val="5"/>
              <c:tx>
                <c:strRef>
                  <c:f>Sheet1!$A$7</c:f>
                  <c:strCache>
                    <c:ptCount val="1"/>
                    <c:pt idx="0">
                      <c:v>14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{005BEEDB-6140-4BFB-BD09-BA345E838EC2}</c15:txfldGUID>
                      <c15:f>Sheet1!$A$7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B884-4332-890A-7B22B11662A6}"/>
                </c:ext>
              </c:extLst>
            </c:dLbl>
            <c:dLbl>
              <c:idx val="6"/>
              <c:tx>
                <c:strRef>
                  <c:f>Sheet1!$A$8</c:f>
                  <c:strCache>
                    <c:ptCount val="1"/>
                    <c:pt idx="0">
                      <c:v>15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{1372E007-F95D-4B21-B87A-095551996FC8}</c15:txfldGUID>
                      <c15:f>Sheet1!$A$8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B884-4332-890A-7B22B11662A6}"/>
                </c:ext>
              </c:extLst>
            </c:dLbl>
            <c:dLbl>
              <c:idx val="7"/>
              <c:tx>
                <c:strRef>
                  <c:f>Sheet1!$A$9</c:f>
                  <c:strCache>
                    <c:ptCount val="1"/>
                    <c:pt idx="0">
                      <c:v>16(1)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{B1C710C3-C18F-48C5-B16F-D45A9DA34C10}</c15:txfldGUID>
                      <c15:f>Sheet1!$A$9</c15:f>
                      <c15:dlblFieldTableCache>
                        <c:ptCount val="1"/>
                        <c:pt idx="0">
                          <c:v>16(1)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B884-4332-890A-7B22B11662A6}"/>
                </c:ext>
              </c:extLst>
            </c:dLbl>
            <c:dLbl>
              <c:idx val="8"/>
              <c:tx>
                <c:strRef>
                  <c:f>Sheet1!$A$10</c:f>
                  <c:strCache>
                    <c:ptCount val="1"/>
                    <c:pt idx="0">
                      <c:v>16(2)</c:v>
                    </c:pt>
                  </c:strCache>
                </c:strRef>
              </c:tx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en-US" sz="11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{337C2408-2570-4563-901C-C2E9DC4DA8A8}</c15:txfldGUID>
                      <c15:f>Sheet1!$A$10</c15:f>
                      <c15:dlblFieldTableCache>
                        <c:ptCount val="1"/>
                        <c:pt idx="0">
                          <c:v>16(2)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B884-4332-890A-7B22B11662A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Sheet1!$D$2:$D$10</c:f>
              <c:numCache>
                <c:formatCode>General</c:formatCode>
                <c:ptCount val="9"/>
                <c:pt idx="0">
                  <c:v>8.4390000000000001</c:v>
                </c:pt>
                <c:pt idx="1">
                  <c:v>5.2139999999999995</c:v>
                </c:pt>
                <c:pt idx="2">
                  <c:v>0.34750000000000031</c:v>
                </c:pt>
                <c:pt idx="3">
                  <c:v>1.958000000000006</c:v>
                </c:pt>
                <c:pt idx="4">
                  <c:v>1.879</c:v>
                </c:pt>
                <c:pt idx="5">
                  <c:v>7.234</c:v>
                </c:pt>
                <c:pt idx="6">
                  <c:v>0.58229999999999948</c:v>
                </c:pt>
                <c:pt idx="7">
                  <c:v>2.718</c:v>
                </c:pt>
                <c:pt idx="8">
                  <c:v>2.726</c:v>
                </c:pt>
              </c:numCache>
            </c:numRef>
          </c:xVal>
          <c:yVal>
            <c:numRef>
              <c:f>Sheet1!$F$2:$F$10</c:f>
              <c:numCache>
                <c:formatCode>0.00000</c:formatCode>
                <c:ptCount val="9"/>
                <c:pt idx="0">
                  <c:v>0.75244999999999995</c:v>
                </c:pt>
                <c:pt idx="1">
                  <c:v>0.73441999999999996</c:v>
                </c:pt>
                <c:pt idx="2">
                  <c:v>0.70768000000000064</c:v>
                </c:pt>
                <c:pt idx="3">
                  <c:v>0.71687000000000334</c:v>
                </c:pt>
                <c:pt idx="4">
                  <c:v>0.71660000000000335</c:v>
                </c:pt>
                <c:pt idx="5">
                  <c:v>0.74544999999999995</c:v>
                </c:pt>
                <c:pt idx="6">
                  <c:v>0.70852999999999999</c:v>
                </c:pt>
                <c:pt idx="7">
                  <c:v>0.72180000000000299</c:v>
                </c:pt>
                <c:pt idx="8">
                  <c:v>0.72192000000000334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884-4332-890A-7B22B11662A6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Sheet1!$D$13:$D$17</c:f>
              <c:numCache>
                <c:formatCode>General</c:formatCode>
                <c:ptCount val="5"/>
                <c:pt idx="0">
                  <c:v>1.958000000000006</c:v>
                </c:pt>
                <c:pt idx="1">
                  <c:v>1.879</c:v>
                </c:pt>
                <c:pt idx="2">
                  <c:v>0.58229999999999948</c:v>
                </c:pt>
                <c:pt idx="3">
                  <c:v>2.718</c:v>
                </c:pt>
                <c:pt idx="4">
                  <c:v>2.726</c:v>
                </c:pt>
              </c:numCache>
            </c:numRef>
          </c:xVal>
          <c:yVal>
            <c:numRef>
              <c:f>Sheet1!$F$13:$F$17</c:f>
              <c:numCache>
                <c:formatCode>0.00000</c:formatCode>
                <c:ptCount val="5"/>
                <c:pt idx="0">
                  <c:v>0.71687000000000334</c:v>
                </c:pt>
                <c:pt idx="1">
                  <c:v>0.71660000000000335</c:v>
                </c:pt>
                <c:pt idx="2">
                  <c:v>0.70852999999999999</c:v>
                </c:pt>
                <c:pt idx="3">
                  <c:v>0.72180000000000299</c:v>
                </c:pt>
                <c:pt idx="4">
                  <c:v>0.72192000000000334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B884-4332-890A-7B22B11662A6}"/>
            </c:ext>
          </c:extLst>
        </c:ser>
        <c:ser>
          <c:idx val="2"/>
          <c:order val="2"/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Sheet1!$M$14:$M$15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xVal>
          <c:yVal>
            <c:numRef>
              <c:f>Sheet1!$O$14:$O$15</c:f>
              <c:numCache>
                <c:formatCode>0.00000</c:formatCode>
                <c:ptCount val="2"/>
                <c:pt idx="0">
                  <c:v>0.70487999999999995</c:v>
                </c:pt>
                <c:pt idx="1">
                  <c:v>0.7297216203698168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B884-4332-890A-7B22B11662A6}"/>
            </c:ext>
          </c:extLst>
        </c:ser>
        <c:ser>
          <c:idx val="3"/>
          <c:order val="3"/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Sheet1!$M$20:$M$22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9</c:v>
                </c:pt>
              </c:numCache>
            </c:numRef>
          </c:xVal>
          <c:yVal>
            <c:numRef>
              <c:f>Sheet1!$O$20:$O$22</c:f>
              <c:numCache>
                <c:formatCode>0.00000</c:formatCode>
                <c:ptCount val="3"/>
                <c:pt idx="0">
                  <c:v>0.70576000000000005</c:v>
                </c:pt>
                <c:pt idx="1">
                  <c:v>0.72778497577019563</c:v>
                </c:pt>
                <c:pt idx="2">
                  <c:v>0.75531619548293516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B884-4332-890A-7B22B11662A6}"/>
            </c:ext>
          </c:extLst>
        </c:ser>
        <c:ser>
          <c:idx val="4"/>
          <c:order val="4"/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Sheet1!$M$2:$M$4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9</c:v>
                </c:pt>
              </c:numCache>
            </c:numRef>
          </c:xVal>
          <c:yVal>
            <c:numRef>
              <c:f>Sheet1!$N$2:$N$4</c:f>
              <c:numCache>
                <c:formatCode>0.00000</c:formatCode>
                <c:ptCount val="3"/>
                <c:pt idx="0">
                  <c:v>0.70580000000000065</c:v>
                </c:pt>
                <c:pt idx="1">
                  <c:v>0.72818480221932891</c:v>
                </c:pt>
                <c:pt idx="2">
                  <c:v>0.75616580499348673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B884-4332-890A-7B22B1166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87040"/>
        <c:axId val="166987432"/>
      </c:scatterChart>
      <c:valAx>
        <c:axId val="166987040"/>
        <c:scaling>
          <c:orientation val="minMax"/>
          <c:max val="9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87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Rb/</a:t>
                </a: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86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Sr</a:t>
                </a:r>
              </a:p>
            </c:rich>
          </c:tx>
          <c:layout>
            <c:manualLayout>
              <c:xMode val="edge"/>
              <c:yMode val="edge"/>
              <c:x val="0.80730892182504721"/>
              <c:y val="0.831386292834891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in"/>
        <c:tickLblPos val="nextTo"/>
        <c:spPr>
          <a:ln w="381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66987432"/>
        <c:crosses val="autoZero"/>
        <c:crossBetween val="midCat"/>
        <c:majorUnit val="1"/>
      </c:valAx>
      <c:valAx>
        <c:axId val="16698743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lang="en-US"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87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Sr/</a:t>
                </a:r>
                <a:r>
                  <a:rPr lang="en-US" sz="24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86</a:t>
                </a:r>
                <a:r>
                  <a:rPr lang="en-US" sz="2400" b="1" i="0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Sr</a:t>
                </a:r>
              </a:p>
            </c:rich>
          </c:tx>
          <c:layout>
            <c:manualLayout>
              <c:xMode val="edge"/>
              <c:yMode val="edge"/>
              <c:x val="0.11072362685266002"/>
              <c:y val="5.1012461059190585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0"/>
        <c:majorTickMark val="cross"/>
        <c:minorTickMark val="in"/>
        <c:tickLblPos val="nextTo"/>
        <c:spPr>
          <a:ln w="381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US"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66987040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396514624861082E-2"/>
          <c:y val="1.2394555331746323E-2"/>
          <c:w val="0.94867134542964771"/>
          <c:h val="0.95569063482450012"/>
        </c:manualLayout>
      </c:layout>
      <c:scatterChart>
        <c:scatterStyle val="smoothMarker"/>
        <c:varyColors val="0"/>
        <c:ser>
          <c:idx val="1"/>
          <c:order val="0"/>
          <c:spPr>
            <a:ln w="63500">
              <a:solidFill>
                <a:srgbClr val="000000"/>
              </a:solidFill>
              <a:prstDash val="sysDot"/>
            </a:ln>
          </c:spPr>
          <c:marker>
            <c:symbol val="circle"/>
            <c:size val="10"/>
            <c:spPr>
              <a:solidFill>
                <a:schemeClr val="tx1"/>
              </a:solidFill>
              <a:ln w="25400">
                <a:solidFill>
                  <a:srgbClr val="000000"/>
                </a:solidFill>
                <a:prstDash val="solid"/>
              </a:ln>
            </c:spPr>
          </c:marker>
          <c:xVal>
            <c:numRef>
              <c:f>RbSr!$A$20:$A$30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RbSr!$C$20:$C$30</c:f>
              <c:numCache>
                <c:formatCode>General</c:formatCode>
                <c:ptCount val="11"/>
                <c:pt idx="0">
                  <c:v>0.71000000000000063</c:v>
                </c:pt>
                <c:pt idx="1">
                  <c:v>0.73000000000000065</c:v>
                </c:pt>
                <c:pt idx="2">
                  <c:v>0.75000000000000278</c:v>
                </c:pt>
                <c:pt idx="3">
                  <c:v>0.77000000000000302</c:v>
                </c:pt>
                <c:pt idx="4">
                  <c:v>0.78999999999999992</c:v>
                </c:pt>
                <c:pt idx="5">
                  <c:v>0.80999999999999994</c:v>
                </c:pt>
                <c:pt idx="6">
                  <c:v>0.83000000000000063</c:v>
                </c:pt>
                <c:pt idx="7">
                  <c:v>0.85000000000000064</c:v>
                </c:pt>
                <c:pt idx="8">
                  <c:v>0.87000000000000266</c:v>
                </c:pt>
                <c:pt idx="9">
                  <c:v>0.8899999999999999</c:v>
                </c:pt>
                <c:pt idx="10">
                  <c:v>0.90999999999999992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4D9-4E56-899A-045BA6803038}"/>
            </c:ext>
          </c:extLst>
        </c:ser>
        <c:ser>
          <c:idx val="0"/>
          <c:order val="1"/>
          <c:spPr>
            <a:ln w="50800">
              <a:solidFill>
                <a:srgbClr val="0000FF"/>
              </a:solidFill>
            </a:ln>
          </c:spPr>
          <c:marker>
            <c:symbol val="circle"/>
            <c:size val="10"/>
            <c:spPr>
              <a:solidFill>
                <a:srgbClr val="0000FF"/>
              </a:solidFill>
              <a:ln w="25400">
                <a:solidFill>
                  <a:srgbClr val="002060"/>
                </a:solidFill>
                <a:prstDash val="solid"/>
              </a:ln>
            </c:spPr>
          </c:marker>
          <c:xVal>
            <c:numRef>
              <c:f>RbSr!$A$20:$A$30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RbSr!$B$20:$B$30</c:f>
              <c:numCache>
                <c:formatCode>General</c:formatCode>
                <c:ptCount val="11"/>
                <c:pt idx="0">
                  <c:v>0.72000000000000064</c:v>
                </c:pt>
                <c:pt idx="1">
                  <c:v>0.73000000000000065</c:v>
                </c:pt>
                <c:pt idx="2">
                  <c:v>0.74000000000000266</c:v>
                </c:pt>
                <c:pt idx="3">
                  <c:v>0.75000000000000278</c:v>
                </c:pt>
                <c:pt idx="4">
                  <c:v>0.76000000000000301</c:v>
                </c:pt>
                <c:pt idx="5">
                  <c:v>0.77000000000000302</c:v>
                </c:pt>
                <c:pt idx="6">
                  <c:v>0.78</c:v>
                </c:pt>
                <c:pt idx="7">
                  <c:v>0.79</c:v>
                </c:pt>
                <c:pt idx="8">
                  <c:v>0.79999999999999993</c:v>
                </c:pt>
                <c:pt idx="9">
                  <c:v>0.80999999999999994</c:v>
                </c:pt>
                <c:pt idx="10">
                  <c:v>0.82000000000000062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4D9-4E56-899A-045BA6803038}"/>
            </c:ext>
          </c:extLst>
        </c:ser>
        <c:ser>
          <c:idx val="3"/>
          <c:order val="2"/>
          <c:spPr>
            <a:ln w="28575">
              <a:noFill/>
            </a:ln>
          </c:spPr>
          <c:marker>
            <c:symbol val="circle"/>
            <c:size val="14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FF0000"/>
                </a:solidFill>
                <a:prstDash val="lgDash"/>
              </a:ln>
            </c:spPr>
            <c:trendlineType val="linear"/>
            <c:dispRSqr val="0"/>
            <c:dispEq val="0"/>
          </c:trendline>
          <c:xVal>
            <c:numRef>
              <c:f>RbSr!$A$21:$A$30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RbSr!$D$21:$D$30</c:f>
              <c:numCache>
                <c:formatCode>General</c:formatCode>
                <c:ptCount val="10"/>
                <c:pt idx="0">
                  <c:v>0.7552313430494606</c:v>
                </c:pt>
                <c:pt idx="1">
                  <c:v>0.76315278874925119</c:v>
                </c:pt>
                <c:pt idx="2">
                  <c:v>0.75967100642867313</c:v>
                </c:pt>
                <c:pt idx="3">
                  <c:v>0.76508683593029292</c:v>
                </c:pt>
                <c:pt idx="4">
                  <c:v>0.75394837140806836</c:v>
                </c:pt>
                <c:pt idx="5">
                  <c:v>0.76308829860742611</c:v>
                </c:pt>
                <c:pt idx="6">
                  <c:v>0.82631332350624209</c:v>
                </c:pt>
                <c:pt idx="7">
                  <c:v>0.85928285483372535</c:v>
                </c:pt>
                <c:pt idx="8">
                  <c:v>0.85305002201724267</c:v>
                </c:pt>
                <c:pt idx="9">
                  <c:v>0.84039893134048982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4D9-4E56-899A-045BA6803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88216"/>
        <c:axId val="166988608"/>
      </c:scatterChart>
      <c:valAx>
        <c:axId val="166988216"/>
        <c:scaling>
          <c:orientation val="minMax"/>
          <c:max val="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2400" b="1" i="0" u="none" strike="noStrike" baseline="0">
                    <a:solidFill>
                      <a:schemeClr val="bg2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strike="noStrike" baseline="30000">
                    <a:solidFill>
                      <a:schemeClr val="bg2"/>
                    </a:solidFill>
                    <a:latin typeface="Arial"/>
                    <a:cs typeface="Arial"/>
                  </a:rPr>
                  <a:t>87</a:t>
                </a:r>
                <a:r>
                  <a:rPr lang="en-US" sz="2400" b="1" i="0" strike="noStrike" baseline="0">
                    <a:solidFill>
                      <a:schemeClr val="bg2"/>
                    </a:solidFill>
                    <a:latin typeface="Arial"/>
                    <a:cs typeface="Arial"/>
                  </a:rPr>
                  <a:t>Rb/</a:t>
                </a:r>
                <a:r>
                  <a:rPr lang="en-US" sz="2400" b="1" i="0" strike="noStrike" baseline="30000">
                    <a:solidFill>
                      <a:schemeClr val="bg2"/>
                    </a:solidFill>
                    <a:latin typeface="Arial"/>
                    <a:cs typeface="Arial"/>
                  </a:rPr>
                  <a:t>86</a:t>
                </a:r>
                <a:r>
                  <a:rPr lang="en-US" sz="2400" b="1" i="0" strike="noStrike" baseline="0">
                    <a:solidFill>
                      <a:schemeClr val="bg2"/>
                    </a:solidFill>
                    <a:latin typeface="Arial"/>
                    <a:cs typeface="Arial"/>
                  </a:rPr>
                  <a:t>Sr</a:t>
                </a:r>
              </a:p>
            </c:rich>
          </c:tx>
          <c:layout>
            <c:manualLayout>
              <c:xMode val="edge"/>
              <c:yMode val="edge"/>
              <c:x val="0.82161953668835408"/>
              <c:y val="0.906792420178246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38100">
            <a:solidFill>
              <a:schemeClr val="bg2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6988608"/>
        <c:crosses val="autoZero"/>
        <c:crossBetween val="midCat"/>
      </c:valAx>
      <c:valAx>
        <c:axId val="166988608"/>
        <c:scaling>
          <c:orientation val="minMax"/>
          <c:max val="0.9"/>
          <c:min val="0.7000000000000006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lang="en-US" sz="2400" b="1" i="0" u="none" strike="noStrike" baseline="0">
                    <a:solidFill>
                      <a:schemeClr val="bg2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strike="noStrike" baseline="30000">
                    <a:solidFill>
                      <a:schemeClr val="bg2"/>
                    </a:solidFill>
                    <a:latin typeface="Arial"/>
                    <a:cs typeface="Arial"/>
                  </a:rPr>
                  <a:t>87</a:t>
                </a:r>
                <a:r>
                  <a:rPr lang="en-US" sz="2400" b="1" i="0" strike="noStrike" baseline="0">
                    <a:solidFill>
                      <a:schemeClr val="bg2"/>
                    </a:solidFill>
                    <a:latin typeface="Arial"/>
                    <a:cs typeface="Arial"/>
                  </a:rPr>
                  <a:t>Sr/</a:t>
                </a:r>
                <a:r>
                  <a:rPr lang="en-US" sz="2400" b="1" i="0" strike="noStrike" baseline="30000">
                    <a:solidFill>
                      <a:schemeClr val="bg2"/>
                    </a:solidFill>
                    <a:latin typeface="Arial"/>
                    <a:cs typeface="Arial"/>
                  </a:rPr>
                  <a:t>86</a:t>
                </a:r>
                <a:r>
                  <a:rPr lang="en-US" sz="2400" b="1" i="0" strike="noStrike" baseline="0">
                    <a:solidFill>
                      <a:schemeClr val="bg2"/>
                    </a:solidFill>
                    <a:latin typeface="Arial"/>
                    <a:cs typeface="Arial"/>
                  </a:rPr>
                  <a:t>Sr</a:t>
                </a:r>
              </a:p>
            </c:rich>
          </c:tx>
          <c:layout>
            <c:manualLayout>
              <c:xMode val="edge"/>
              <c:yMode val="edge"/>
              <c:x val="3.5525811190359156E-2"/>
              <c:y val="3.6251766606097392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38100">
            <a:solidFill>
              <a:schemeClr val="bg2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ru-RU"/>
          </a:p>
        </c:txPr>
        <c:crossAx val="16698821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rotWithShape="0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1"/>
    </a:gradFill>
    <a:ln w="9525">
      <a:noFill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449996458649954E-2"/>
          <c:y val="2.8407972440945166E-2"/>
          <c:w val="0.89094760006697604"/>
          <c:h val="0.88989305175168332"/>
        </c:manualLayout>
      </c:layout>
      <c:scatterChart>
        <c:scatterStyle val="lineMarker"/>
        <c:varyColors val="0"/>
        <c:ser>
          <c:idx val="0"/>
          <c:order val="0"/>
          <c:tx>
            <c:v>Fractional Crystallization</c:v>
          </c:tx>
          <c:spPr>
            <a:ln w="38100">
              <a:solidFill>
                <a:srgbClr val="1F497D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ln w="12700">
                <a:solidFill>
                  <a:srgbClr val="FF0000"/>
                </a:solidFill>
              </a:ln>
            </c:spPr>
          </c:errBars>
          <c:errBars>
            <c:errDir val="x"/>
            <c:errBarType val="both"/>
            <c:errValType val="percentage"/>
            <c:noEndCap val="1"/>
            <c:val val="1.0000000000000007E-2"/>
            <c:spPr>
              <a:ln w="12700">
                <a:solidFill>
                  <a:srgbClr val="FF0000"/>
                </a:solidFill>
              </a:ln>
            </c:spPr>
          </c:errBars>
          <c:xVal>
            <c:numRef>
              <c:f>AFC!$D$6:$D$46</c:f>
              <c:numCache>
                <c:formatCode>0.00</c:formatCode>
                <c:ptCount val="41"/>
                <c:pt idx="0">
                  <c:v>1</c:v>
                </c:pt>
                <c:pt idx="1">
                  <c:v>0.95000000000000062</c:v>
                </c:pt>
                <c:pt idx="2">
                  <c:v>0.89999999999999991</c:v>
                </c:pt>
                <c:pt idx="3">
                  <c:v>0.85000000000000064</c:v>
                </c:pt>
                <c:pt idx="4">
                  <c:v>0.79999999999999982</c:v>
                </c:pt>
                <c:pt idx="5">
                  <c:v>0.750000000000003</c:v>
                </c:pt>
                <c:pt idx="6">
                  <c:v>0.69999999999999973</c:v>
                </c:pt>
                <c:pt idx="7">
                  <c:v>0.65000000000000324</c:v>
                </c:pt>
                <c:pt idx="8">
                  <c:v>0.59999999999999953</c:v>
                </c:pt>
                <c:pt idx="9">
                  <c:v>0.5499999999999996</c:v>
                </c:pt>
                <c:pt idx="10">
                  <c:v>0.5</c:v>
                </c:pt>
                <c:pt idx="11">
                  <c:v>0.45</c:v>
                </c:pt>
                <c:pt idx="12">
                  <c:v>0.4</c:v>
                </c:pt>
                <c:pt idx="13">
                  <c:v>0.35000000000000031</c:v>
                </c:pt>
                <c:pt idx="14">
                  <c:v>0.30000000000000032</c:v>
                </c:pt>
                <c:pt idx="15">
                  <c:v>0.25</c:v>
                </c:pt>
                <c:pt idx="16">
                  <c:v>0.2</c:v>
                </c:pt>
                <c:pt idx="17">
                  <c:v>0.15000000000000024</c:v>
                </c:pt>
                <c:pt idx="18">
                  <c:v>0.10000000000000003</c:v>
                </c:pt>
                <c:pt idx="19">
                  <c:v>9.0000000000000024E-2</c:v>
                </c:pt>
                <c:pt idx="20">
                  <c:v>7.9999999999999932E-2</c:v>
                </c:pt>
                <c:pt idx="21">
                  <c:v>6.9999999999999923E-2</c:v>
                </c:pt>
                <c:pt idx="22">
                  <c:v>6.0000000000000019E-2</c:v>
                </c:pt>
                <c:pt idx="23">
                  <c:v>4.9999999999999933E-2</c:v>
                </c:pt>
                <c:pt idx="24">
                  <c:v>3.9999999999999696E-2</c:v>
                </c:pt>
                <c:pt idx="25">
                  <c:v>2.9999999999999694E-2</c:v>
                </c:pt>
                <c:pt idx="26">
                  <c:v>1.9999999999999695E-2</c:v>
                </c:pt>
                <c:pt idx="27">
                  <c:v>9.9999999999997816E-3</c:v>
                </c:pt>
              </c:numCache>
            </c:numRef>
          </c:xVal>
          <c:yVal>
            <c:numRef>
              <c:f>AFC!$AF$6:$AF$46</c:f>
              <c:numCache>
                <c:formatCode>0.00</c:formatCode>
                <c:ptCount val="41"/>
                <c:pt idx="0">
                  <c:v>5.6</c:v>
                </c:pt>
                <c:pt idx="1">
                  <c:v>5.6480574706724855</c:v>
                </c:pt>
                <c:pt idx="2">
                  <c:v>5.6987163760414905</c:v>
                </c:pt>
                <c:pt idx="3">
                  <c:v>5.752274400348373</c:v>
                </c:pt>
                <c:pt idx="4">
                  <c:v>5.8090834316954556</c:v>
                </c:pt>
                <c:pt idx="5">
                  <c:v>5.8695635754781383</c:v>
                </c:pt>
                <c:pt idx="6">
                  <c:v>5.9342220110000934</c:v>
                </c:pt>
                <c:pt idx="7">
                  <c:v>6.0036788499330864</c:v>
                </c:pt>
                <c:pt idx="8">
                  <c:v>6.0787033684510163</c:v>
                </c:pt>
                <c:pt idx="9">
                  <c:v>6.1602660457715324</c:v>
                </c:pt>
                <c:pt idx="10">
                  <c:v>6.24961548119306</c:v>
                </c:pt>
                <c:pt idx="11">
                  <c:v>6.3483959849208524</c:v>
                </c:pt>
                <c:pt idx="12">
                  <c:v>6.4588347367224355</c:v>
                </c:pt>
                <c:pt idx="13">
                  <c:v>6.5840546079857436</c:v>
                </c:pt>
                <c:pt idx="14">
                  <c:v>6.7286298227630734</c:v>
                </c:pt>
                <c:pt idx="15">
                  <c:v>6.8996529626594363</c:v>
                </c:pt>
                <c:pt idx="16">
                  <c:v>7.1090081302564485</c:v>
                </c:pt>
                <c:pt idx="17">
                  <c:v>7.3789784793615905</c:v>
                </c:pt>
                <c:pt idx="18">
                  <c:v>7.7596038864919494</c:v>
                </c:pt>
                <c:pt idx="19">
                  <c:v>7.8585334508029545</c:v>
                </c:pt>
                <c:pt idx="20">
                  <c:v>7.9691388555793221</c:v>
                </c:pt>
                <c:pt idx="21">
                  <c:v>8.0945476846460753</c:v>
                </c:pt>
                <c:pt idx="22">
                  <c:v>8.2393410645980989</c:v>
                </c:pt>
                <c:pt idx="23">
                  <c:v>8.4106222798030625</c:v>
                </c:pt>
                <c:pt idx="24">
                  <c:v>8.6202933660499195</c:v>
                </c:pt>
                <c:pt idx="25">
                  <c:v>8.8906711026068219</c:v>
                </c:pt>
                <c:pt idx="26">
                  <c:v>9.2718708765712812</c:v>
                </c:pt>
                <c:pt idx="27">
                  <c:v>9.9238716619306402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C4B-4699-8B26-709D4E185FC3}"/>
            </c:ext>
          </c:extLst>
        </c:ser>
        <c:ser>
          <c:idx val="1"/>
          <c:order val="1"/>
          <c:tx>
            <c:v>AFC (r = 0.01)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ln w="12700">
                <a:solidFill>
                  <a:srgbClr val="FF0000"/>
                </a:solidFill>
              </a:ln>
            </c:spPr>
          </c:errBars>
          <c:errBars>
            <c:errDir val="x"/>
            <c:errBarType val="both"/>
            <c:errValType val="percentage"/>
            <c:noEndCap val="1"/>
            <c:val val="1.0000000000000007E-2"/>
            <c:spPr>
              <a:ln w="12700">
                <a:solidFill>
                  <a:srgbClr val="FF0000"/>
                </a:solidFill>
              </a:ln>
            </c:spPr>
          </c:errBars>
          <c:xVal>
            <c:numRef>
              <c:f>AFC!$D$6:$D$46</c:f>
              <c:numCache>
                <c:formatCode>0.00</c:formatCode>
                <c:ptCount val="41"/>
                <c:pt idx="0">
                  <c:v>1</c:v>
                </c:pt>
                <c:pt idx="1">
                  <c:v>0.95000000000000062</c:v>
                </c:pt>
                <c:pt idx="2">
                  <c:v>0.89999999999999991</c:v>
                </c:pt>
                <c:pt idx="3">
                  <c:v>0.85000000000000064</c:v>
                </c:pt>
                <c:pt idx="4">
                  <c:v>0.79999999999999982</c:v>
                </c:pt>
                <c:pt idx="5">
                  <c:v>0.750000000000003</c:v>
                </c:pt>
                <c:pt idx="6">
                  <c:v>0.69999999999999973</c:v>
                </c:pt>
                <c:pt idx="7">
                  <c:v>0.65000000000000324</c:v>
                </c:pt>
                <c:pt idx="8">
                  <c:v>0.59999999999999953</c:v>
                </c:pt>
                <c:pt idx="9">
                  <c:v>0.5499999999999996</c:v>
                </c:pt>
                <c:pt idx="10">
                  <c:v>0.5</c:v>
                </c:pt>
                <c:pt idx="11">
                  <c:v>0.45</c:v>
                </c:pt>
                <c:pt idx="12">
                  <c:v>0.4</c:v>
                </c:pt>
                <c:pt idx="13">
                  <c:v>0.35000000000000031</c:v>
                </c:pt>
                <c:pt idx="14">
                  <c:v>0.30000000000000032</c:v>
                </c:pt>
                <c:pt idx="15">
                  <c:v>0.25</c:v>
                </c:pt>
                <c:pt idx="16">
                  <c:v>0.2</c:v>
                </c:pt>
                <c:pt idx="17">
                  <c:v>0.15000000000000024</c:v>
                </c:pt>
                <c:pt idx="18">
                  <c:v>0.10000000000000003</c:v>
                </c:pt>
                <c:pt idx="19">
                  <c:v>9.0000000000000024E-2</c:v>
                </c:pt>
                <c:pt idx="20">
                  <c:v>7.9999999999999932E-2</c:v>
                </c:pt>
                <c:pt idx="21">
                  <c:v>6.9999999999999923E-2</c:v>
                </c:pt>
                <c:pt idx="22">
                  <c:v>6.0000000000000019E-2</c:v>
                </c:pt>
                <c:pt idx="23">
                  <c:v>4.9999999999999933E-2</c:v>
                </c:pt>
                <c:pt idx="24">
                  <c:v>3.9999999999999696E-2</c:v>
                </c:pt>
                <c:pt idx="25">
                  <c:v>2.9999999999999694E-2</c:v>
                </c:pt>
                <c:pt idx="26">
                  <c:v>1.9999999999999695E-2</c:v>
                </c:pt>
                <c:pt idx="27">
                  <c:v>9.9999999999997816E-3</c:v>
                </c:pt>
              </c:numCache>
            </c:numRef>
          </c:xVal>
          <c:yVal>
            <c:numRef>
              <c:f>AFC!$AC$6:$AC$46</c:f>
              <c:numCache>
                <c:formatCode>0.00</c:formatCode>
                <c:ptCount val="41"/>
                <c:pt idx="0">
                  <c:v>5.6</c:v>
                </c:pt>
                <c:pt idx="1">
                  <c:v>5.6534209188300455</c:v>
                </c:pt>
                <c:pt idx="2">
                  <c:v>5.7097008700702689</c:v>
                </c:pt>
                <c:pt idx="3">
                  <c:v>5.7691651095168694</c:v>
                </c:pt>
                <c:pt idx="4">
                  <c:v>5.8321978801569685</c:v>
                </c:pt>
                <c:pt idx="5">
                  <c:v>5.8992576149561904</c:v>
                </c:pt>
                <c:pt idx="6">
                  <c:v>5.9708973803871572</c:v>
                </c:pt>
                <c:pt idx="7">
                  <c:v>6.0477928913604364</c:v>
                </c:pt>
                <c:pt idx="8">
                  <c:v>6.1307817354549972</c:v>
                </c:pt>
                <c:pt idx="9">
                  <c:v>6.2209196633769217</c:v>
                </c:pt>
                <c:pt idx="10">
                  <c:v>6.3195637180247584</c:v>
                </c:pt>
                <c:pt idx="11">
                  <c:v>6.428499201464092</c:v>
                </c:pt>
                <c:pt idx="12">
                  <c:v>6.5501415458239771</c:v>
                </c:pt>
                <c:pt idx="13">
                  <c:v>6.6878733350129451</c:v>
                </c:pt>
                <c:pt idx="14">
                  <c:v>6.8466421716005881</c:v>
                </c:pt>
                <c:pt idx="15">
                  <c:v>7.0341070159787211</c:v>
                </c:pt>
                <c:pt idx="16">
                  <c:v>7.2630760945795734</c:v>
                </c:pt>
                <c:pt idx="17">
                  <c:v>7.5575080255965643</c:v>
                </c:pt>
                <c:pt idx="18">
                  <c:v>7.9710364751995524</c:v>
                </c:pt>
                <c:pt idx="19">
                  <c:v>8.0782153175825719</c:v>
                </c:pt>
                <c:pt idx="20">
                  <c:v>8.1978961161766737</c:v>
                </c:pt>
                <c:pt idx="21">
                  <c:v>8.3334069089740126</c:v>
                </c:pt>
                <c:pt idx="22">
                  <c:v>8.4896155158916748</c:v>
                </c:pt>
                <c:pt idx="23">
                  <c:v>8.6740573926209805</c:v>
                </c:pt>
                <c:pt idx="24">
                  <c:v>8.8993342263133073</c:v>
                </c:pt>
                <c:pt idx="25">
                  <c:v>9.189018290042414</c:v>
                </c:pt>
                <c:pt idx="26">
                  <c:v>9.595878379350081</c:v>
                </c:pt>
                <c:pt idx="27">
                  <c:v>10.287562720589165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C4B-4699-8B26-709D4E185FC3}"/>
            </c:ext>
          </c:extLst>
        </c:ser>
        <c:ser>
          <c:idx val="2"/>
          <c:order val="2"/>
          <c:tx>
            <c:v>AFC (r = 0.1)</c:v>
          </c:tx>
          <c:spPr>
            <a:ln w="50800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AFC!$D$6:$D$46</c:f>
              <c:numCache>
                <c:formatCode>0.00</c:formatCode>
                <c:ptCount val="41"/>
                <c:pt idx="0">
                  <c:v>1</c:v>
                </c:pt>
                <c:pt idx="1">
                  <c:v>0.95000000000000062</c:v>
                </c:pt>
                <c:pt idx="2">
                  <c:v>0.89999999999999991</c:v>
                </c:pt>
                <c:pt idx="3">
                  <c:v>0.85000000000000064</c:v>
                </c:pt>
                <c:pt idx="4">
                  <c:v>0.79999999999999982</c:v>
                </c:pt>
                <c:pt idx="5">
                  <c:v>0.750000000000003</c:v>
                </c:pt>
                <c:pt idx="6">
                  <c:v>0.69999999999999973</c:v>
                </c:pt>
                <c:pt idx="7">
                  <c:v>0.65000000000000324</c:v>
                </c:pt>
                <c:pt idx="8">
                  <c:v>0.59999999999999953</c:v>
                </c:pt>
                <c:pt idx="9">
                  <c:v>0.5499999999999996</c:v>
                </c:pt>
                <c:pt idx="10">
                  <c:v>0.5</c:v>
                </c:pt>
                <c:pt idx="11">
                  <c:v>0.45</c:v>
                </c:pt>
                <c:pt idx="12">
                  <c:v>0.4</c:v>
                </c:pt>
                <c:pt idx="13">
                  <c:v>0.35000000000000031</c:v>
                </c:pt>
                <c:pt idx="14">
                  <c:v>0.30000000000000032</c:v>
                </c:pt>
                <c:pt idx="15">
                  <c:v>0.25</c:v>
                </c:pt>
                <c:pt idx="16">
                  <c:v>0.2</c:v>
                </c:pt>
                <c:pt idx="17">
                  <c:v>0.15000000000000024</c:v>
                </c:pt>
                <c:pt idx="18">
                  <c:v>0.10000000000000003</c:v>
                </c:pt>
                <c:pt idx="19">
                  <c:v>9.0000000000000024E-2</c:v>
                </c:pt>
                <c:pt idx="20">
                  <c:v>7.9999999999999932E-2</c:v>
                </c:pt>
                <c:pt idx="21">
                  <c:v>6.9999999999999923E-2</c:v>
                </c:pt>
                <c:pt idx="22">
                  <c:v>6.0000000000000019E-2</c:v>
                </c:pt>
                <c:pt idx="23">
                  <c:v>4.9999999999999933E-2</c:v>
                </c:pt>
                <c:pt idx="24">
                  <c:v>3.9999999999999696E-2</c:v>
                </c:pt>
                <c:pt idx="25">
                  <c:v>2.9999999999999694E-2</c:v>
                </c:pt>
                <c:pt idx="26">
                  <c:v>1.9999999999999695E-2</c:v>
                </c:pt>
                <c:pt idx="27">
                  <c:v>9.9999999999997816E-3</c:v>
                </c:pt>
              </c:numCache>
            </c:numRef>
          </c:xVal>
          <c:yVal>
            <c:numRef>
              <c:f>AFC!$AD$6:$AD$46</c:f>
              <c:numCache>
                <c:formatCode>0.00</c:formatCode>
                <c:ptCount val="41"/>
                <c:pt idx="0">
                  <c:v>5.6</c:v>
                </c:pt>
                <c:pt idx="1">
                  <c:v>5.7066896172734713</c:v>
                </c:pt>
                <c:pt idx="2">
                  <c:v>5.8184926531713526</c:v>
                </c:pt>
                <c:pt idx="3">
                  <c:v>5.9359597400238924</c:v>
                </c:pt>
                <c:pt idx="4">
                  <c:v>6.0597377103119783</c:v>
                </c:pt>
                <c:pt idx="5">
                  <c:v>6.1905936869997475</c:v>
                </c:pt>
                <c:pt idx="6">
                  <c:v>6.3294472833057505</c:v>
                </c:pt>
                <c:pt idx="7">
                  <c:v>6.4774144450726929</c:v>
                </c:pt>
                <c:pt idx="8">
                  <c:v>6.6358684146449534</c:v>
                </c:pt>
                <c:pt idx="9">
                  <c:v>6.8065265755454742</c:v>
                </c:pt>
                <c:pt idx="10">
                  <c:v>6.9915776829124034</c:v>
                </c:pt>
                <c:pt idx="11">
                  <c:v>7.1938745053043016</c:v>
                </c:pt>
                <c:pt idx="12">
                  <c:v>7.4172372031751097</c:v>
                </c:pt>
                <c:pt idx="13">
                  <c:v>7.6669544764718136</c:v>
                </c:pt>
                <c:pt idx="14">
                  <c:v>7.9506620532892844</c:v>
                </c:pt>
                <c:pt idx="15">
                  <c:v>8.2800042697043228</c:v>
                </c:pt>
                <c:pt idx="16">
                  <c:v>8.6741116555599049</c:v>
                </c:pt>
                <c:pt idx="17">
                  <c:v>9.1679962351863242</c:v>
                </c:pt>
                <c:pt idx="18">
                  <c:v>9.8378199275429257</c:v>
                </c:pt>
                <c:pt idx="19">
                  <c:v>10.006990853826156</c:v>
                </c:pt>
                <c:pt idx="20">
                  <c:v>10.19377814019639</c:v>
                </c:pt>
                <c:pt idx="21">
                  <c:v>10.402604467437024</c:v>
                </c:pt>
                <c:pt idx="22">
                  <c:v>10.639855221038971</c:v>
                </c:pt>
                <c:pt idx="23">
                  <c:v>10.915267989051545</c:v>
                </c:pt>
                <c:pt idx="24">
                  <c:v>11.244840696778443</c:v>
                </c:pt>
                <c:pt idx="25">
                  <c:v>11.657852185661453</c:v>
                </c:pt>
                <c:pt idx="26">
                  <c:v>12.217992938949729</c:v>
                </c:pt>
                <c:pt idx="27">
                  <c:v>13.119009991181809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C4B-4699-8B26-709D4E185FC3}"/>
            </c:ext>
          </c:extLst>
        </c:ser>
        <c:ser>
          <c:idx val="3"/>
          <c:order val="3"/>
          <c:tx>
            <c:v>AFC (r = 0.6)</c:v>
          </c:tx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AFC!$D$6:$D$46</c:f>
              <c:numCache>
                <c:formatCode>0.00</c:formatCode>
                <c:ptCount val="41"/>
                <c:pt idx="0">
                  <c:v>1</c:v>
                </c:pt>
                <c:pt idx="1">
                  <c:v>0.95000000000000062</c:v>
                </c:pt>
                <c:pt idx="2">
                  <c:v>0.89999999999999991</c:v>
                </c:pt>
                <c:pt idx="3">
                  <c:v>0.85000000000000064</c:v>
                </c:pt>
                <c:pt idx="4">
                  <c:v>0.79999999999999982</c:v>
                </c:pt>
                <c:pt idx="5">
                  <c:v>0.750000000000003</c:v>
                </c:pt>
                <c:pt idx="6">
                  <c:v>0.69999999999999973</c:v>
                </c:pt>
                <c:pt idx="7">
                  <c:v>0.65000000000000324</c:v>
                </c:pt>
                <c:pt idx="8">
                  <c:v>0.59999999999999953</c:v>
                </c:pt>
                <c:pt idx="9">
                  <c:v>0.5499999999999996</c:v>
                </c:pt>
                <c:pt idx="10">
                  <c:v>0.5</c:v>
                </c:pt>
                <c:pt idx="11">
                  <c:v>0.45</c:v>
                </c:pt>
                <c:pt idx="12">
                  <c:v>0.4</c:v>
                </c:pt>
                <c:pt idx="13">
                  <c:v>0.35000000000000031</c:v>
                </c:pt>
                <c:pt idx="14">
                  <c:v>0.30000000000000032</c:v>
                </c:pt>
                <c:pt idx="15">
                  <c:v>0.25</c:v>
                </c:pt>
                <c:pt idx="16">
                  <c:v>0.2</c:v>
                </c:pt>
                <c:pt idx="17">
                  <c:v>0.15000000000000024</c:v>
                </c:pt>
                <c:pt idx="18">
                  <c:v>0.10000000000000003</c:v>
                </c:pt>
                <c:pt idx="19">
                  <c:v>9.0000000000000024E-2</c:v>
                </c:pt>
                <c:pt idx="20">
                  <c:v>7.9999999999999932E-2</c:v>
                </c:pt>
                <c:pt idx="21">
                  <c:v>6.9999999999999923E-2</c:v>
                </c:pt>
                <c:pt idx="22">
                  <c:v>6.0000000000000019E-2</c:v>
                </c:pt>
                <c:pt idx="23">
                  <c:v>4.9999999999999933E-2</c:v>
                </c:pt>
                <c:pt idx="24">
                  <c:v>3.9999999999999696E-2</c:v>
                </c:pt>
                <c:pt idx="25">
                  <c:v>2.9999999999999694E-2</c:v>
                </c:pt>
                <c:pt idx="26">
                  <c:v>1.9999999999999695E-2</c:v>
                </c:pt>
                <c:pt idx="27">
                  <c:v>9.9999999999997816E-3</c:v>
                </c:pt>
              </c:numCache>
            </c:numRef>
          </c:xVal>
          <c:yVal>
            <c:numRef>
              <c:f>AFC!$AE$6:$AE$46</c:f>
              <c:numCache>
                <c:formatCode>0.00</c:formatCode>
                <c:ptCount val="41"/>
                <c:pt idx="0">
                  <c:v>5.6</c:v>
                </c:pt>
                <c:pt idx="1">
                  <c:v>6.4118021186992804</c:v>
                </c:pt>
                <c:pt idx="2">
                  <c:v>7.2025124579579245</c:v>
                </c:pt>
                <c:pt idx="3">
                  <c:v>7.9715526247024133</c:v>
                </c:pt>
                <c:pt idx="4">
                  <c:v>8.7182938460649488</c:v>
                </c:pt>
                <c:pt idx="5">
                  <c:v>9.4420491986248756</c:v>
                </c:pt>
                <c:pt idx="6">
                  <c:v>10.142064047675198</c:v>
                </c:pt>
                <c:pt idx="7">
                  <c:v>10.81750412846012</c:v>
                </c:pt>
                <c:pt idx="8">
                  <c:v>11.467440463992569</c:v>
                </c:pt>
                <c:pt idx="9">
                  <c:v>12.09082994972365</c:v>
                </c:pt>
                <c:pt idx="10">
                  <c:v>12.686489858403746</c:v>
                </c:pt>
                <c:pt idx="11">
                  <c:v>13.25306357138262</c:v>
                </c:pt>
                <c:pt idx="12">
                  <c:v>13.788973220545998</c:v>
                </c:pt>
                <c:pt idx="13">
                  <c:v>14.292352002750999</c:v>
                </c:pt>
                <c:pt idx="14">
                  <c:v>14.760943328552369</c:v>
                </c:pt>
                <c:pt idx="15">
                  <c:v>15.191942375247077</c:v>
                </c:pt>
                <c:pt idx="16">
                  <c:v>15.581729106005197</c:v>
                </c:pt>
                <c:pt idx="17">
                  <c:v>15.925372433246149</c:v>
                </c:pt>
                <c:pt idx="18">
                  <c:v>16.215564027815333</c:v>
                </c:pt>
                <c:pt idx="19">
                  <c:v>16.266239921274689</c:v>
                </c:pt>
                <c:pt idx="20">
                  <c:v>16.314173137487895</c:v>
                </c:pt>
                <c:pt idx="21">
                  <c:v>16.3591967045055</c:v>
                </c:pt>
                <c:pt idx="22">
                  <c:v>16.401108786831827</c:v>
                </c:pt>
                <c:pt idx="23">
                  <c:v>16.439658513497733</c:v>
                </c:pt>
                <c:pt idx="24">
                  <c:v>16.47452209856564</c:v>
                </c:pt>
                <c:pt idx="25">
                  <c:v>16.50525849215483</c:v>
                </c:pt>
                <c:pt idx="26">
                  <c:v>16.531214017433058</c:v>
                </c:pt>
                <c:pt idx="27">
                  <c:v>16.551257637567787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C4B-4699-8B26-709D4E185FC3}"/>
            </c:ext>
          </c:extLst>
        </c:ser>
        <c:ser>
          <c:idx val="4"/>
          <c:order val="4"/>
          <c:spPr>
            <a:ln w="25400"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1</c:v>
              </c:pt>
            </c:numLit>
          </c:xVal>
          <c:yVal>
            <c:numLit>
              <c:formatCode>General</c:formatCode>
              <c:ptCount val="2"/>
              <c:pt idx="0">
                <c:v>15</c:v>
              </c:pt>
              <c:pt idx="1">
                <c:v>15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BC4B-4699-8B26-709D4E185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89392"/>
        <c:axId val="166989784"/>
      </c:scatterChart>
      <c:valAx>
        <c:axId val="166989392"/>
        <c:scaling>
          <c:orientation val="maxMin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 lang="en-US" sz="2400"/>
                </a:pPr>
                <a:r>
                  <a:rPr lang="en-US" sz="2400"/>
                  <a:t>F</a:t>
                </a:r>
              </a:p>
            </c:rich>
          </c:tx>
          <c:layout>
            <c:manualLayout>
              <c:xMode val="edge"/>
              <c:yMode val="edge"/>
              <c:x val="0.9280483709805557"/>
              <c:y val="0.81695194986210229"/>
            </c:manualLayout>
          </c:layout>
          <c:overlay val="0"/>
        </c:title>
        <c:numFmt formatCode="General" sourceLinked="0"/>
        <c:majorTickMark val="cross"/>
        <c:minorTickMark val="in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lang="en-US" sz="1800"/>
            </a:pPr>
            <a:endParaRPr lang="ru-RU"/>
          </a:p>
        </c:txPr>
        <c:crossAx val="166989784"/>
        <c:crossesAt val="-20"/>
        <c:crossBetween val="midCat"/>
      </c:valAx>
      <c:valAx>
        <c:axId val="166989784"/>
        <c:scaling>
          <c:orientation val="minMax"/>
          <c:max val="17"/>
          <c:min val="5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lang="en-US" sz="2800"/>
                </a:pPr>
                <a:r>
                  <a:rPr lang="en-US">
                    <a:latin typeface="Symbol" pitchFamily="18" charset="2"/>
                  </a:rPr>
                  <a:t>d</a:t>
                </a:r>
                <a:r>
                  <a:rPr lang="en-US" baseline="30000"/>
                  <a:t>18</a:t>
                </a:r>
                <a:r>
                  <a:rPr lang="en-US"/>
                  <a:t>O, ‰</a:t>
                </a:r>
              </a:p>
            </c:rich>
          </c:tx>
          <c:layout>
            <c:manualLayout>
              <c:xMode val="edge"/>
              <c:yMode val="edge"/>
              <c:x val="8.8690969345486148E-2"/>
              <c:y val="2.8388537030697197E-2"/>
            </c:manualLayout>
          </c:layout>
          <c:overlay val="0"/>
        </c:title>
        <c:numFmt formatCode="General" sourceLinked="0"/>
        <c:majorTickMark val="cross"/>
        <c:minorTickMark val="in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 sz="1800"/>
            </a:pPr>
            <a:endParaRPr lang="ru-RU"/>
          </a:p>
        </c:txPr>
        <c:crossAx val="166989392"/>
        <c:crosses val="max"/>
        <c:crossBetween val="midCat"/>
        <c:majorUnit val="5"/>
        <c:minorUnit val="1"/>
      </c:valAx>
      <c:spPr>
        <a:noFill/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9.8144312302314157E-2"/>
          <c:y val="0.25592426038273203"/>
          <c:w val="0.30424298644308451"/>
          <c:h val="0.21712019511134567"/>
        </c:manualLayout>
      </c:layout>
      <c:overlay val="1"/>
      <c:txPr>
        <a:bodyPr/>
        <a:lstStyle/>
        <a:p>
          <a:pPr>
            <a:defRPr lang="en-US" sz="1800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640000" scaled="0"/>
    </a:gradFill>
  </c:sp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449996458649912E-2"/>
          <c:y val="2.8407972440945166E-2"/>
          <c:w val="0.89094760006697593"/>
          <c:h val="0.88989305175168321"/>
        </c:manualLayout>
      </c:layout>
      <c:scatterChart>
        <c:scatterStyle val="lineMarker"/>
        <c:varyColors val="0"/>
        <c:ser>
          <c:idx val="0"/>
          <c:order val="0"/>
          <c:tx>
            <c:v>Mixing</c:v>
          </c:tx>
          <c:spPr>
            <a:ln w="38100" cmpd="sng">
              <a:solidFill>
                <a:srgbClr val="1F497D"/>
              </a:solidFill>
              <a:prstDash val="solid"/>
            </a:ln>
          </c:spPr>
          <c:marker>
            <c:symbol val="none"/>
          </c:marker>
          <c:xVal>
            <c:numRef>
              <c:f>AFC!$W$6:$W$46</c:f>
              <c:numCache>
                <c:formatCode>0.0</c:formatCode>
                <c:ptCount val="41"/>
                <c:pt idx="0">
                  <c:v>100</c:v>
                </c:pt>
                <c:pt idx="1">
                  <c:v>110.00000000000001</c:v>
                </c:pt>
                <c:pt idx="2">
                  <c:v>120.00000000000001</c:v>
                </c:pt>
                <c:pt idx="3">
                  <c:v>130.00000000000003</c:v>
                </c:pt>
                <c:pt idx="4">
                  <c:v>140.00000000000006</c:v>
                </c:pt>
                <c:pt idx="5">
                  <c:v>150.00000000000006</c:v>
                </c:pt>
                <c:pt idx="6">
                  <c:v>160.00000000000006</c:v>
                </c:pt>
                <c:pt idx="7">
                  <c:v>170.00000000000006</c:v>
                </c:pt>
                <c:pt idx="8">
                  <c:v>180.00000000000009</c:v>
                </c:pt>
                <c:pt idx="9">
                  <c:v>190.00000000000006</c:v>
                </c:pt>
                <c:pt idx="10">
                  <c:v>200.00000000000011</c:v>
                </c:pt>
                <c:pt idx="11">
                  <c:v>210.00000000000009</c:v>
                </c:pt>
                <c:pt idx="12">
                  <c:v>220.00000000000006</c:v>
                </c:pt>
                <c:pt idx="13">
                  <c:v>230.00000000000009</c:v>
                </c:pt>
                <c:pt idx="14">
                  <c:v>240.00000000000009</c:v>
                </c:pt>
                <c:pt idx="15">
                  <c:v>250.00000000000009</c:v>
                </c:pt>
                <c:pt idx="16">
                  <c:v>260.00000000000006</c:v>
                </c:pt>
                <c:pt idx="17">
                  <c:v>270.00000000000006</c:v>
                </c:pt>
                <c:pt idx="18">
                  <c:v>280.00000000000006</c:v>
                </c:pt>
                <c:pt idx="19">
                  <c:v>282.00000000000006</c:v>
                </c:pt>
                <c:pt idx="20">
                  <c:v>284</c:v>
                </c:pt>
                <c:pt idx="21">
                  <c:v>286</c:v>
                </c:pt>
                <c:pt idx="22">
                  <c:v>288</c:v>
                </c:pt>
                <c:pt idx="23">
                  <c:v>290.00000000000006</c:v>
                </c:pt>
                <c:pt idx="24">
                  <c:v>292.00000000000006</c:v>
                </c:pt>
                <c:pt idx="25">
                  <c:v>294.00000000000006</c:v>
                </c:pt>
                <c:pt idx="26">
                  <c:v>296.00000000000006</c:v>
                </c:pt>
                <c:pt idx="27">
                  <c:v>298.00000000000006</c:v>
                </c:pt>
              </c:numCache>
            </c:numRef>
          </c:xVal>
          <c:yVal>
            <c:numRef>
              <c:f>AFC!$X$6:$X$46</c:f>
              <c:numCache>
                <c:formatCode>0.00000</c:formatCode>
                <c:ptCount val="41"/>
                <c:pt idx="0">
                  <c:v>0.70199999999999985</c:v>
                </c:pt>
                <c:pt idx="1">
                  <c:v>0.70445454545454533</c:v>
                </c:pt>
                <c:pt idx="2">
                  <c:v>0.70649999999999991</c:v>
                </c:pt>
                <c:pt idx="3">
                  <c:v>0.708230769230766</c:v>
                </c:pt>
                <c:pt idx="4">
                  <c:v>0.70971428571428552</c:v>
                </c:pt>
                <c:pt idx="5">
                  <c:v>0.71100000000000063</c:v>
                </c:pt>
                <c:pt idx="6">
                  <c:v>0.7121249999999999</c:v>
                </c:pt>
                <c:pt idx="7">
                  <c:v>0.71311764705882363</c:v>
                </c:pt>
                <c:pt idx="8">
                  <c:v>0.71400000000000063</c:v>
                </c:pt>
                <c:pt idx="9">
                  <c:v>0.71478947368421608</c:v>
                </c:pt>
                <c:pt idx="10">
                  <c:v>0.71550000000000002</c:v>
                </c:pt>
                <c:pt idx="11">
                  <c:v>0.71614285714285764</c:v>
                </c:pt>
                <c:pt idx="12">
                  <c:v>0.71672727272727565</c:v>
                </c:pt>
                <c:pt idx="13">
                  <c:v>0.7172608695652174</c:v>
                </c:pt>
                <c:pt idx="14">
                  <c:v>0.71775000000000311</c:v>
                </c:pt>
                <c:pt idx="15">
                  <c:v>0.71820000000000062</c:v>
                </c:pt>
                <c:pt idx="16">
                  <c:v>0.71861538461538665</c:v>
                </c:pt>
                <c:pt idx="17">
                  <c:v>0.71900000000000064</c:v>
                </c:pt>
                <c:pt idx="18">
                  <c:v>0.71935714285714258</c:v>
                </c:pt>
                <c:pt idx="19">
                  <c:v>0.71942553191489711</c:v>
                </c:pt>
                <c:pt idx="20">
                  <c:v>0.71949295774647903</c:v>
                </c:pt>
                <c:pt idx="21">
                  <c:v>0.71955944055944165</c:v>
                </c:pt>
                <c:pt idx="22">
                  <c:v>0.71962500000000484</c:v>
                </c:pt>
                <c:pt idx="23">
                  <c:v>0.71968965517241734</c:v>
                </c:pt>
                <c:pt idx="24">
                  <c:v>0.71975342465753767</c:v>
                </c:pt>
                <c:pt idx="25">
                  <c:v>0.71981632653061223</c:v>
                </c:pt>
                <c:pt idx="26">
                  <c:v>0.71987837837838387</c:v>
                </c:pt>
                <c:pt idx="27">
                  <c:v>0.71993959731543933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BBB-4ACF-80DD-79DEBAB7D858}"/>
            </c:ext>
          </c:extLst>
        </c:ser>
        <c:ser>
          <c:idx val="1"/>
          <c:order val="1"/>
          <c:tx>
            <c:v>AFC (r = 0.01)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ln w="12700">
                <a:solidFill>
                  <a:srgbClr val="FF0000"/>
                </a:solidFill>
              </a:ln>
            </c:spPr>
          </c:errBars>
          <c:errBars>
            <c:errDir val="x"/>
            <c:errBarType val="both"/>
            <c:errValType val="percentage"/>
            <c:noEndCap val="1"/>
            <c:val val="1.0000000000000005E-2"/>
            <c:spPr>
              <a:ln w="12700">
                <a:solidFill>
                  <a:srgbClr val="FF0000"/>
                </a:solidFill>
              </a:ln>
            </c:spPr>
          </c:errBars>
          <c:xVal>
            <c:numRef>
              <c:f>AFC!$E$6:$E$46</c:f>
              <c:numCache>
                <c:formatCode>0.0</c:formatCode>
                <c:ptCount val="41"/>
                <c:pt idx="0">
                  <c:v>100</c:v>
                </c:pt>
                <c:pt idx="1">
                  <c:v>104.87825871832014</c:v>
                </c:pt>
                <c:pt idx="2">
                  <c:v>110.26976755310798</c:v>
                </c:pt>
                <c:pt idx="3">
                  <c:v>116.26180028679293</c:v>
                </c:pt>
                <c:pt idx="4">
                  <c:v>122.96283429422948</c:v>
                </c:pt>
                <c:pt idx="5">
                  <c:v>130.50945369306515</c:v>
                </c:pt>
                <c:pt idx="6">
                  <c:v>139.07615143717922</c:v>
                </c:pt>
                <c:pt idx="7">
                  <c:v>148.88956332395753</c:v>
                </c:pt>
                <c:pt idx="8">
                  <c:v>160.24967213196362</c:v>
                </c:pt>
                <c:pt idx="9">
                  <c:v>173.56233528161823</c:v>
                </c:pt>
                <c:pt idx="10">
                  <c:v>189.39091274127594</c:v>
                </c:pt>
                <c:pt idx="11">
                  <c:v>208.54156362850912</c:v>
                </c:pt>
                <c:pt idx="12">
                  <c:v>232.2110857078107</c:v>
                </c:pt>
                <c:pt idx="13">
                  <c:v>262.25855364164329</c:v>
                </c:pt>
                <c:pt idx="14">
                  <c:v>301.74208632946954</c:v>
                </c:pt>
                <c:pt idx="15">
                  <c:v>356.08350374167162</c:v>
                </c:pt>
                <c:pt idx="16">
                  <c:v>435.93284591738399</c:v>
                </c:pt>
                <c:pt idx="17">
                  <c:v>565.59146884721008</c:v>
                </c:pt>
                <c:pt idx="18">
                  <c:v>815.82501852315283</c:v>
                </c:pt>
                <c:pt idx="19">
                  <c:v>897.21117008223291</c:v>
                </c:pt>
                <c:pt idx="20">
                  <c:v>997.80155328226749</c:v>
                </c:pt>
                <c:pt idx="21">
                  <c:v>1125.4968359976785</c:v>
                </c:pt>
                <c:pt idx="22">
                  <c:v>1293.2933664832881</c:v>
                </c:pt>
                <c:pt idx="23">
                  <c:v>1524.2327146802431</c:v>
                </c:pt>
                <c:pt idx="24">
                  <c:v>1863.5752624856111</c:v>
                </c:pt>
                <c:pt idx="25">
                  <c:v>2414.5965514665868</c:v>
                </c:pt>
                <c:pt idx="26">
                  <c:v>3478.0353723721128</c:v>
                </c:pt>
                <c:pt idx="27">
                  <c:v>6488.6158724580864</c:v>
                </c:pt>
              </c:numCache>
            </c:numRef>
          </c:xVal>
          <c:yVal>
            <c:numRef>
              <c:f>AFC!$F$6:$F$46</c:f>
              <c:numCache>
                <c:formatCode>0.00000</c:formatCode>
                <c:ptCount val="41"/>
                <c:pt idx="0">
                  <c:v>0.70199999999999985</c:v>
                </c:pt>
                <c:pt idx="1">
                  <c:v>0.70202730142361669</c:v>
                </c:pt>
                <c:pt idx="2">
                  <c:v>0.70205466509248915</c:v>
                </c:pt>
                <c:pt idx="3">
                  <c:v>0.70208209893283957</c:v>
                </c:pt>
                <c:pt idx="4">
                  <c:v>0.70210961186299892</c:v>
                </c:pt>
                <c:pt idx="5">
                  <c:v>0.70213721398959006</c:v>
                </c:pt>
                <c:pt idx="6">
                  <c:v>0.70216491685809512</c:v>
                </c:pt>
                <c:pt idx="7">
                  <c:v>0.7021927337779551</c:v>
                </c:pt>
                <c:pt idx="8">
                  <c:v>0.70222068025175954</c:v>
                </c:pt>
                <c:pt idx="9">
                  <c:v>0.70224877455341106</c:v>
                </c:pt>
                <c:pt idx="10">
                  <c:v>0.70227703852554979</c:v>
                </c:pt>
                <c:pt idx="11">
                  <c:v>0.70230549870991188</c:v>
                </c:pt>
                <c:pt idx="12">
                  <c:v>0.70233418800297609</c:v>
                </c:pt>
                <c:pt idx="13">
                  <c:v>0.70236314817932388</c:v>
                </c:pt>
                <c:pt idx="14">
                  <c:v>0.70239243393164252</c:v>
                </c:pt>
                <c:pt idx="15">
                  <c:v>0.70242211975857205</c:v>
                </c:pt>
                <c:pt idx="16">
                  <c:v>0.70245231272803643</c:v>
                </c:pt>
                <c:pt idx="17">
                  <c:v>0.70248317905088442</c:v>
                </c:pt>
                <c:pt idx="18">
                  <c:v>0.70251501014740492</c:v>
                </c:pt>
                <c:pt idx="19">
                  <c:v>0.70252153641315496</c:v>
                </c:pt>
                <c:pt idx="20">
                  <c:v>0.7025281315459907</c:v>
                </c:pt>
                <c:pt idx="21">
                  <c:v>0.70253480564019677</c:v>
                </c:pt>
                <c:pt idx="22">
                  <c:v>0.70254157188303679</c:v>
                </c:pt>
                <c:pt idx="23">
                  <c:v>0.70254844819449824</c:v>
                </c:pt>
                <c:pt idx="24">
                  <c:v>0.7025554602611076</c:v>
                </c:pt>
                <c:pt idx="25">
                  <c:v>0.70256264784286293</c:v>
                </c:pt>
                <c:pt idx="26">
                  <c:v>0.70257008042765356</c:v>
                </c:pt>
                <c:pt idx="27">
                  <c:v>0.70257791057830365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BBB-4ACF-80DD-79DEBAB7D858}"/>
            </c:ext>
          </c:extLst>
        </c:ser>
        <c:ser>
          <c:idx val="3"/>
          <c:order val="2"/>
          <c:tx>
            <c:v>AFC (r = 0.1)</c:v>
          </c:tx>
          <c:spPr>
            <a:ln w="50800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AFC!$H$6:$H$46</c:f>
              <c:numCache>
                <c:formatCode>0.0</c:formatCode>
                <c:ptCount val="41"/>
                <c:pt idx="0">
                  <c:v>100</c:v>
                </c:pt>
                <c:pt idx="1">
                  <c:v>106.41429612015096</c:v>
                </c:pt>
                <c:pt idx="2">
                  <c:v>113.49967867046151</c:v>
                </c:pt>
                <c:pt idx="3">
                  <c:v>121.36983001544765</c:v>
                </c:pt>
                <c:pt idx="4">
                  <c:v>130.16597237140383</c:v>
                </c:pt>
                <c:pt idx="5">
                  <c:v>140.06581249966595</c:v>
                </c:pt>
                <c:pt idx="6">
                  <c:v>151.29623498934433</c:v>
                </c:pt>
                <c:pt idx="7">
                  <c:v>164.15172278900775</c:v>
                </c:pt>
                <c:pt idx="8">
                  <c:v>179.02177900127171</c:v>
                </c:pt>
                <c:pt idx="9">
                  <c:v>196.43296137119597</c:v>
                </c:pt>
                <c:pt idx="10">
                  <c:v>217.11554587900432</c:v>
                </c:pt>
                <c:pt idx="11">
                  <c:v>242.11356808897398</c:v>
                </c:pt>
                <c:pt idx="12">
                  <c:v>272.97536785948364</c:v>
                </c:pt>
                <c:pt idx="13">
                  <c:v>312.10331950336592</c:v>
                </c:pt>
                <c:pt idx="14">
                  <c:v>363.44407967347001</c:v>
                </c:pt>
                <c:pt idx="15">
                  <c:v>433.98419056918885</c:v>
                </c:pt>
                <c:pt idx="16">
                  <c:v>537.422583778383</c:v>
                </c:pt>
                <c:pt idx="17">
                  <c:v>704.94796882192657</c:v>
                </c:pt>
                <c:pt idx="18">
                  <c:v>1027.1125636865531</c:v>
                </c:pt>
                <c:pt idx="19">
                  <c:v>1131.6356729105873</c:v>
                </c:pt>
                <c:pt idx="20">
                  <c:v>1260.6767322859548</c:v>
                </c:pt>
                <c:pt idx="21">
                  <c:v>1424.2806817918181</c:v>
                </c:pt>
                <c:pt idx="22">
                  <c:v>1638.9494999019441</c:v>
                </c:pt>
                <c:pt idx="23">
                  <c:v>1933.895702201449</c:v>
                </c:pt>
                <c:pt idx="24">
                  <c:v>2366.3980170066379</c:v>
                </c:pt>
                <c:pt idx="25">
                  <c:v>3066.8643967717862</c:v>
                </c:pt>
                <c:pt idx="26">
                  <c:v>4413.9167697280482</c:v>
                </c:pt>
                <c:pt idx="27">
                  <c:v>8205.4084418856728</c:v>
                </c:pt>
              </c:numCache>
            </c:numRef>
          </c:xVal>
          <c:yVal>
            <c:numRef>
              <c:f>AFC!$I$6:$I$46</c:f>
              <c:numCache>
                <c:formatCode>0.00000</c:formatCode>
                <c:ptCount val="41"/>
                <c:pt idx="0">
                  <c:v>0.70199999999999985</c:v>
                </c:pt>
                <c:pt idx="1">
                  <c:v>0.70229590350093662</c:v>
                </c:pt>
                <c:pt idx="2">
                  <c:v>0.70258388843574759</c:v>
                </c:pt>
                <c:pt idx="3">
                  <c:v>0.7028643535073279</c:v>
                </c:pt>
                <c:pt idx="4">
                  <c:v>0.70313768213024053</c:v>
                </c:pt>
                <c:pt idx="5">
                  <c:v>0.70340424499310261</c:v>
                </c:pt>
                <c:pt idx="6">
                  <c:v>0.70366440282453224</c:v>
                </c:pt>
                <c:pt idx="7">
                  <c:v>0.70391850949716051</c:v>
                </c:pt>
                <c:pt idx="8">
                  <c:v>0.7041669156628847</c:v>
                </c:pt>
                <c:pt idx="9">
                  <c:v>0.70440997320765053</c:v>
                </c:pt>
                <c:pt idx="10">
                  <c:v>0.70464804097403921</c:v>
                </c:pt>
                <c:pt idx="11">
                  <c:v>0.70488149247756582</c:v>
                </c:pt>
                <c:pt idx="12">
                  <c:v>0.70511072684877862</c:v>
                </c:pt>
                <c:pt idx="13">
                  <c:v>0.70533618520692665</c:v>
                </c:pt>
                <c:pt idx="14">
                  <c:v>0.70555837667720667</c:v>
                </c:pt>
                <c:pt idx="15">
                  <c:v>0.7057779227661567</c:v>
                </c:pt>
                <c:pt idx="16">
                  <c:v>0.70599564010571081</c:v>
                </c:pt>
                <c:pt idx="17">
                  <c:v>0.7062127145627205</c:v>
                </c:pt>
                <c:pt idx="18">
                  <c:v>0.70643114028491849</c:v>
                </c:pt>
                <c:pt idx="19">
                  <c:v>0.70647528601705667</c:v>
                </c:pt>
                <c:pt idx="20">
                  <c:v>0.70651968966264855</c:v>
                </c:pt>
                <c:pt idx="21">
                  <c:v>0.70656441931648661</c:v>
                </c:pt>
                <c:pt idx="22">
                  <c:v>0.70660956423610111</c:v>
                </c:pt>
                <c:pt idx="23">
                  <c:v>0.70665524625224085</c:v>
                </c:pt>
                <c:pt idx="24">
                  <c:v>0.70670164098419741</c:v>
                </c:pt>
                <c:pt idx="25">
                  <c:v>0.70674902217850166</c:v>
                </c:pt>
                <c:pt idx="26">
                  <c:v>0.70679787243432379</c:v>
                </c:pt>
                <c:pt idx="27">
                  <c:v>0.70684926340698084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BBB-4ACF-80DD-79DEBAB7D858}"/>
            </c:ext>
          </c:extLst>
        </c:ser>
        <c:ser>
          <c:idx val="4"/>
          <c:order val="3"/>
          <c:tx>
            <c:v>AFC (r = 0.6)</c:v>
          </c:tx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AFC!$K$6:$K$46</c:f>
              <c:numCache>
                <c:formatCode>0.0</c:formatCode>
                <c:ptCount val="41"/>
                <c:pt idx="0">
                  <c:v>100</c:v>
                </c:pt>
                <c:pt idx="1">
                  <c:v>127.4536646642153</c:v>
                </c:pt>
                <c:pt idx="2">
                  <c:v>157.55846944189761</c:v>
                </c:pt>
                <c:pt idx="3">
                  <c:v>190.74025009756562</c:v>
                </c:pt>
                <c:pt idx="4">
                  <c:v>227.52390787778003</c:v>
                </c:pt>
                <c:pt idx="5">
                  <c:v>268.56453516195967</c:v>
                </c:pt>
                <c:pt idx="6">
                  <c:v>314.69121922869147</c:v>
                </c:pt>
                <c:pt idx="7">
                  <c:v>366.97004924352899</c:v>
                </c:pt>
                <c:pt idx="8">
                  <c:v>426.79702625895823</c:v>
                </c:pt>
                <c:pt idx="9">
                  <c:v>496.03903813519503</c:v>
                </c:pt>
                <c:pt idx="10">
                  <c:v>577.25498135520093</c:v>
                </c:pt>
                <c:pt idx="11">
                  <c:v>674.05640259756524</c:v>
                </c:pt>
                <c:pt idx="12">
                  <c:v>791.7237753423459</c:v>
                </c:pt>
                <c:pt idx="13">
                  <c:v>938.32113462691848</c:v>
                </c:pt>
                <c:pt idx="14">
                  <c:v>1126.8598771486681</c:v>
                </c:pt>
                <c:pt idx="15">
                  <c:v>1379.8989873223347</c:v>
                </c:pt>
                <c:pt idx="16">
                  <c:v>1740.5910674174797</c:v>
                </c:pt>
                <c:pt idx="17">
                  <c:v>2304.2205606795706</c:v>
                </c:pt>
                <c:pt idx="18">
                  <c:v>3336.389276332472</c:v>
                </c:pt>
                <c:pt idx="19">
                  <c:v>3660.0643361513021</c:v>
                </c:pt>
                <c:pt idx="20">
                  <c:v>4053.5089098268645</c:v>
                </c:pt>
                <c:pt idx="21">
                  <c:v>4543.6867236104254</c:v>
                </c:pt>
                <c:pt idx="22">
                  <c:v>5174.1040044797992</c:v>
                </c:pt>
                <c:pt idx="23">
                  <c:v>6020.1912630222951</c:v>
                </c:pt>
                <c:pt idx="24">
                  <c:v>7226.2379212493115</c:v>
                </c:pt>
                <c:pt idx="25">
                  <c:v>9110.8467173383178</c:v>
                </c:pt>
                <c:pt idx="26">
                  <c:v>12562.110825802532</c:v>
                </c:pt>
                <c:pt idx="27">
                  <c:v>21535.943621179162</c:v>
                </c:pt>
              </c:numCache>
            </c:numRef>
          </c:xVal>
          <c:yVal>
            <c:numRef>
              <c:f>AFC!$L$6:$L$46</c:f>
              <c:numCache>
                <c:formatCode>0.00000</c:formatCode>
                <c:ptCount val="41"/>
                <c:pt idx="0">
                  <c:v>0.70199999999999985</c:v>
                </c:pt>
                <c:pt idx="1">
                  <c:v>0.7053233318740878</c:v>
                </c:pt>
                <c:pt idx="2">
                  <c:v>0.70763628829506386</c:v>
                </c:pt>
                <c:pt idx="3">
                  <c:v>0.70933978501842498</c:v>
                </c:pt>
                <c:pt idx="4">
                  <c:v>0.71064749441013053</c:v>
                </c:pt>
                <c:pt idx="5">
                  <c:v>0.71168374312528604</c:v>
                </c:pt>
                <c:pt idx="6">
                  <c:v>0.71252580627790063</c:v>
                </c:pt>
                <c:pt idx="7">
                  <c:v>0.71322425789934063</c:v>
                </c:pt>
                <c:pt idx="8">
                  <c:v>0.71381360448191555</c:v>
                </c:pt>
                <c:pt idx="9">
                  <c:v>0.71431821715352284</c:v>
                </c:pt>
                <c:pt idx="10">
                  <c:v>0.71475582334897747</c:v>
                </c:pt>
                <c:pt idx="11">
                  <c:v>0.7151396574194353</c:v>
                </c:pt>
                <c:pt idx="12">
                  <c:v>0.71547983982430763</c:v>
                </c:pt>
                <c:pt idx="13">
                  <c:v>0.71578429732462379</c:v>
                </c:pt>
                <c:pt idx="14">
                  <c:v>0.71605940639382615</c:v>
                </c:pt>
                <c:pt idx="15">
                  <c:v>0.71631047716440588</c:v>
                </c:pt>
                <c:pt idx="16">
                  <c:v>0.71654217302532852</c:v>
                </c:pt>
                <c:pt idx="17">
                  <c:v>0.71675899266984888</c:v>
                </c:pt>
                <c:pt idx="18">
                  <c:v>0.71696613823655697</c:v>
                </c:pt>
                <c:pt idx="19">
                  <c:v>0.71700703317100434</c:v>
                </c:pt>
                <c:pt idx="20">
                  <c:v>0.71704794881809264</c:v>
                </c:pt>
                <c:pt idx="21">
                  <c:v>0.71708901079494769</c:v>
                </c:pt>
                <c:pt idx="22">
                  <c:v>0.7171303831545206</c:v>
                </c:pt>
                <c:pt idx="23">
                  <c:v>0.7171722910089886</c:v>
                </c:pt>
                <c:pt idx="24">
                  <c:v>0.71721506376944488</c:v>
                </c:pt>
                <c:pt idx="25">
                  <c:v>0.71725922853534485</c:v>
                </c:pt>
                <c:pt idx="26">
                  <c:v>0.7173057531248479</c:v>
                </c:pt>
                <c:pt idx="27">
                  <c:v>0.71735693040043735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BBB-4ACF-80DD-79DEBAB7D858}"/>
            </c:ext>
          </c:extLst>
        </c:ser>
        <c:ser>
          <c:idx val="5"/>
          <c:order val="4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AFC!$N$6:$N$46</c:f>
              <c:numCache>
                <c:formatCode>0.0</c:formatCode>
                <c:ptCount val="41"/>
                <c:pt idx="0">
                  <c:v>100</c:v>
                </c:pt>
                <c:pt idx="1">
                  <c:v>95.053046657527418</c:v>
                </c:pt>
                <c:pt idx="2">
                  <c:v>90.111352842155725</c:v>
                </c:pt>
                <c:pt idx="3">
                  <c:v>85.175204973296118</c:v>
                </c:pt>
                <c:pt idx="4">
                  <c:v>80.244922861458903</c:v>
                </c:pt>
                <c:pt idx="5">
                  <c:v>75.320865937983058</c:v>
                </c:pt>
                <c:pt idx="6">
                  <c:v>70.403441142001384</c:v>
                </c:pt>
                <c:pt idx="7">
                  <c:v>65.493113056321306</c:v>
                </c:pt>
                <c:pt idx="8">
                  <c:v>60.590417157387044</c:v>
                </c:pt>
                <c:pt idx="9">
                  <c:v>55.695977478171663</c:v>
                </c:pt>
                <c:pt idx="10">
                  <c:v>50.810530693771284</c:v>
                </c:pt>
                <c:pt idx="11">
                  <c:v>45.934959851329545</c:v>
                </c:pt>
                <c:pt idx="12">
                  <c:v>41.070343128229489</c:v>
                </c:pt>
                <c:pt idx="13">
                  <c:v>36.218027078126717</c:v>
                </c:pt>
                <c:pt idx="14">
                  <c:v>31.379742037526178</c:v>
                </c:pt>
                <c:pt idx="15">
                  <c:v>26.557795362386535</c:v>
                </c:pt>
                <c:pt idx="16">
                  <c:v>21.755422121998226</c:v>
                </c:pt>
                <c:pt idx="17">
                  <c:v>16.977497359449696</c:v>
                </c:pt>
                <c:pt idx="18">
                  <c:v>12.23225235176827</c:v>
                </c:pt>
                <c:pt idx="19">
                  <c:v>11.288333063468968</c:v>
                </c:pt>
                <c:pt idx="20">
                  <c:v>10.346534512385404</c:v>
                </c:pt>
                <c:pt idx="21">
                  <c:v>9.4071173937279546</c:v>
                </c:pt>
                <c:pt idx="22">
                  <c:v>8.4704167037580067</c:v>
                </c:pt>
                <c:pt idx="23">
                  <c:v>7.5368791507407424</c:v>
                </c:pt>
                <c:pt idx="24">
                  <c:v>6.6071310499122387</c:v>
                </c:pt>
                <c:pt idx="25">
                  <c:v>5.6821162183866143</c:v>
                </c:pt>
                <c:pt idx="26">
                  <c:v>4.7634282462079245</c:v>
                </c:pt>
                <c:pt idx="27">
                  <c:v>3.8543955455377792</c:v>
                </c:pt>
              </c:numCache>
            </c:numRef>
          </c:xVal>
          <c:yVal>
            <c:numRef>
              <c:f>AFC!$O$6:$O$46</c:f>
              <c:numCache>
                <c:formatCode>0.00000</c:formatCode>
                <c:ptCount val="41"/>
                <c:pt idx="0">
                  <c:v>0.70199999999999985</c:v>
                </c:pt>
                <c:pt idx="1">
                  <c:v>0.70202867737906538</c:v>
                </c:pt>
                <c:pt idx="2">
                  <c:v>0.70206046792353272</c:v>
                </c:pt>
                <c:pt idx="3">
                  <c:v>0.70209590542939626</c:v>
                </c:pt>
                <c:pt idx="4">
                  <c:v>0.70213565282736901</c:v>
                </c:pt>
                <c:pt idx="5">
                  <c:v>0.70218054368274452</c:v>
                </c:pt>
                <c:pt idx="6">
                  <c:v>0.70223164077888622</c:v>
                </c:pt>
                <c:pt idx="7">
                  <c:v>0.70229032058549457</c:v>
                </c:pt>
                <c:pt idx="8">
                  <c:v>0.70235839800156952</c:v>
                </c:pt>
                <c:pt idx="9">
                  <c:v>0.7024383156859545</c:v>
                </c:pt>
                <c:pt idx="10">
                  <c:v>0.70253344062902634</c:v>
                </c:pt>
                <c:pt idx="11">
                  <c:v>0.70264854613102212</c:v>
                </c:pt>
                <c:pt idx="12">
                  <c:v>0.70279062995604935</c:v>
                </c:pt>
                <c:pt idx="13">
                  <c:v>0.70297037778112692</c:v>
                </c:pt>
                <c:pt idx="14">
                  <c:v>0.70320495453740661</c:v>
                </c:pt>
                <c:pt idx="15">
                  <c:v>0.70352377684305611</c:v>
                </c:pt>
                <c:pt idx="16">
                  <c:v>0.7039817753476405</c:v>
                </c:pt>
                <c:pt idx="17">
                  <c:v>0.70469457225191834</c:v>
                </c:pt>
                <c:pt idx="18">
                  <c:v>0.70595363165686464</c:v>
                </c:pt>
                <c:pt idx="19">
                  <c:v>0.70633030622408155</c:v>
                </c:pt>
                <c:pt idx="20">
                  <c:v>0.70677463145627628</c:v>
                </c:pt>
                <c:pt idx="21">
                  <c:v>0.70730646371902151</c:v>
                </c:pt>
                <c:pt idx="22">
                  <c:v>0.70795421336526865</c:v>
                </c:pt>
                <c:pt idx="23">
                  <c:v>0.70875996862513413</c:v>
                </c:pt>
                <c:pt idx="24">
                  <c:v>0.70978876283513381</c:v>
                </c:pt>
                <c:pt idx="25">
                  <c:v>0.7111464301012127</c:v>
                </c:pt>
                <c:pt idx="26">
                  <c:v>0.71301670728043831</c:v>
                </c:pt>
                <c:pt idx="27">
                  <c:v>0.71574487635835937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BBB-4ACF-80DD-79DEBAB7D858}"/>
            </c:ext>
          </c:extLst>
        </c:ser>
        <c:ser>
          <c:idx val="6"/>
          <c:order val="5"/>
          <c:spPr>
            <a:ln w="50800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AFC!$Q$6:$Q$46</c:f>
              <c:numCache>
                <c:formatCode>0.0</c:formatCode>
                <c:ptCount val="41"/>
                <c:pt idx="0">
                  <c:v>100</c:v>
                </c:pt>
                <c:pt idx="1">
                  <c:v>95.580574303492369</c:v>
                </c:pt>
                <c:pt idx="2">
                  <c:v>91.21255768208151</c:v>
                </c:pt>
                <c:pt idx="3">
                  <c:v>86.898160062187813</c:v>
                </c:pt>
                <c:pt idx="4">
                  <c:v>82.639821358234258</c:v>
                </c:pt>
                <c:pt idx="5">
                  <c:v>78.440251224883326</c:v>
                </c:pt>
                <c:pt idx="6">
                  <c:v>74.302478781951024</c:v>
                </c:pt>
                <c:pt idx="7">
                  <c:v>70.229915704351328</c:v>
                </c:pt>
                <c:pt idx="8">
                  <c:v>66.226437573471699</c:v>
                </c:pt>
                <c:pt idx="9">
                  <c:v>62.296490738901944</c:v>
                </c:pt>
                <c:pt idx="10">
                  <c:v>58.445235740112011</c:v>
                </c:pt>
                <c:pt idx="11">
                  <c:v>54.678744714259672</c:v>
                </c:pt>
                <c:pt idx="12">
                  <c:v>51.004281399157726</c:v>
                </c:pt>
                <c:pt idx="13">
                  <c:v>47.430713020906211</c:v>
                </c:pt>
                <c:pt idx="14">
                  <c:v>43.969144155284994</c:v>
                </c:pt>
                <c:pt idx="15">
                  <c:v>40.633949929778161</c:v>
                </c:pt>
                <c:pt idx="16">
                  <c:v>37.444593262044322</c:v>
                </c:pt>
                <c:pt idx="17">
                  <c:v>34.429178726616811</c:v>
                </c:pt>
                <c:pt idx="18">
                  <c:v>31.632612729592285</c:v>
                </c:pt>
                <c:pt idx="19">
                  <c:v>31.105819402574458</c:v>
                </c:pt>
                <c:pt idx="20">
                  <c:v>30.591897361746131</c:v>
                </c:pt>
                <c:pt idx="21">
                  <c:v>30.092086805346586</c:v>
                </c:pt>
                <c:pt idx="22">
                  <c:v>29.607940854405594</c:v>
                </c:pt>
                <c:pt idx="23">
                  <c:v>29.141470059640344</c:v>
                </c:pt>
                <c:pt idx="24">
                  <c:v>28.695396566165769</c:v>
                </c:pt>
                <c:pt idx="25">
                  <c:v>28.27365116851265</c:v>
                </c:pt>
                <c:pt idx="26">
                  <c:v>27.882514618422206</c:v>
                </c:pt>
                <c:pt idx="27">
                  <c:v>27.534095539185781</c:v>
                </c:pt>
              </c:numCache>
            </c:numRef>
          </c:xVal>
          <c:yVal>
            <c:numRef>
              <c:f>AFC!$R$6:$R$46</c:f>
              <c:numCache>
                <c:formatCode>0.00000</c:formatCode>
                <c:ptCount val="41"/>
                <c:pt idx="0">
                  <c:v>0.70199999999999985</c:v>
                </c:pt>
                <c:pt idx="1">
                  <c:v>0.70231210445918335</c:v>
                </c:pt>
                <c:pt idx="2">
                  <c:v>0.7026502968138808</c:v>
                </c:pt>
                <c:pt idx="3">
                  <c:v>0.70301771337295216</c:v>
                </c:pt>
                <c:pt idx="4">
                  <c:v>0.70341797506221071</c:v>
                </c:pt>
                <c:pt idx="5">
                  <c:v>0.7038552758559482</c:v>
                </c:pt>
                <c:pt idx="6">
                  <c:v>0.70433448831136358</c:v>
                </c:pt>
                <c:pt idx="7">
                  <c:v>0.70486128876818765</c:v>
                </c:pt>
                <c:pt idx="8">
                  <c:v>0.70544230423274856</c:v>
                </c:pt>
                <c:pt idx="9">
                  <c:v>0.7060852812813978</c:v>
                </c:pt>
                <c:pt idx="10">
                  <c:v>0.70679927328896131</c:v>
                </c:pt>
                <c:pt idx="11">
                  <c:v>0.70759483350939756</c:v>
                </c:pt>
                <c:pt idx="12">
                  <c:v>0.70848418312116657</c:v>
                </c:pt>
                <c:pt idx="13">
                  <c:v>0.70948128511060859</c:v>
                </c:pt>
                <c:pt idx="14">
                  <c:v>0.71060167474754865</c:v>
                </c:pt>
                <c:pt idx="15">
                  <c:v>0.71186172495330891</c:v>
                </c:pt>
                <c:pt idx="16">
                  <c:v>0.71327663458716772</c:v>
                </c:pt>
                <c:pt idx="17">
                  <c:v>0.71485546330076333</c:v>
                </c:pt>
                <c:pt idx="18">
                  <c:v>0.71658873688430869</c:v>
                </c:pt>
                <c:pt idx="19">
                  <c:v>0.71695011955847299</c:v>
                </c:pt>
                <c:pt idx="20">
                  <c:v>0.71731466607867755</c:v>
                </c:pt>
                <c:pt idx="21">
                  <c:v>0.71768114624672963</c:v>
                </c:pt>
                <c:pt idx="22">
                  <c:v>0.71804793800316491</c:v>
                </c:pt>
                <c:pt idx="23">
                  <c:v>0.71841286716553954</c:v>
                </c:pt>
                <c:pt idx="24">
                  <c:v>0.71877293680429444</c:v>
                </c:pt>
                <c:pt idx="25">
                  <c:v>0.71912381792245261</c:v>
                </c:pt>
                <c:pt idx="26">
                  <c:v>0.71945872038399361</c:v>
                </c:pt>
                <c:pt idx="27">
                  <c:v>0.71976505984786598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BBB-4ACF-80DD-79DEBAB7D858}"/>
            </c:ext>
          </c:extLst>
        </c:ser>
        <c:ser>
          <c:idx val="7"/>
          <c:order val="6"/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AFC!$T$6:$T$46</c:f>
              <c:numCache>
                <c:formatCode>0.0</c:formatCode>
                <c:ptCount val="41"/>
                <c:pt idx="0">
                  <c:v>100</c:v>
                </c:pt>
                <c:pt idx="1">
                  <c:v>102.31867187499942</c:v>
                </c:pt>
                <c:pt idx="2">
                  <c:v>104.29875</c:v>
                </c:pt>
                <c:pt idx="3">
                  <c:v>105.97492187499998</c:v>
                </c:pt>
                <c:pt idx="4">
                  <c:v>107.38000000000001</c:v>
                </c:pt>
                <c:pt idx="5">
                  <c:v>108.5449218750004</c:v>
                </c:pt>
                <c:pt idx="6">
                  <c:v>109.49874999999997</c:v>
                </c:pt>
                <c:pt idx="7">
                  <c:v>110.268671875</c:v>
                </c:pt>
                <c:pt idx="8">
                  <c:v>110.88</c:v>
                </c:pt>
                <c:pt idx="9">
                  <c:v>111.35617187499928</c:v>
                </c:pt>
                <c:pt idx="10">
                  <c:v>111.71875</c:v>
                </c:pt>
                <c:pt idx="11">
                  <c:v>111.98742187499997</c:v>
                </c:pt>
                <c:pt idx="12">
                  <c:v>112.17999999999995</c:v>
                </c:pt>
                <c:pt idx="13">
                  <c:v>112.31242187499959</c:v>
                </c:pt>
                <c:pt idx="14">
                  <c:v>112.39874999999995</c:v>
                </c:pt>
                <c:pt idx="15">
                  <c:v>112.45117187499957</c:v>
                </c:pt>
                <c:pt idx="16">
                  <c:v>112.48</c:v>
                </c:pt>
                <c:pt idx="17">
                  <c:v>112.49367187499995</c:v>
                </c:pt>
                <c:pt idx="18">
                  <c:v>112.49874999999999</c:v>
                </c:pt>
                <c:pt idx="19">
                  <c:v>112.49917987499998</c:v>
                </c:pt>
                <c:pt idx="20">
                  <c:v>112.49948799999999</c:v>
                </c:pt>
                <c:pt idx="21">
                  <c:v>112.49969987499999</c:v>
                </c:pt>
                <c:pt idx="22">
                  <c:v>112.49983799999998</c:v>
                </c:pt>
                <c:pt idx="23">
                  <c:v>112.4999218750004</c:v>
                </c:pt>
                <c:pt idx="24">
                  <c:v>112.49996800000002</c:v>
                </c:pt>
                <c:pt idx="25">
                  <c:v>112.49998987499998</c:v>
                </c:pt>
                <c:pt idx="26">
                  <c:v>112.49999799999996</c:v>
                </c:pt>
                <c:pt idx="27">
                  <c:v>112.49999987499997</c:v>
                </c:pt>
              </c:numCache>
            </c:numRef>
          </c:xVal>
          <c:yVal>
            <c:numRef>
              <c:f>AFC!$U$6:$U$46</c:f>
              <c:numCache>
                <c:formatCode>0.00000</c:formatCode>
                <c:ptCount val="41"/>
                <c:pt idx="0">
                  <c:v>0.70199999999999985</c:v>
                </c:pt>
                <c:pt idx="1">
                  <c:v>0.70567112704716173</c:v>
                </c:pt>
                <c:pt idx="2">
                  <c:v>0.70867694962787264</c:v>
                </c:pt>
                <c:pt idx="3">
                  <c:v>0.71113364526837564</c:v>
                </c:pt>
                <c:pt idx="4">
                  <c:v>0.71313391693052763</c:v>
                </c:pt>
                <c:pt idx="5">
                  <c:v>0.71475303643724764</c:v>
                </c:pt>
                <c:pt idx="6">
                  <c:v>0.71605310562905966</c:v>
                </c:pt>
                <c:pt idx="7">
                  <c:v>0.71708610574030784</c:v>
                </c:pt>
                <c:pt idx="8">
                  <c:v>0.71789610389610381</c:v>
                </c:pt>
                <c:pt idx="9">
                  <c:v>0.71852086106026558</c:v>
                </c:pt>
                <c:pt idx="10">
                  <c:v>0.71899300699301116</c:v>
                </c:pt>
                <c:pt idx="11">
                  <c:v>0.71934089696178605</c:v>
                </c:pt>
                <c:pt idx="12">
                  <c:v>0.71958923159208465</c:v>
                </c:pt>
                <c:pt idx="13">
                  <c:v>0.71975949899798264</c:v>
                </c:pt>
                <c:pt idx="14">
                  <c:v>0.71987028325492963</c:v>
                </c:pt>
                <c:pt idx="15">
                  <c:v>0.71993747286148846</c:v>
                </c:pt>
                <c:pt idx="16">
                  <c:v>0.71997439544808406</c:v>
                </c:pt>
                <c:pt idx="17">
                  <c:v>0.71999189954435361</c:v>
                </c:pt>
                <c:pt idx="18">
                  <c:v>0.71999839998222159</c:v>
                </c:pt>
                <c:pt idx="19">
                  <c:v>0.71999895023234761</c:v>
                </c:pt>
                <c:pt idx="20">
                  <c:v>0.71999934463701765</c:v>
                </c:pt>
                <c:pt idx="21">
                  <c:v>0.71999961583898076</c:v>
                </c:pt>
                <c:pt idx="22">
                  <c:v>0.71999979263970837</c:v>
                </c:pt>
                <c:pt idx="23">
                  <c:v>0.71999989999993064</c:v>
                </c:pt>
                <c:pt idx="24">
                  <c:v>0.71999995903999237</c:v>
                </c:pt>
                <c:pt idx="25">
                  <c:v>0.71999998704000223</c:v>
                </c:pt>
                <c:pt idx="26">
                  <c:v>0.71999999744000565</c:v>
                </c:pt>
                <c:pt idx="27">
                  <c:v>0.71999999984000063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BBB-4ACF-80DD-79DEBAB7D858}"/>
            </c:ext>
          </c:extLst>
        </c:ser>
        <c:ser>
          <c:idx val="2"/>
          <c:order val="7"/>
          <c:spPr>
            <a:ln>
              <a:noFill/>
            </a:ln>
          </c:spPr>
          <c:marker>
            <c:symbol val="circle"/>
            <c:size val="13"/>
            <c:spPr>
              <a:solidFill>
                <a:sysClr val="windowText" lastClr="000000"/>
              </a:solidFill>
            </c:spPr>
          </c:marker>
          <c:xVal>
            <c:numRef>
              <c:f>AFC!$B$6:$B$7</c:f>
              <c:numCache>
                <c:formatCode>General</c:formatCode>
                <c:ptCount val="2"/>
                <c:pt idx="0">
                  <c:v>100</c:v>
                </c:pt>
                <c:pt idx="1">
                  <c:v>300</c:v>
                </c:pt>
              </c:numCache>
            </c:numRef>
          </c:xVal>
          <c:yVal>
            <c:numRef>
              <c:f>AFC!$C$6:$C$7</c:f>
              <c:numCache>
                <c:formatCode>General</c:formatCode>
                <c:ptCount val="2"/>
                <c:pt idx="0">
                  <c:v>0.70200000000000062</c:v>
                </c:pt>
                <c:pt idx="1">
                  <c:v>0.72000000000000064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BBB-4ACF-80DD-79DEBAB7D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90568"/>
        <c:axId val="166990960"/>
      </c:scatterChart>
      <c:valAx>
        <c:axId val="166990568"/>
        <c:scaling>
          <c:logBase val="1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 sz="2400"/>
                </a:pPr>
                <a:r>
                  <a:rPr lang="en-US" sz="2400"/>
                  <a:t>Sr, ppm</a:t>
                </a:r>
              </a:p>
            </c:rich>
          </c:tx>
          <c:layout>
            <c:manualLayout>
              <c:xMode val="edge"/>
              <c:yMode val="edge"/>
              <c:x val="0.84449530834085162"/>
              <c:y val="0.82109311225964665"/>
            </c:manualLayout>
          </c:layout>
          <c:overlay val="0"/>
        </c:title>
        <c:numFmt formatCode="General" sourceLinked="0"/>
        <c:majorTickMark val="cross"/>
        <c:minorTickMark val="in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lang="en-US" sz="1800"/>
            </a:pPr>
            <a:endParaRPr lang="ru-RU"/>
          </a:p>
        </c:txPr>
        <c:crossAx val="166990960"/>
        <c:crossesAt val="-20"/>
        <c:crossBetween val="midCat"/>
      </c:valAx>
      <c:valAx>
        <c:axId val="166990960"/>
        <c:scaling>
          <c:orientation val="minMax"/>
          <c:max val="0.72500000000000064"/>
          <c:min val="0.7000000000000006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lang="en-US" sz="2400"/>
                </a:pPr>
                <a:r>
                  <a:rPr lang="en-US" sz="2400" u="sng" baseline="30000"/>
                  <a:t>87</a:t>
                </a:r>
                <a:r>
                  <a:rPr lang="en-US" sz="2400" u="sng"/>
                  <a:t>Sr</a:t>
                </a:r>
              </a:p>
              <a:p>
                <a:pPr>
                  <a:defRPr lang="en-US" sz="2400"/>
                </a:pPr>
                <a:r>
                  <a:rPr lang="en-US" sz="2400" baseline="30000"/>
                  <a:t>86</a:t>
                </a:r>
                <a:r>
                  <a:rPr lang="en-US" sz="2400"/>
                  <a:t>Sr</a:t>
                </a:r>
              </a:p>
            </c:rich>
          </c:tx>
          <c:layout>
            <c:manualLayout>
              <c:xMode val="edge"/>
              <c:yMode val="edge"/>
              <c:x val="0.10623487431906736"/>
              <c:y val="2.2514828818203891E-2"/>
            </c:manualLayout>
          </c:layout>
          <c:overlay val="0"/>
        </c:title>
        <c:numFmt formatCode="#,##0.000" sourceLinked="0"/>
        <c:majorTickMark val="cross"/>
        <c:minorTickMark val="in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 sz="1800"/>
            </a:pPr>
            <a:endParaRPr lang="ru-RU"/>
          </a:p>
        </c:txPr>
        <c:crossAx val="166990568"/>
        <c:crossesAt val="1.0000000000000005E-2"/>
        <c:crossBetween val="midCat"/>
        <c:majorUnit val="5.0000000000000114E-3"/>
        <c:minorUnit val="1.0000000000000041E-3"/>
      </c:valAx>
      <c:spPr>
        <a:noFill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79048968440503808"/>
          <c:y val="0.37249266749145638"/>
          <c:w val="0.18774130724102342"/>
          <c:h val="0.21736815937655371"/>
        </c:manualLayout>
      </c:layout>
      <c:overlay val="1"/>
      <c:txPr>
        <a:bodyPr/>
        <a:lstStyle/>
        <a:p>
          <a:pPr>
            <a:defRPr lang="en-US" sz="1800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640000" scaled="0"/>
    </a:gradFill>
  </c:sp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135045567523922E-3"/>
          <c:y val="8.9563862928350342E-3"/>
          <c:w val="0.98895332780999656"/>
          <c:h val="0.97702492211838665"/>
        </c:manualLayout>
      </c:layout>
      <c:scatterChart>
        <c:scatterStyle val="smoothMarker"/>
        <c:varyColors val="0"/>
        <c:ser>
          <c:idx val="1"/>
          <c:order val="0"/>
          <c:spPr>
            <a:ln w="63500">
              <a:solidFill>
                <a:schemeClr val="tx2"/>
              </a:solidFill>
            </a:ln>
          </c:spPr>
          <c:marker>
            <c:symbol val="none"/>
          </c:marker>
          <c:dPt>
            <c:idx val="3"/>
            <c:bubble3D val="0"/>
            <c:spPr>
              <a:ln w="63500">
                <a:solidFill>
                  <a:schemeClr val="tx2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1-AF27-4A3B-9A58-02BA5ED265A2}"/>
              </c:ext>
            </c:extLst>
          </c:dPt>
          <c:dPt>
            <c:idx val="4"/>
            <c:bubble3D val="0"/>
            <c:spPr>
              <a:ln w="63500">
                <a:solidFill>
                  <a:schemeClr val="tx2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3-AF27-4A3B-9A58-02BA5ED265A2}"/>
              </c:ext>
            </c:extLst>
          </c:dPt>
          <c:xVal>
            <c:numLit>
              <c:formatCode>General</c:formatCode>
              <c:ptCount val="5"/>
              <c:pt idx="0">
                <c:v>4</c:v>
              </c:pt>
              <c:pt idx="1">
                <c:v>3</c:v>
              </c:pt>
              <c:pt idx="2">
                <c:v>2</c:v>
              </c:pt>
              <c:pt idx="3">
                <c:v>1</c:v>
              </c:pt>
              <c:pt idx="4">
                <c:v>0</c:v>
              </c:pt>
            </c:numLit>
          </c:xVal>
          <c:yVal>
            <c:numLit>
              <c:formatCode>General</c:formatCode>
              <c:ptCount val="5"/>
              <c:pt idx="0">
                <c:v>0.70100000000000062</c:v>
              </c:pt>
              <c:pt idx="1">
                <c:v>0.70200000000000062</c:v>
              </c:pt>
              <c:pt idx="2">
                <c:v>0.70300000000000062</c:v>
              </c:pt>
              <c:pt idx="3">
                <c:v>0.70400000000000063</c:v>
              </c:pt>
              <c:pt idx="4">
                <c:v>0.70500000000000063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4-AF27-4A3B-9A58-02BA5ED265A2}"/>
            </c:ext>
          </c:extLst>
        </c:ser>
        <c:ser>
          <c:idx val="2"/>
          <c:order val="1"/>
          <c:spPr>
            <a:ln w="63500">
              <a:solidFill>
                <a:srgbClr val="00B050"/>
              </a:solidFill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0</c:v>
              </c:pt>
            </c:numLit>
          </c:xVal>
          <c:yVal>
            <c:numLit>
              <c:formatCode>General</c:formatCode>
              <c:ptCount val="2"/>
              <c:pt idx="0">
                <c:v>0.70300000000000062</c:v>
              </c:pt>
              <c:pt idx="1">
                <c:v>0.70300000000000062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5-AF27-4A3B-9A58-02BA5ED265A2}"/>
            </c:ext>
          </c:extLst>
        </c:ser>
        <c:ser>
          <c:idx val="0"/>
          <c:order val="2"/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0</c:v>
              </c:pt>
            </c:numLit>
          </c:xVal>
          <c:yVal>
            <c:numLit>
              <c:formatCode>General</c:formatCode>
              <c:ptCount val="2"/>
              <c:pt idx="0">
                <c:v>0.70300000000000062</c:v>
              </c:pt>
              <c:pt idx="1">
                <c:v>0.71500000000000064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6-AF27-4A3B-9A58-02BA5ED26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072216"/>
        <c:axId val="169072608"/>
      </c:scatterChart>
      <c:valAx>
        <c:axId val="169072216"/>
        <c:scaling>
          <c:orientation val="minMax"/>
          <c:max val="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en-US" sz="22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>
                    <a:solidFill>
                      <a:srgbClr val="FFFF00"/>
                    </a:solidFill>
                  </a:rPr>
                  <a:t>Время</a:t>
                </a:r>
              </a:p>
            </c:rich>
          </c:tx>
          <c:layout>
            <c:manualLayout>
              <c:xMode val="edge"/>
              <c:yMode val="edge"/>
              <c:x val="0.47528307097487205"/>
              <c:y val="0.912383177570093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one"/>
        <c:spPr>
          <a:ln w="50800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lang="en-US" sz="1800" b="0" i="0" u="none" strike="noStrike" baseline="0">
                <a:solidFill>
                  <a:srgbClr val="00008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69072608"/>
        <c:crosses val="autoZero"/>
        <c:crossBetween val="midCat"/>
      </c:valAx>
      <c:valAx>
        <c:axId val="169072608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lang="en-US" sz="22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200" b="1" i="0" u="sng" strike="noStrike" baseline="30000">
                    <a:solidFill>
                      <a:srgbClr val="FFFF00"/>
                    </a:solidFill>
                    <a:latin typeface="Arial"/>
                    <a:cs typeface="Arial"/>
                  </a:rPr>
                  <a:t>87</a:t>
                </a:r>
                <a:r>
                  <a:rPr lang="en-US" sz="2200" b="1" i="0" u="sng" strike="noStrike" baseline="0">
                    <a:solidFill>
                      <a:srgbClr val="FFFF00"/>
                    </a:solidFill>
                    <a:latin typeface="Arial"/>
                    <a:cs typeface="Arial"/>
                  </a:rPr>
                  <a:t>Sr</a:t>
                </a:r>
              </a:p>
              <a:p>
                <a:pPr algn="ctr">
                  <a:defRPr lang="en-US" sz="2200" b="1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200" b="1" i="0" u="none" strike="noStrike" baseline="30000">
                    <a:solidFill>
                      <a:srgbClr val="FFFF00"/>
                    </a:solidFill>
                    <a:latin typeface="Arial"/>
                    <a:cs typeface="Arial"/>
                  </a:rPr>
                  <a:t>86</a:t>
                </a:r>
                <a:r>
                  <a:rPr lang="en-US" sz="2200" b="1" i="0" u="none" strike="noStrike" baseline="0">
                    <a:solidFill>
                      <a:srgbClr val="FFFF00"/>
                    </a:solidFill>
                    <a:latin typeface="Arial"/>
                    <a:cs typeface="Arial"/>
                  </a:rPr>
                  <a:t>Sr</a:t>
                </a:r>
              </a:p>
            </c:rich>
          </c:tx>
          <c:layout>
            <c:manualLayout>
              <c:xMode val="edge"/>
              <c:yMode val="edge"/>
              <c:x val="5.3024026512013323E-2"/>
              <c:y val="1.1682242990654198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0" sourceLinked="0"/>
        <c:majorTickMark val="in"/>
        <c:minorTickMark val="none"/>
        <c:tickLblPos val="none"/>
        <c:spPr>
          <a:ln w="50800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lang="en-US" sz="1800" b="0" i="0" u="none" strike="noStrike" baseline="0">
                <a:solidFill>
                  <a:srgbClr val="00008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6907221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0.7235</cdr:x>
      <cdr:y>0.4575</cdr:y>
    </cdr:from>
    <cdr:to>
      <cdr:x>0.86325</cdr:x>
      <cdr:y>0.51404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23491" y="2984144"/>
          <a:ext cx="1221425" cy="3688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36576" tIns="36576" rIns="36576" bIns="36576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000" b="0" i="0" strike="noStrike">
              <a:solidFill>
                <a:srgbClr val="000000"/>
              </a:solidFill>
              <a:latin typeface="Arial"/>
              <a:cs typeface="Arial"/>
            </a:rPr>
            <a:t>T=393 My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0.34177</cdr:x>
      <cdr:y>0.08083</cdr:y>
    </cdr:from>
    <cdr:to>
      <cdr:x>0.5777</cdr:x>
      <cdr:y>0.16549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71800" y="524933"/>
          <a:ext cx="2051459" cy="549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800" b="1" dirty="0">
              <a:latin typeface="Symbol" pitchFamily="18" charset="2"/>
            </a:rPr>
            <a:t>d</a:t>
          </a:r>
          <a:r>
            <a:rPr lang="ru-RU" sz="2800" b="1" baseline="30000" dirty="0"/>
            <a:t>18</a:t>
          </a:r>
          <a:r>
            <a:rPr lang="en-US" sz="2800" b="1" dirty="0" err="1"/>
            <a:t>O</a:t>
          </a:r>
          <a:r>
            <a:rPr lang="en-US" sz="2800" b="1" baseline="-25000" dirty="0" err="1"/>
            <a:t>a</a:t>
          </a:r>
          <a:r>
            <a:rPr lang="en-US" sz="2800" b="1" dirty="0"/>
            <a:t>=+15‰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0.14343</cdr:x>
      <cdr:y>0.13723</cdr:y>
    </cdr:from>
    <cdr:to>
      <cdr:x>0.48378</cdr:x>
      <cdr:y>0.19326</cdr:y>
    </cdr:to>
    <cdr:sp macro="" textlink="">
      <cdr:nvSpPr>
        <cdr:cNvPr id="2" name="Left Brace 1"/>
        <cdr:cNvSpPr/>
      </cdr:nvSpPr>
      <cdr:spPr>
        <a:xfrm xmlns:a="http://schemas.openxmlformats.org/drawingml/2006/main" rot="5400000">
          <a:off x="2542512" y="-406410"/>
          <a:ext cx="363440" cy="2956552"/>
        </a:xfrm>
        <a:prstGeom xmlns:a="http://schemas.openxmlformats.org/drawingml/2006/main" prst="leftBrace">
          <a:avLst>
            <a:gd name="adj1" fmla="val 8332"/>
            <a:gd name="adj2" fmla="val 50000"/>
          </a:avLst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0.66436</cdr:x>
      <cdr:y>0.13396</cdr:y>
    </cdr:from>
    <cdr:to>
      <cdr:x>0.95105</cdr:x>
      <cdr:y>0.19254</cdr:y>
    </cdr:to>
    <cdr:sp macro="" textlink="">
      <cdr:nvSpPr>
        <cdr:cNvPr id="3" name="Left Brace 2"/>
        <cdr:cNvSpPr/>
      </cdr:nvSpPr>
      <cdr:spPr>
        <a:xfrm xmlns:a="http://schemas.openxmlformats.org/drawingml/2006/main" rot="5400000">
          <a:off x="6826386" y="-186266"/>
          <a:ext cx="379944" cy="2490394"/>
        </a:xfrm>
        <a:prstGeom xmlns:a="http://schemas.openxmlformats.org/drawingml/2006/main" prst="leftBrac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0.255</cdr:x>
      <cdr:y>0.039</cdr:y>
    </cdr:from>
    <cdr:to>
      <cdr:x>0.37764</cdr:x>
      <cdr:y>0.11115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15114" y="252947"/>
          <a:ext cx="1065349" cy="468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/>
            <a:t>D = </a:t>
          </a:r>
          <a:r>
            <a:rPr lang="ru-RU" sz="2400" b="1"/>
            <a:t>2</a:t>
          </a:r>
          <a:r>
            <a:rPr lang="en-US" sz="2400" b="1"/>
            <a:t>.0</a:t>
          </a:r>
        </a:p>
      </cdr:txBody>
    </cdr:sp>
  </cdr:relSizeAnchor>
  <cdr:relSizeAnchor xmlns:cdr="http://schemas.openxmlformats.org/drawingml/2006/chartDrawing">
    <cdr:from>
      <cdr:x>0.75207</cdr:x>
      <cdr:y>0.03377</cdr:y>
    </cdr:from>
    <cdr:to>
      <cdr:x>0.87366</cdr:x>
      <cdr:y>0.10593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533091" y="219074"/>
          <a:ext cx="1056187" cy="468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2400" b="1"/>
            <a:t>D = 0.</a:t>
          </a:r>
          <a:r>
            <a:rPr lang="ru-RU" sz="2400" b="1"/>
            <a:t>1</a:t>
          </a:r>
          <a:endParaRPr lang="en-US" sz="2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8887BC0-409A-4BCE-A655-4272CDD9FD1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83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349727-155E-4594-88DC-6BECAB36B097}" type="slidenum">
              <a:rPr lang="ru-RU"/>
              <a:pPr/>
              <a:t>1</a:t>
            </a:fld>
            <a:endParaRPr lang="ru-RU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57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4BAF7C-020F-4077-AAD8-2EF4EED23B33}" type="slidenum">
              <a:rPr lang="ru-RU"/>
              <a:pPr/>
              <a:t>12</a:t>
            </a:fld>
            <a:endParaRPr lang="ru-RU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Вычтем второе из первого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7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1228AC-C7DA-4011-9C67-82FF621C368B}" type="slidenum">
              <a:rPr lang="ru-RU"/>
              <a:pPr/>
              <a:t>13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8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Вычисляется</a:t>
            </a:r>
            <a:r>
              <a:rPr lang="ru-RU" baseline="0" dirty="0"/>
              <a:t> именно тангенс угла наклона, как показано красными линиями, т.е. используются современные значения </a:t>
            </a:r>
            <a:r>
              <a:rPr lang="en-US" baseline="0" dirty="0" err="1"/>
              <a:t>Rb</a:t>
            </a:r>
            <a:r>
              <a:rPr lang="en-US" baseline="0" dirty="0"/>
              <a:t>/Sr.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712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30881F-2226-46CA-A653-E712AFDA24CC}" type="slidenum">
              <a:rPr lang="ru-RU"/>
              <a:pPr/>
              <a:t>15</a:t>
            </a:fld>
            <a:endParaRPr lang="ru-RU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82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20EB62-257B-41CB-ACF3-AF93AB6032AC}" type="slidenum">
              <a:rPr lang="ru-RU"/>
              <a:pPr/>
              <a:t>16</a:t>
            </a:fld>
            <a:endParaRPr lang="ru-RU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50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BB0F0-B4C3-48F2-A242-3B9D53418D99}" type="slidenum">
              <a:rPr lang="ru-RU"/>
              <a:pPr/>
              <a:t>17</a:t>
            </a:fld>
            <a:endParaRPr lang="ru-RU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Первым применил Гаусс, название дал Лежандр в 1805 году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0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73F58-7011-43E3-9DA6-080D1A34D0BF}" type="slidenum">
              <a:rPr lang="ru-RU"/>
              <a:pPr/>
              <a:t>18</a:t>
            </a:fld>
            <a:endParaRPr lang="ru-RU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3E6EC-363C-491B-B454-6C795E233296}" type="slidenum">
              <a:rPr lang="ru-RU"/>
              <a:pPr/>
              <a:t>19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8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AB56F-9CD2-4787-8C9F-1B5FA4113715}" type="slidenum">
              <a:rPr lang="ru-RU"/>
              <a:pPr/>
              <a:t>20</a:t>
            </a:fld>
            <a:endParaRPr lang="ru-RU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17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B2B41F-E825-4501-B140-5D139FBCC1DB}" type="slidenum">
              <a:rPr lang="ru-RU"/>
              <a:pPr/>
              <a:t>21</a:t>
            </a:fld>
            <a:endParaRPr lang="ru-RU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0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F66DC-D750-42EA-B950-E14468D703CD}" type="slidenum">
              <a:rPr lang="ru-RU"/>
              <a:pPr/>
              <a:t>2</a:t>
            </a:fld>
            <a:endParaRPr lang="ru-RU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Большая часть энергии уносится антинейтрино, на </a:t>
            </a:r>
            <a:r>
              <a:rPr lang="ru-RU" dirty="0" err="1"/>
              <a:t>бетта</a:t>
            </a:r>
            <a:r>
              <a:rPr lang="ru-RU" dirty="0"/>
              <a:t>-частицу остаётся в среднем 44 КэВ</a:t>
            </a:r>
          </a:p>
        </p:txBody>
      </p:sp>
    </p:spTree>
    <p:extLst>
      <p:ext uri="{BB962C8B-B14F-4D97-AF65-F5344CB8AC3E}">
        <p14:creationId xmlns:p14="http://schemas.microsoft.com/office/powerpoint/2010/main" val="3796464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5FA05-30F6-4BA9-8BF2-FBBEA02A827A}" type="slidenum">
              <a:rPr lang="ru-RU"/>
              <a:pPr/>
              <a:t>22</a:t>
            </a:fld>
            <a:endParaRPr lang="ru-RU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61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D4A65-EF7F-44A1-AA36-03900A352A70}" type="slidenum">
              <a:rPr lang="ru-RU"/>
              <a:pPr/>
              <a:t>23</a:t>
            </a:fld>
            <a:endParaRPr lang="ru-RU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5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C136A-2695-4063-8647-6EC45D0C48C5}" type="slidenum">
              <a:rPr lang="ru-RU"/>
              <a:pPr/>
              <a:t>27</a:t>
            </a:fld>
            <a:endParaRPr lang="ru-RU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"график остатков"</a:t>
            </a:r>
          </a:p>
        </p:txBody>
      </p:sp>
    </p:spTree>
    <p:extLst>
      <p:ext uri="{BB962C8B-B14F-4D97-AF65-F5344CB8AC3E}">
        <p14:creationId xmlns:p14="http://schemas.microsoft.com/office/powerpoint/2010/main" val="206062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4C098-E9E5-432E-9E59-6619D8E85D4D}" type="slidenum">
              <a:rPr lang="ru-RU"/>
              <a:pPr/>
              <a:t>29</a:t>
            </a:fld>
            <a:endParaRPr lang="ru-RU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 врезке –"график остатков"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70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05D0D-4709-4419-A3EA-F1086CCF9F0C}" type="slidenum">
              <a:rPr lang="ru-RU"/>
              <a:pPr/>
              <a:t>30</a:t>
            </a:fld>
            <a:endParaRPr lang="ru-RU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 врезке –"график остатков"</a:t>
            </a:r>
          </a:p>
        </p:txBody>
      </p:sp>
    </p:spTree>
    <p:extLst>
      <p:ext uri="{BB962C8B-B14F-4D97-AF65-F5344CB8AC3E}">
        <p14:creationId xmlns:p14="http://schemas.microsoft.com/office/powerpoint/2010/main" val="3466110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950DB-A0C0-426F-9955-69E708A77341}" type="slidenum">
              <a:rPr lang="ru-RU"/>
              <a:pPr/>
              <a:t>43</a:t>
            </a:fld>
            <a:endParaRPr lang="ru-RU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91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11C18-783F-4AC6-B304-9F02BF2064C4}" type="slidenum">
              <a:rPr lang="ru-RU"/>
              <a:pPr/>
              <a:t>44</a:t>
            </a:fld>
            <a:endParaRPr lang="ru-RU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19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423E45-9DB6-4B30-8AB4-DCFBD88FCA95}" type="slidenum">
              <a:rPr lang="ru-RU"/>
              <a:pPr/>
              <a:t>45</a:t>
            </a:fld>
            <a:endParaRPr lang="ru-RU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7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5E023-82C8-4599-B5DA-C0397B167154}" type="slidenum">
              <a:rPr lang="ru-RU"/>
              <a:pPr/>
              <a:t>46</a:t>
            </a:fld>
            <a:endParaRPr lang="ru-RU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97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EC73A-3CF9-451A-A970-CA28429CEC2C}" type="slidenum">
              <a:rPr lang="ru-RU"/>
              <a:pPr/>
              <a:t>47</a:t>
            </a:fld>
            <a:endParaRPr lang="ru-RU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1938 годы оценка была 1.1*10</a:t>
            </a:r>
            <a:r>
              <a:rPr lang="ru-RU" baseline="30000" dirty="0"/>
              <a:t>-11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85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1A465-F163-4B01-B6C9-7D01D8D484F5}" type="slidenum">
              <a:rPr lang="ru-RU"/>
              <a:pPr/>
              <a:t>48</a:t>
            </a:fld>
            <a:endParaRPr lang="ru-RU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10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84631-1DD3-4A1A-AE56-E83DC0453ED6}" type="slidenum">
              <a:rPr lang="ru-RU"/>
              <a:pPr/>
              <a:t>49</a:t>
            </a:fld>
            <a:endParaRPr lang="ru-RU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47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84933-7A50-4A33-8AD5-6DDD17718502}" type="slidenum">
              <a:rPr lang="ru-RU"/>
              <a:pPr/>
              <a:t>50</a:t>
            </a:fld>
            <a:endParaRPr lang="ru-RU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чём разница в характере нарушения здесь и на предыдущем слайде?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63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Розовым показаны докембрийские очковые гнейсы (</a:t>
            </a:r>
            <a:r>
              <a:rPr lang="en-US" dirty="0"/>
              <a:t>Baltimore gneiss) </a:t>
            </a:r>
            <a:r>
              <a:rPr lang="ru-RU" dirty="0"/>
              <a:t>с крупными </a:t>
            </a:r>
            <a:r>
              <a:rPr lang="ru-RU" dirty="0" err="1"/>
              <a:t>олигоклаз-микроклин-кварцевыми</a:t>
            </a:r>
            <a:r>
              <a:rPr lang="ru-RU" baseline="0" dirty="0"/>
              <a:t> </a:t>
            </a:r>
            <a:r>
              <a:rPr lang="ru-RU" dirty="0" err="1"/>
              <a:t>порфиробластами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78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232FC-58F2-4907-B7CA-331C7CD2C2A6}" type="slidenum">
              <a:rPr lang="ru-RU"/>
              <a:pPr/>
              <a:t>52</a:t>
            </a:fld>
            <a:endParaRPr lang="ru-RU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Исходная порода стала гнейсом 280-290 млн лет назад, а </a:t>
            </a:r>
            <a:r>
              <a:rPr lang="en-US" dirty="0"/>
              <a:t>Rb-Sr </a:t>
            </a:r>
            <a:r>
              <a:rPr lang="ru-RU" dirty="0"/>
              <a:t>система пород в целом не «омоложена»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183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20F18E-7C9C-4529-A665-CC721CA52FC8}" type="slidenum">
              <a:rPr lang="ru-RU"/>
              <a:pPr/>
              <a:t>53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10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12F80-33DF-4A3A-BF35-00036E8D3D11}" type="slidenum">
              <a:rPr lang="ru-RU"/>
              <a:pPr/>
              <a:t>54</a:t>
            </a:fld>
            <a:endParaRPr lang="ru-RU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Размер не имеет значения!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Исходная порода стала гнейсом 280-290 млн лет назад, а </a:t>
            </a:r>
            <a:r>
              <a:rPr lang="en-US" dirty="0"/>
              <a:t>Rb-Sr </a:t>
            </a:r>
            <a:r>
              <a:rPr lang="ru-RU" dirty="0"/>
              <a:t>система пород в целом не «омоложена»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151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Хорошо ли это?</a:t>
            </a:r>
          </a:p>
          <a:p>
            <a:r>
              <a:rPr lang="ru-RU" dirty="0"/>
              <a:t>Что нам надо: получить красивую линию с точками или надёжно определить возраст?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6114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22FD5-6FFD-48E1-BCDD-5821685754FC}" type="slidenum">
              <a:rPr lang="ru-RU"/>
              <a:pPr/>
              <a:t>60</a:t>
            </a:fld>
            <a:endParaRPr lang="ru-RU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Диффузия без механического перемешивания не способна привести к изотопному уравновешиванию</a:t>
            </a:r>
            <a:r>
              <a:rPr lang="ru-RU" baseline="0" dirty="0"/>
              <a:t> стронция в масштабе магматической камеры.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17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33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Davis </a:t>
            </a:r>
            <a:r>
              <a:rPr lang="ru-RU" dirty="0"/>
              <a:t>и др. определили константу распада путём измерения количества накопившегося за 19 лет радиогенного стронция</a:t>
            </a:r>
            <a:r>
              <a:rPr lang="en-US" dirty="0"/>
              <a:t> (0</a:t>
            </a:r>
            <a:r>
              <a:rPr lang="ru-RU" dirty="0"/>
              <a:t>.7 </a:t>
            </a:r>
            <a:r>
              <a:rPr lang="ru-RU" dirty="0" err="1"/>
              <a:t>нг</a:t>
            </a:r>
            <a:r>
              <a:rPr lang="ru-RU" dirty="0"/>
              <a:t>) в 20 г чистого перхлората рубидия</a:t>
            </a:r>
            <a:r>
              <a:rPr lang="en-US" dirty="0"/>
              <a:t>. [87Sr]=0.03477 </a:t>
            </a:r>
            <a:r>
              <a:rPr lang="ru-RU" dirty="0" err="1"/>
              <a:t>нг</a:t>
            </a:r>
            <a:r>
              <a:rPr lang="en-US" dirty="0"/>
              <a:t>/</a:t>
            </a:r>
            <a:r>
              <a:rPr lang="ru-RU" dirty="0"/>
              <a:t>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985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9E212-BDB9-487C-9134-AC2F548CBF87}" type="slidenum">
              <a:rPr lang="ru-RU"/>
              <a:pPr/>
              <a:t>64</a:t>
            </a:fld>
            <a:endParaRPr lang="ru-RU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78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6FC4F-D40A-426F-A196-5EA12F10D21F}" type="slidenum">
              <a:rPr lang="ru-RU"/>
              <a:pPr/>
              <a:t>65</a:t>
            </a:fld>
            <a:endParaRPr lang="ru-RU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23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4A297-C972-4285-BF1A-51CC0DEA772D}" type="slidenum">
              <a:rPr lang="ru-RU"/>
              <a:pPr/>
              <a:t>72</a:t>
            </a:fld>
            <a:endParaRPr lang="ru-RU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39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46ADC3-4132-4823-99D7-D3F24B287217}" type="slidenum">
              <a:rPr lang="ru-RU"/>
              <a:pPr/>
              <a:t>73</a:t>
            </a:fld>
            <a:endParaRPr lang="ru-RU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55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225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9F2D0B-A1F0-4821-9D9E-0AFEAB9B409A}" type="slidenum">
              <a:rPr lang="ru-RU"/>
              <a:pPr/>
              <a:t>75</a:t>
            </a:fld>
            <a:endParaRPr lang="ru-RU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144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 грамм кристаллизующегося форстерита</a:t>
            </a:r>
            <a:r>
              <a:rPr lang="ru-RU" baseline="0" dirty="0"/>
              <a:t> выделяет тепло, достаточное для растворения 4 г КПШ.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941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354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9286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Нижняя</a:t>
            </a:r>
            <a:r>
              <a:rPr lang="ru-RU" baseline="0" dirty="0"/>
              <a:t> часть разреза (ниже контакта между фазами внедрения)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64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0EFED-9E25-4D76-ACAB-40D93D5FBBE0}" type="slidenum">
              <a:rPr lang="ru-RU"/>
              <a:pPr/>
              <a:t>7</a:t>
            </a:fld>
            <a:endParaRPr lang="ru-RU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548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D8BD6-C3FF-40BA-8338-F255DF3241B7}" type="slidenum">
              <a:rPr lang="ru-RU"/>
              <a:pPr/>
              <a:t>86</a:t>
            </a:fld>
            <a:endParaRPr lang="ru-RU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Во всех трёх случаях корреляция между </a:t>
            </a:r>
            <a:r>
              <a:rPr lang="en-US"/>
              <a:t>Rb </a:t>
            </a:r>
            <a:r>
              <a:rPr lang="ru-RU"/>
              <a:t>и </a:t>
            </a:r>
            <a:r>
              <a:rPr lang="en-US"/>
              <a:t>Sr </a:t>
            </a:r>
            <a:r>
              <a:rPr lang="ru-RU"/>
              <a:t>отсутствует, но корреляция между </a:t>
            </a:r>
            <a:r>
              <a:rPr lang="en-US"/>
              <a:t>87Sr/86Sr </a:t>
            </a:r>
            <a:r>
              <a:rPr lang="ru-RU"/>
              <a:t>и </a:t>
            </a:r>
            <a:r>
              <a:rPr lang="en-US"/>
              <a:t>1/Sr</a:t>
            </a:r>
            <a:r>
              <a:rPr lang="ru-RU"/>
              <a:t> может оказаться значимой.</a:t>
            </a:r>
          </a:p>
          <a:p>
            <a:r>
              <a:rPr lang="en-US"/>
              <a:t>T=300 </a:t>
            </a:r>
            <a:r>
              <a:rPr lang="ru-RU"/>
              <a:t>млн.лет</a:t>
            </a:r>
          </a:p>
        </p:txBody>
      </p:sp>
    </p:spTree>
    <p:extLst>
      <p:ext uri="{BB962C8B-B14F-4D97-AF65-F5344CB8AC3E}">
        <p14:creationId xmlns:p14="http://schemas.microsoft.com/office/powerpoint/2010/main" val="21990138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84762-6FC3-441A-9AFD-E83CF2C68AB8}" type="slidenum">
              <a:rPr lang="ru-RU"/>
              <a:pPr/>
              <a:t>89</a:t>
            </a:fld>
            <a:endParaRPr lang="ru-R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36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47518-0D38-4FF6-99E8-B229A57B7206}" type="slidenum">
              <a:rPr lang="ru-RU"/>
              <a:pPr/>
              <a:t>91</a:t>
            </a:fld>
            <a:endParaRPr lang="ru-RU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669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514C3C-FAEB-4197-89BC-DC0EBF42EFD0}" type="slidenum">
              <a:rPr lang="ru-RU"/>
              <a:pPr/>
              <a:t>92</a:t>
            </a:fld>
            <a:endParaRPr lang="ru-RU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866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Vesta</a:t>
            </a:r>
            <a:r>
              <a:rPr lang="en-US" dirty="0"/>
              <a:t> – </a:t>
            </a:r>
            <a:r>
              <a:rPr lang="ru-RU" dirty="0"/>
              <a:t>одно из</a:t>
            </a:r>
            <a:r>
              <a:rPr lang="ru-RU" baseline="0" dirty="0"/>
              <a:t> крупнейших тел пояса астероидов (радиус 530 км). Открыта в 1807 году. Полагают, что ахондриты </a:t>
            </a:r>
            <a:r>
              <a:rPr lang="en-US" baseline="0" dirty="0"/>
              <a:t>HED </a:t>
            </a:r>
            <a:r>
              <a:rPr lang="ru-RU" baseline="0" dirty="0"/>
              <a:t>выбиты из её поверхности примерно 1 </a:t>
            </a:r>
            <a:r>
              <a:rPr lang="ru-RU" baseline="0" dirty="0" err="1"/>
              <a:t>млн.лет</a:t>
            </a:r>
            <a:r>
              <a:rPr lang="ru-RU" baseline="0" dirty="0"/>
              <a:t> назад. 4 – порядковый номер в ряду открытых астероидов. Карлу Гауссу за математические заслуги перед астрономами выпала честь назвать новый астероид и он дал ему имя в честь римской богини – покровительницы домашнего очага.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161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Данные для </a:t>
            </a:r>
            <a:r>
              <a:rPr lang="en-US" dirty="0"/>
              <a:t>MORB </a:t>
            </a:r>
            <a:r>
              <a:rPr lang="ru-RU" dirty="0"/>
              <a:t>очень компактны, что указывает на сравнительно гомогенный источник.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643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0.058088</a:t>
            </a:r>
          </a:p>
          <a:p>
            <a:r>
              <a:rPr lang="en-US" dirty="0"/>
              <a:t>0.020056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485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1C7F5-753C-4E36-B0B1-21E4930F3D5B}" type="slidenum">
              <a:rPr lang="ru-RU"/>
              <a:pPr/>
              <a:t>101</a:t>
            </a:fld>
            <a:endParaRPr lang="ru-RU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хондритах </a:t>
            </a:r>
            <a:r>
              <a:rPr lang="en-US"/>
              <a:t>Rb/Sr</a:t>
            </a:r>
            <a:r>
              <a:rPr lang="ru-RU"/>
              <a:t> отношение около 0.29</a:t>
            </a:r>
          </a:p>
        </p:txBody>
      </p:sp>
    </p:spTree>
    <p:extLst>
      <p:ext uri="{BB962C8B-B14F-4D97-AF65-F5344CB8AC3E}">
        <p14:creationId xmlns:p14="http://schemas.microsoft.com/office/powerpoint/2010/main" val="40507754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Древние </a:t>
            </a:r>
            <a:r>
              <a:rPr lang="ru-RU" dirty="0" err="1"/>
              <a:t>коровые</a:t>
            </a:r>
            <a:r>
              <a:rPr lang="ru-RU" dirty="0"/>
              <a:t> породы имеют высокие </a:t>
            </a:r>
            <a:r>
              <a:rPr lang="en-US" dirty="0"/>
              <a:t>87Sr/86Sr </a:t>
            </a:r>
            <a:r>
              <a:rPr lang="ru-RU" dirty="0"/>
              <a:t>отношения. За счёт их плавления образуются более молодые породы тоже с высокими изотопными отношениями. Расплавы</a:t>
            </a:r>
            <a:r>
              <a:rPr lang="ru-RU" baseline="0" dirty="0"/>
              <a:t> из мантии содержат </a:t>
            </a:r>
            <a:r>
              <a:rPr lang="ru-RU" baseline="0" dirty="0" err="1"/>
              <a:t>нерадиогенный</a:t>
            </a:r>
            <a:r>
              <a:rPr lang="ru-RU" baseline="0" dirty="0"/>
              <a:t> стронций. Источник </a:t>
            </a:r>
            <a:r>
              <a:rPr lang="en-US" baseline="0" dirty="0"/>
              <a:t>MORB</a:t>
            </a:r>
            <a:r>
              <a:rPr lang="ru-RU" baseline="0" dirty="0"/>
              <a:t> наиболее гомогенный, но мантия в целом достаточно гетерогенна по </a:t>
            </a:r>
            <a:r>
              <a:rPr lang="en-US" baseline="0" dirty="0"/>
              <a:t>87Sr/86Sr.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87BC0-409A-4BCE-A655-4272CDD9FD1D}" type="slidenum">
              <a:rPr lang="ru-RU" smtClean="0"/>
              <a:pPr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9376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59311-851F-4532-91FD-A0C35D343D1D}" type="slidenum">
              <a:rPr lang="ru-RU"/>
              <a:pPr/>
              <a:t>104</a:t>
            </a:fld>
            <a:endParaRPr lang="ru-RU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Могли ли гранитоиды Мурунтау образоваться в результате плавления пород бесапанской свиты, или им подобных?</a:t>
            </a:r>
          </a:p>
        </p:txBody>
      </p:sp>
    </p:spTree>
    <p:extLst>
      <p:ext uri="{BB962C8B-B14F-4D97-AF65-F5344CB8AC3E}">
        <p14:creationId xmlns:p14="http://schemas.microsoft.com/office/powerpoint/2010/main" val="173381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8F04B-64A7-4A9B-B1A4-453528F658EA}" type="slidenum">
              <a:rPr lang="ru-RU"/>
              <a:pPr/>
              <a:t>8</a:t>
            </a:fld>
            <a:endParaRPr lang="ru-RU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049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147788-F4C9-476A-B872-D439822F9B78}" type="slidenum">
              <a:rPr lang="ru-RU"/>
              <a:pPr/>
              <a:t>105</a:t>
            </a:fld>
            <a:endParaRPr lang="ru-RU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Как датировать осадочные породы ???</a:t>
            </a:r>
          </a:p>
        </p:txBody>
      </p:sp>
    </p:spTree>
    <p:extLst>
      <p:ext uri="{BB962C8B-B14F-4D97-AF65-F5344CB8AC3E}">
        <p14:creationId xmlns:p14="http://schemas.microsoft.com/office/powerpoint/2010/main" val="25064614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2FEA2-1033-4298-AF60-74DC83222C70}" type="slidenum">
              <a:rPr lang="ru-RU"/>
              <a:pPr/>
              <a:t>106</a:t>
            </a:fld>
            <a:endParaRPr 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Существует ли карбонатитовый источник в мантии, по составу отвечающий самим карбонатитам?</a:t>
            </a:r>
          </a:p>
        </p:txBody>
      </p:sp>
    </p:spTree>
    <p:extLst>
      <p:ext uri="{BB962C8B-B14F-4D97-AF65-F5344CB8AC3E}">
        <p14:creationId xmlns:p14="http://schemas.microsoft.com/office/powerpoint/2010/main" val="40107820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168B25-B2B6-4B39-854F-DBBF11C4F068}" type="slidenum">
              <a:rPr lang="ru-RU"/>
              <a:pPr/>
              <a:t>107</a:t>
            </a:fld>
            <a:endParaRPr lang="ru-RU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Другая крайность – сверхвысокие </a:t>
            </a:r>
            <a:r>
              <a:rPr lang="en-US" dirty="0" err="1"/>
              <a:t>Rb</a:t>
            </a:r>
            <a:r>
              <a:rPr lang="en-US" dirty="0"/>
              <a:t>/</a:t>
            </a:r>
            <a:r>
              <a:rPr lang="en-US" dirty="0" err="1"/>
              <a:t>Sr</a:t>
            </a:r>
            <a:r>
              <a:rPr lang="en-US" dirty="0"/>
              <a:t> </a:t>
            </a:r>
            <a:r>
              <a:rPr lang="ru-RU"/>
              <a:t>отношения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178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D1E39-9874-4E4F-ACA4-BC1E579FEDD3}" type="slidenum">
              <a:rPr lang="ru-RU"/>
              <a:pPr/>
              <a:t>108</a:t>
            </a:fld>
            <a:endParaRPr lang="ru-RU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133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2C73C-36AD-4D2B-B85F-6ED75732F58C}" type="slidenum">
              <a:rPr lang="ru-RU"/>
              <a:pPr/>
              <a:t>109</a:t>
            </a:fld>
            <a:endParaRPr lang="ru-RU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Среднее время нахождения стронция в океанической воде составляет примерно </a:t>
            </a:r>
            <a:r>
              <a:rPr lang="en-US"/>
              <a:t>4-8</a:t>
            </a:r>
            <a:r>
              <a:rPr lang="ru-RU"/>
              <a:t> млн.лет, время перемешивания воды – около 1000 лет. </a:t>
            </a:r>
          </a:p>
          <a:p>
            <a:r>
              <a:rPr lang="ru-RU"/>
              <a:t>Среднее время нахождения неодима в океанической воде по разным оценкам от 300 до 2000 лет.</a:t>
            </a:r>
          </a:p>
        </p:txBody>
      </p:sp>
    </p:spTree>
    <p:extLst>
      <p:ext uri="{BB962C8B-B14F-4D97-AF65-F5344CB8AC3E}">
        <p14:creationId xmlns:p14="http://schemas.microsoft.com/office/powerpoint/2010/main" val="7500592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EDE35-712D-44C0-8AF5-A5979B5D94F6}" type="slidenum">
              <a:rPr lang="ru-RU"/>
              <a:pPr/>
              <a:t>111</a:t>
            </a:fld>
            <a:endParaRPr lang="ru-RU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04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33E47-2D05-494C-A6BE-5F40DF21514B}" type="slidenum">
              <a:rPr lang="ru-RU"/>
              <a:pPr/>
              <a:t>9</a:t>
            </a:fld>
            <a:endParaRPr lang="ru-RU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8.37861</a:t>
            </a:r>
          </a:p>
        </p:txBody>
      </p:sp>
    </p:spTree>
    <p:extLst>
      <p:ext uri="{BB962C8B-B14F-4D97-AF65-F5344CB8AC3E}">
        <p14:creationId xmlns:p14="http://schemas.microsoft.com/office/powerpoint/2010/main" val="143469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C1B66-7FCF-48AA-8E19-BCC754A2CFB0}" type="slidenum">
              <a:rPr lang="ru-RU"/>
              <a:pPr/>
              <a:t>10</a:t>
            </a:fld>
            <a:endParaRPr lang="ru-RU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Начальное</a:t>
            </a:r>
            <a:r>
              <a:rPr lang="ru-RU" baseline="0" dirty="0"/>
              <a:t> изотопное отношение и радиогенная добавка.</a:t>
            </a:r>
          </a:p>
          <a:p>
            <a:r>
              <a:rPr lang="ru-RU" baseline="0" dirty="0"/>
              <a:t>Химические свойства рубидия и стронция.</a:t>
            </a:r>
            <a:endParaRPr lang="ru-RU" dirty="0"/>
          </a:p>
          <a:p>
            <a:r>
              <a:rPr lang="ru-RU" dirty="0"/>
              <a:t>В некоторых случаях начальное изотопное отношение может быть известно, или можно ограничиться допущением о его величине.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07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B7AC7-6932-4301-A984-128BEDC4055A}" type="slidenum">
              <a:rPr lang="ru-RU"/>
              <a:pPr/>
              <a:t>11</a:t>
            </a:fld>
            <a:endParaRPr lang="ru-RU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Разность</a:t>
            </a:r>
            <a:r>
              <a:rPr lang="ru-RU" baseline="0" dirty="0"/>
              <a:t> между начальными отношениями по сравнению с возможной радиогенной добавкой составляет в первом случае </a:t>
            </a:r>
            <a:r>
              <a:rPr lang="en-US" baseline="0" dirty="0"/>
              <a:t>~0.3%</a:t>
            </a:r>
            <a:r>
              <a:rPr lang="ru-RU" baseline="0" dirty="0"/>
              <a:t>, в втором </a:t>
            </a:r>
            <a:r>
              <a:rPr lang="en-US" baseline="0" dirty="0"/>
              <a:t>~30%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7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Click to edit Master subtitle style</a:t>
            </a: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DE59BBF-8D60-4443-839A-7D0749E656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183F5-B01C-444D-805F-CDF8ED3645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416A6-DAB3-4182-BE1F-A54694A87D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642099A-2CB5-4E1A-A6B5-2E5AD0A96B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5C7BDB9-086B-4E05-A23E-A2082D90B9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A8589-3AB0-4749-95CA-7FEFCAB710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10E9-FB31-4199-8C5C-DA204C76ED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FF97B-2746-45BC-81DD-9C8B63BC02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65D19-25B3-4792-87EC-4358D58E2A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4FF53-1CCF-48FC-900D-38CB2969B7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7C71C-F522-4F7E-9B91-DFAF954E68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0053B-C5F8-4010-BBE7-108DE00225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DEC29-143B-486D-B745-3C30B30BA8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2E43EA4-07AA-4C62-974C-69CEE96BA18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uri.kostitsyn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iki.web.ru/wiki/&#1043;&#1077;&#1086;&#1083;&#1086;&#1075;&#1080;&#1095;&#1077;&#1089;&#1082;&#1080;&#1081;_&#1060;&#1072;&#1082;&#1091;&#1083;&#1100;&#1090;&#1077;&#1090;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6.bin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wmf"/><Relationship Id="rId9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wmf"/><Relationship Id="rId11" Type="http://schemas.openxmlformats.org/officeDocument/2006/relationships/chart" Target="../charts/chart2.xml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40.emf"/><Relationship Id="rId4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chart" Target="../charts/chart3.xml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39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4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4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4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5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92.emf"/><Relationship Id="rId4" Type="http://schemas.openxmlformats.org/officeDocument/2006/relationships/oleObject" Target="../embeddings/oleObject52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6.wmf"/><Relationship Id="rId12" Type="http://schemas.openxmlformats.org/officeDocument/2006/relationships/oleObject" Target="../embeddings/oleObject59.bin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98.wmf"/><Relationship Id="rId5" Type="http://schemas.openxmlformats.org/officeDocument/2006/relationships/image" Target="../media/image95.w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97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105.wmf"/><Relationship Id="rId3" Type="http://schemas.openxmlformats.org/officeDocument/2006/relationships/image" Target="../media/image100.wmf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65.bin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03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wmf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7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111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110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69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12.wmf"/><Relationship Id="rId9" Type="http://schemas.openxmlformats.org/officeDocument/2006/relationships/image" Target="../media/image115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74.bin"/><Relationship Id="rId7" Type="http://schemas.openxmlformats.org/officeDocument/2006/relationships/oleObject" Target="../embeddings/oleObject76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wmf"/><Relationship Id="rId11" Type="http://schemas.openxmlformats.org/officeDocument/2006/relationships/image" Target="../media/image120.png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119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77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image" Target="../media/image123.png"/><Relationship Id="rId7" Type="http://schemas.openxmlformats.org/officeDocument/2006/relationships/image" Target="../media/image125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127.wmf"/><Relationship Id="rId5" Type="http://schemas.openxmlformats.org/officeDocument/2006/relationships/image" Target="../media/image124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126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7" Type="http://schemas.openxmlformats.org/officeDocument/2006/relationships/image" Target="../media/image130.wmf"/><Relationship Id="rId2" Type="http://schemas.openxmlformats.org/officeDocument/2006/relationships/oleObject" Target="../embeddings/oleObject8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4.bin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8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image" Target="../media/image134.emf"/><Relationship Id="rId7" Type="http://schemas.openxmlformats.org/officeDocument/2006/relationships/image" Target="../media/image136.w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85.bin"/><Relationship Id="rId9" Type="http://schemas.openxmlformats.org/officeDocument/2006/relationships/image" Target="../media/image137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image" Target="../media/image148.emf"/><Relationship Id="rId3" Type="http://schemas.openxmlformats.org/officeDocument/2006/relationships/image" Target="../media/image138.emf"/><Relationship Id="rId7" Type="http://schemas.openxmlformats.org/officeDocument/2006/relationships/image" Target="../media/image142.emf"/><Relationship Id="rId12" Type="http://schemas.openxmlformats.org/officeDocument/2006/relationships/image" Target="../media/image14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emf"/><Relationship Id="rId11" Type="http://schemas.openxmlformats.org/officeDocument/2006/relationships/image" Target="../media/image146.emf"/><Relationship Id="rId5" Type="http://schemas.openxmlformats.org/officeDocument/2006/relationships/image" Target="../media/image140.emf"/><Relationship Id="rId15" Type="http://schemas.openxmlformats.org/officeDocument/2006/relationships/image" Target="../media/image150.emf"/><Relationship Id="rId10" Type="http://schemas.openxmlformats.org/officeDocument/2006/relationships/image" Target="../media/image145.emf"/><Relationship Id="rId4" Type="http://schemas.openxmlformats.org/officeDocument/2006/relationships/image" Target="../media/image139.emf"/><Relationship Id="rId9" Type="http://schemas.openxmlformats.org/officeDocument/2006/relationships/image" Target="../media/image144.emf"/><Relationship Id="rId14" Type="http://schemas.openxmlformats.org/officeDocument/2006/relationships/image" Target="../media/image149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EX\Other\HART1964.XLS!Ages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png"/><Relationship Id="rId4" Type="http://schemas.openxmlformats.org/officeDocument/2006/relationships/image" Target="../media/image15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2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oleObject" Target="../embeddings/oleObject88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3071019"/>
            <a:ext cx="8763000" cy="715963"/>
          </a:xfrm>
        </p:spPr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Rb-Sr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изотопная система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95600" y="3960265"/>
            <a:ext cx="6400800" cy="1447800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Юрий Александрович Костицын</a:t>
            </a:r>
          </a:p>
          <a:p>
            <a:pPr eaLnBrk="1" hangingPunct="1">
              <a:defRPr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yuri.kostitsyn@gmail.com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76202"/>
            <a:ext cx="77724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МГУ им. М. В. Ломоносова</a:t>
            </a:r>
          </a:p>
          <a:p>
            <a:pPr algn="ctr">
              <a:defRPr/>
            </a:pPr>
            <a:r>
              <a:rPr lang="ru-RU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Геологический факультет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5257800"/>
            <a:ext cx="10972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Задачи (*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xlsx</a:t>
            </a: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 и лекции (*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pptx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– на сайте</a:t>
            </a:r>
          </a:p>
          <a:p>
            <a:pPr lvl="0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A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http://wiki.web.ru/wiki/</a:t>
            </a:r>
            <a:r>
              <a:rPr lang="ru-RU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Геологический_Факультет</a:t>
            </a:r>
            <a:r>
              <a:rPr lang="ru-RU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_МГУ:Геохимия_Изотопов_и_Геохронология</a:t>
            </a:r>
            <a:endParaRPr lang="ru-RU" kern="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691841"/>
              </p:ext>
            </p:extLst>
          </p:nvPr>
        </p:nvGraphicFramePr>
        <p:xfrm>
          <a:off x="2819400" y="914401"/>
          <a:ext cx="4874768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90640" imgH="241200" progId="Equation.DSMT4">
                  <p:embed/>
                </p:oleObj>
              </mc:Choice>
              <mc:Fallback>
                <p:oleObj name="Equation" r:id="rId3" imgW="1790640" imgH="241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1"/>
                        <a:ext cx="4874768" cy="65563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135223"/>
              </p:ext>
            </p:extLst>
          </p:nvPr>
        </p:nvGraphicFramePr>
        <p:xfrm>
          <a:off x="2770188" y="152401"/>
          <a:ext cx="379663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85720" imgH="228600" progId="Equation.DSMT4">
                  <p:embed/>
                </p:oleObj>
              </mc:Choice>
              <mc:Fallback>
                <p:oleObj name="Equation" r:id="rId5" imgW="148572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188" y="152401"/>
                        <a:ext cx="3796630" cy="58261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011590"/>
              </p:ext>
            </p:extLst>
          </p:nvPr>
        </p:nvGraphicFramePr>
        <p:xfrm>
          <a:off x="2847975" y="1749427"/>
          <a:ext cx="5719654" cy="660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95200" imgH="241200" progId="Equation.DSMT4">
                  <p:embed/>
                </p:oleObj>
              </mc:Choice>
              <mc:Fallback>
                <p:oleObj name="Equation" r:id="rId7" imgW="2095200" imgH="241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1749427"/>
                        <a:ext cx="5719654" cy="66039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345678"/>
              </p:ext>
            </p:extLst>
          </p:nvPr>
        </p:nvGraphicFramePr>
        <p:xfrm>
          <a:off x="3124200" y="2605089"/>
          <a:ext cx="6509938" cy="136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61960" imgH="495000" progId="Equation.DSMT4">
                  <p:embed/>
                </p:oleObj>
              </mc:Choice>
              <mc:Fallback>
                <p:oleObj name="Equation" r:id="rId9" imgW="2361960" imgH="4950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605089"/>
                        <a:ext cx="6509938" cy="136366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607704"/>
              </p:ext>
            </p:extLst>
          </p:nvPr>
        </p:nvGraphicFramePr>
        <p:xfrm>
          <a:off x="2811463" y="4093486"/>
          <a:ext cx="4656137" cy="2474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15840" imgH="965160" progId="Equation.DSMT4">
                  <p:embed/>
                </p:oleObj>
              </mc:Choice>
              <mc:Fallback>
                <p:oleObj name="Equation" r:id="rId11" imgW="1815840" imgH="9651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463" y="4093486"/>
                        <a:ext cx="4656137" cy="247400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865187"/>
          </a:xfrm>
        </p:spPr>
        <p:txBody>
          <a:bodyPr/>
          <a:lstStyle/>
          <a:p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 </a:t>
            </a:r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отношение в мантии = 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0"/>
            <a:ext cx="8229600" cy="1066800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(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Sr)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MORB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=0.7028  (T=0)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(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Sr)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BABI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 Math" pitchFamily="18" charset="0"/>
              </a:rPr>
              <a:t>=0.69897  (T=4.57 Ga)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33600" y="2362200"/>
                <a:ext cx="5032596" cy="980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86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den>
                      </m:f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87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86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Rb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86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λt</m:t>
                              </m:r>
                            </m:e>
                          </m:d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362200"/>
                <a:ext cx="5032596" cy="980076"/>
              </a:xfrm>
              <a:prstGeom prst="rect">
                <a:avLst/>
              </a:prstGeom>
              <a:blipFill>
                <a:blip r:embed="rId3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600" y="3439525"/>
                <a:ext cx="3692806" cy="1439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Rb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86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den>
                      </m:f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Pre>
                                <m:sPre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87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Sr</m:t>
                                  </m:r>
                                </m:e>
                              </m:sPre>
                            </m:num>
                            <m:den>
                              <m:sPre>
                                <m:sPre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86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Sr</m:t>
                                  </m:r>
                                </m:e>
                              </m:sPre>
                            </m:den>
                          </m:f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Pre>
                                        <m:sPrePr>
                                          <m:ctrlPr>
                                            <a:rPr lang="ru-RU" sz="2400" i="1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/>
                                        <m:sup>
                                          <m: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87</m:t>
                                          </m:r>
                                        </m:sup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Sr</m:t>
                                          </m:r>
                                        </m:e>
                                      </m:sPre>
                                    </m:num>
                                    <m:den>
                                      <m:sPre>
                                        <m:sPrePr>
                                          <m:ctrlPr>
                                            <a:rPr lang="ru-RU" sz="2400" i="1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/>
                                        <m:sup>
                                          <m: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86</m:t>
                                          </m:r>
                                        </m:sup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Sr</m:t>
                                          </m:r>
                                        </m:e>
                                      </m:sPre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λt</m:t>
                                  </m:r>
                                </m:e>
                              </m:d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439525"/>
                <a:ext cx="3692806" cy="14393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24547" y="3439525"/>
                <a:ext cx="4560544" cy="1439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Rb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86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den>
                      </m:f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Pre>
                                <m:sPre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87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Sr</m:t>
                                  </m:r>
                                </m:e>
                              </m:sPre>
                            </m:num>
                            <m:den>
                              <m:sPre>
                                <m:sPre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86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Sr</m:t>
                                  </m:r>
                                </m:e>
                              </m:sPre>
                            </m:den>
                          </m:f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Pre>
                                        <m:sPrePr>
                                          <m:ctrlPr>
                                            <a:rPr lang="ru-RU" sz="2400" i="1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/>
                                        <m:sup>
                                          <m: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87</m:t>
                                          </m:r>
                                        </m:sup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Sr</m:t>
                                          </m:r>
                                        </m:e>
                                      </m:sPre>
                                    </m:num>
                                    <m:den>
                                      <m:sPre>
                                        <m:sPrePr>
                                          <m:ctrlPr>
                                            <a:rPr lang="ru-RU" sz="2400" i="1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/>
                                        <m:sup>
                                          <m: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86</m:t>
                                          </m:r>
                                        </m:sup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/>
                                            </a:rPr>
                                            <m:t>Sr</m:t>
                                          </m:r>
                                        </m:e>
                                      </m:sPre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λt</m:t>
                                  </m:r>
                                </m:e>
                              </m:d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=0.05</m:t>
                      </m:r>
                      <m: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81</m:t>
                      </m:r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547" y="3439525"/>
                <a:ext cx="4560544" cy="14393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75112" y="3812819"/>
                <a:ext cx="2839047" cy="971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→</m:t>
                          </m:r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Rb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W</m:t>
                          </m:r>
                        </m:sub>
                      </m:sSub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=0.0</m:t>
                      </m:r>
                      <m:r>
                        <a:rPr lang="en-US" sz="240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01</m:t>
                      </m:r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112" y="3812819"/>
                <a:ext cx="2839047" cy="971804"/>
              </a:xfrm>
              <a:prstGeom prst="rect">
                <a:avLst/>
              </a:prstGeom>
              <a:blipFill>
                <a:blip r:embed="rId6"/>
                <a:stretch>
                  <a:fillRect b="-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133600" y="5192124"/>
                <a:ext cx="3324692" cy="10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Rb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Sr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W</m:t>
                          </m:r>
                        </m:sub>
                      </m:sSub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87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Rb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86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AT</m:t>
                          </m:r>
                        </m:sub>
                      </m:sSub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5192124"/>
                <a:ext cx="3324692" cy="1022268"/>
              </a:xfrm>
              <a:prstGeom prst="rect">
                <a:avLst/>
              </a:prstGeom>
              <a:blipFill>
                <a:blip r:embed="rId7"/>
                <a:stretch>
                  <a:fillRect b="-5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19766" y="5157112"/>
                <a:ext cx="5710729" cy="1079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Rb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Sr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W</m:t>
                          </m:r>
                        </m:sub>
                      </m:sSub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87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Rb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ru-RU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86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AT</m:t>
                          </m:r>
                        </m:sub>
                      </m:sSub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ru-RU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AW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Rb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Pre>
                                        <m:sPrePr>
                                          <m:ctrlPr>
                                            <a:rPr lang="en-US" sz="2400" i="1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/>
                                        <m:sup>
                                          <m:r>
                                            <a:rPr lang="en-US" sz="2400">
                                              <a:latin typeface="Cambria Math"/>
                                            </a:rPr>
                                            <m:t>86</m:t>
                                          </m:r>
                                        </m:sup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/>
                                            </a:rPr>
                                            <m:t>Sr</m:t>
                                          </m:r>
                                        </m:e>
                                      </m:sPre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AT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AW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Pre>
                                        <m:sPrePr>
                                          <m:ctrlPr>
                                            <a:rPr lang="en-US" sz="2400" i="1">
                                              <a:effectLst>
                                                <a:outerShdw blurRad="38100" dist="38100" dir="2700000" algn="tl">
                                                  <a:srgbClr val="000000">
                                                    <a:alpha val="43137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PrePr>
                                        <m:sub/>
                                        <m:sup>
                                          <m:r>
                                            <a:rPr lang="en-US" sz="2400">
                                              <a:latin typeface="Cambria Math"/>
                                            </a:rPr>
                                            <m:t>87</m:t>
                                          </m:r>
                                        </m:sup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/>
                                            </a:rPr>
                                            <m:t>Rb</m:t>
                                          </m:r>
                                        </m:e>
                                      </m:sPre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Rb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AT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766" y="5157112"/>
                <a:ext cx="5710729" cy="1079655"/>
              </a:xfrm>
              <a:prstGeom prst="rect">
                <a:avLst/>
              </a:prstGeom>
              <a:blipFill>
                <a:blip r:embed="rId8"/>
                <a:stretch>
                  <a:fillRect b="-11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build="p"/>
      <p:bldP spid="2" grpId="0"/>
      <p:bldP spid="11" grpId="0"/>
      <p:bldP spid="12" grpId="0"/>
      <p:bldP spid="13" grpId="0"/>
      <p:bldP spid="14" grpId="0"/>
      <p:bldP spid="1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8275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8275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457200"/>
            <a:ext cx="11963400" cy="2456057"/>
          </a:xfr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Задача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10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 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Порода с заданным содержанием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отделилась Т лет тому назад от источника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Рассчитать современный изотопный состав стронция в этой породе (до 5 знака).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Sr)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найти двумя способами.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Представить эволюцию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источника и породы графически.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24228"/>
              </p:ext>
            </p:extLst>
          </p:nvPr>
        </p:nvGraphicFramePr>
        <p:xfrm>
          <a:off x="2667000" y="3110865"/>
          <a:ext cx="6858000" cy="37471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96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7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Вариант</a:t>
                      </a:r>
                      <a:endParaRPr lang="ru-RU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T, </a:t>
                      </a:r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млрд.лет</a:t>
                      </a:r>
                      <a:endParaRPr lang="ru-RU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Rb</a:t>
                      </a:r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, ppm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Sr, ppm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</a:t>
                      </a:r>
                      <a:endParaRPr lang="ru-RU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48</a:t>
                      </a:r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.0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78.0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0.6</a:t>
                      </a:r>
                      <a:endParaRPr lang="ru-RU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47.3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91.7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46.6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104.8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0.8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45.9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117.3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5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0.9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45.2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129.2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44.5</a:t>
                      </a:r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140.6</a:t>
                      </a:r>
                      <a:endParaRPr lang="ru-RU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36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</a:t>
                      </a:r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.</a:t>
                      </a:r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23</a:t>
                      </a:r>
                      <a:r>
                        <a:rPr lang="en-US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.</a:t>
                      </a:r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255.5</a:t>
                      </a:r>
                      <a:endParaRPr lang="ru-RU" sz="2400" b="0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Золоторудное м-е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Мурунтау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Ц.Кызылкумы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14401"/>
            <a:ext cx="914400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8275"/>
            <a:ext cx="9144000" cy="6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DEC7E4-65A6-4BE6-A2A9-D37779B9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" y="45720"/>
            <a:ext cx="9053670" cy="6766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E8660C-57FC-4152-8B5C-5D6737E94AEF}"/>
              </a:ext>
            </a:extLst>
          </p:cNvPr>
          <p:cNvSpPr txBox="1"/>
          <p:nvPr/>
        </p:nvSpPr>
        <p:spPr>
          <a:xfrm>
            <a:off x="6426666" y="304800"/>
            <a:ext cx="57150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Может ли быть у карбонатитов особый карбонатный источник вещества</a:t>
            </a: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ru-RU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20675"/>
            <a:ext cx="9144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71450"/>
            <a:ext cx="68961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9" y="76200"/>
            <a:ext cx="739588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152400" y="5105400"/>
            <a:ext cx="662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Shields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G.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Veizer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J. (2002)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Precambrian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marine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carbonate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isotope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database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version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1.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Geochem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Geophys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Geosys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3(6),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June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6, 2002, p. 12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http://g-cubed.org/gc2002/2001GC000266</a:t>
            </a:r>
          </a:p>
        </p:txBody>
      </p:sp>
      <p:pic>
        <p:nvPicPr>
          <p:cNvPr id="2078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1" y="76199"/>
            <a:ext cx="4495800" cy="390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7525873" y="3962400"/>
            <a:ext cx="458992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Plot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log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residence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time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years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versus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log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</a:t>
            </a:r>
            <a:r>
              <a:rPr lang="ru-RU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SW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concentration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seawater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concentration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upper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continental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crust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for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selected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elements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  <a:p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McLennan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S. M.,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Bock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B.,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Hemming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S. R.,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Hurowitz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J. A.,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Lev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S. M.,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McDaniel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D. K. (2003)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roles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provenance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sedimentary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processes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geochemistry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sedimentary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rocks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Geochemistry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Sediments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Sedimentary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Rocks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Evolutionary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Considerations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to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Mineral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Deposit-Forming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Environments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(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ed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D. R.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Lentz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Geol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Assoc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Canada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GEOtext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John’s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Nfld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vol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5,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pp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1–31.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8382000" y="1053921"/>
            <a:ext cx="2438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69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998351"/>
              </p:ext>
            </p:extLst>
          </p:nvPr>
        </p:nvGraphicFramePr>
        <p:xfrm>
          <a:off x="1752600" y="1676400"/>
          <a:ext cx="5562600" cy="2377440"/>
        </p:xfrm>
        <a:graphic>
          <a:graphicData uri="http://schemas.openxmlformats.org/drawingml/2006/table">
            <a:tbl>
              <a:tblPr/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(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87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Sr/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86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Sr)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0</a:t>
                      </a:r>
                      <a:endParaRPr kumimoji="0" lang="ru-RU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87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Rb/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87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0.705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500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4.21023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0.715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500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4.21023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0.705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5.0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0.74005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0.715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5.0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0.74005</a:t>
                      </a: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4436" name="Group 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78149"/>
              </p:ext>
            </p:extLst>
          </p:nvPr>
        </p:nvGraphicFramePr>
        <p:xfrm>
          <a:off x="7315200" y="1676400"/>
          <a:ext cx="3035300" cy="2377440"/>
        </p:xfrm>
        <a:graphic>
          <a:graphicData uri="http://schemas.openxmlformats.org/drawingml/2006/table">
            <a:tbl>
              <a:tblPr/>
              <a:tblGrid>
                <a:gridCol w="1598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T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, млн. лет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panose="05050102010706020507" pitchFamily="18" charset="2"/>
                          <a:ea typeface="Times New Roman" pitchFamily="18" charset="0"/>
                          <a:cs typeface="Arial" charset="0"/>
                        </a:rPr>
                        <a:t>D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, %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500.0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-0.28%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498.6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500.0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-28%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357.7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4437" name="Rectangle 16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Cambria" panose="02040503050406030204" pitchFamily="18" charset="0"/>
              </a:rPr>
              <a:t>Рассчитать значения возраста при двух принятых величинах начального изотопного отношения стронция: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7" t="5669" r="7284"/>
          <a:stretch/>
        </p:blipFill>
        <p:spPr bwMode="auto">
          <a:xfrm>
            <a:off x="3505200" y="45721"/>
            <a:ext cx="8641080" cy="575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505200" y="5867400"/>
            <a:ext cx="7848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Veizer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J.,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Ala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Azmy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K.,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Bruckschen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P.,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Buhl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Bruhn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F.,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Carden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G. A. F.,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Diener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Ebneth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S.,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Godde´ris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Y.,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Jasper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Korte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C.,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Pawellek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F.,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Podlaha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O. G.,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Strauss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H.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(1999) </a:t>
            </a:r>
            <a:r>
              <a:rPr lang="ru-RU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ru-RU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Sr,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ru-RU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13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ru-RU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18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evolution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Phanerozoic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seawater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Chem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ical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Geol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ogy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161, 59–88.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8660BC0-42E7-4C60-9B14-877F9AD7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51" y="76200"/>
            <a:ext cx="3932349" cy="4053345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2E8C1-1DF5-4CB4-A11E-8B2DB126379A}"/>
              </a:ext>
            </a:extLst>
          </p:cNvPr>
          <p:cNvSpPr txBox="1"/>
          <p:nvPr/>
        </p:nvSpPr>
        <p:spPr>
          <a:xfrm>
            <a:off x="31769" y="4089737"/>
            <a:ext cx="3473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неизменённых карбонатах мало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Mn, Fe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много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7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8055" y="0"/>
            <a:ext cx="96158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6781800" y="238780"/>
            <a:ext cx="3480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Морские карбонаты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O-West U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4306888" cy="6858000"/>
          </a:xfrm>
          <a:prstGeom prst="rect">
            <a:avLst/>
          </a:prstGeom>
          <a:noFill/>
        </p:spPr>
      </p:pic>
      <p:pic>
        <p:nvPicPr>
          <p:cNvPr id="131077" name="Picture 5" descr="Sr-O-West U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6375831" cy="4702175"/>
          </a:xfrm>
          <a:prstGeom prst="rect">
            <a:avLst/>
          </a:prstGeom>
          <a:noFill/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4953000" y="152401"/>
            <a:ext cx="662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Taylor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H.P.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Igneous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Rocks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: II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Isotopic case studies of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circumpacific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magmatism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//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Reviews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Mineralogy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1986.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16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: 27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3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-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3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6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987866"/>
              </p:ext>
            </p:extLst>
          </p:nvPr>
        </p:nvGraphicFramePr>
        <p:xfrm>
          <a:off x="228600" y="152401"/>
          <a:ext cx="5960596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84400" imgH="1015920" progId="Equation.DSMT4">
                  <p:embed/>
                </p:oleObj>
              </mc:Choice>
              <mc:Fallback>
                <p:oleObj name="Equation" r:id="rId3" imgW="2984400" imgH="10159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1"/>
                        <a:ext cx="5960596" cy="20256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993834"/>
              </p:ext>
            </p:extLst>
          </p:nvPr>
        </p:nvGraphicFramePr>
        <p:xfrm>
          <a:off x="381000" y="2590800"/>
          <a:ext cx="728662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9880" imgH="533160" progId="Equation.DSMT4">
                  <p:embed/>
                </p:oleObj>
              </mc:Choice>
              <mc:Fallback>
                <p:oleObj name="Equation" r:id="rId5" imgW="3809880" imgH="5331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90800"/>
                        <a:ext cx="7286625" cy="10160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50093"/>
              </p:ext>
            </p:extLst>
          </p:nvPr>
        </p:nvGraphicFramePr>
        <p:xfrm>
          <a:off x="5945678" y="4087812"/>
          <a:ext cx="4722322" cy="208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84120" imgH="965160" progId="Equation.DSMT4">
                  <p:embed/>
                </p:oleObj>
              </mc:Choice>
              <mc:Fallback>
                <p:oleObj name="Equation" r:id="rId7" imgW="2184120" imgH="96516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678" y="4087812"/>
                        <a:ext cx="4722322" cy="20843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7188B3C-2C94-427F-A9CC-A25063EAF6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935587"/>
              </p:ext>
            </p:extLst>
          </p:nvPr>
        </p:nvGraphicFramePr>
        <p:xfrm>
          <a:off x="381000" y="4225925"/>
          <a:ext cx="4543425" cy="179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74560" imgH="939600" progId="Equation.DSMT4">
                  <p:embed/>
                </p:oleObj>
              </mc:Choice>
              <mc:Fallback>
                <p:oleObj name="Equation" r:id="rId9" imgW="2374560" imgH="939600" progId="Equation.DSMT4">
                  <p:embed/>
                  <p:pic>
                    <p:nvPicPr>
                      <p:cNvPr id="163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225925"/>
                        <a:ext cx="4543425" cy="17938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685800"/>
          </a:xfrm>
        </p:spPr>
        <p:txBody>
          <a:bodyPr/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Задача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. Рассчитать возраст и начальное изотопное отношение стронция по паре точек (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Bt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Pl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4888874"/>
            <a:ext cx="4038600" cy="1323439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Cambria" panose="02040503050406030204" pitchFamily="18" charset="0"/>
              </a:rPr>
              <a:t>Понадобятся для вычислений: </a:t>
            </a:r>
            <a:br>
              <a:rPr lang="ru-RU" sz="2000" dirty="0">
                <a:latin typeface="Cambria" panose="02040503050406030204" pitchFamily="18" charset="0"/>
              </a:rPr>
            </a:br>
            <a:r>
              <a:rPr lang="en-US" sz="2000" dirty="0" err="1">
                <a:latin typeface="Cambria" panose="02040503050406030204" pitchFamily="18" charset="0"/>
              </a:rPr>
              <a:t>AW</a:t>
            </a:r>
            <a:r>
              <a:rPr lang="en-US" sz="2000" baseline="-25000" dirty="0" err="1">
                <a:latin typeface="Cambria" panose="02040503050406030204" pitchFamily="18" charset="0"/>
              </a:rPr>
              <a:t>Sr</a:t>
            </a:r>
            <a:r>
              <a:rPr lang="en-US" sz="2000" dirty="0">
                <a:latin typeface="Cambria" panose="02040503050406030204" pitchFamily="18" charset="0"/>
              </a:rPr>
              <a:t>,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</a:rPr>
              <a:t>AW</a:t>
            </a:r>
            <a:r>
              <a:rPr lang="en-US" sz="2000" baseline="-25000" dirty="0" err="1">
                <a:latin typeface="Cambria" panose="02040503050406030204" pitchFamily="18" charset="0"/>
              </a:rPr>
              <a:t>Rb</a:t>
            </a:r>
            <a:r>
              <a:rPr lang="ru-RU" sz="2000" dirty="0">
                <a:latin typeface="Cambria" panose="02040503050406030204" pitchFamily="18" charset="0"/>
              </a:rPr>
              <a:t> и относительные атомные распространённости:</a:t>
            </a:r>
            <a:br>
              <a:rPr lang="ru-RU" sz="2000" dirty="0">
                <a:latin typeface="Cambria" panose="02040503050406030204" pitchFamily="18" charset="0"/>
              </a:rPr>
            </a:br>
            <a:r>
              <a:rPr lang="ru-RU" sz="2000" baseline="30000" dirty="0">
                <a:latin typeface="Cambria" panose="02040503050406030204" pitchFamily="18" charset="0"/>
              </a:rPr>
              <a:t>86</a:t>
            </a:r>
            <a:r>
              <a:rPr lang="en-US" sz="2000" dirty="0">
                <a:latin typeface="Cambria" panose="02040503050406030204" pitchFamily="18" charset="0"/>
              </a:rPr>
              <a:t>Sr</a:t>
            </a:r>
            <a:r>
              <a:rPr lang="ru-RU" sz="2000" dirty="0">
                <a:latin typeface="Cambria" panose="02040503050406030204" pitchFamily="18" charset="0"/>
              </a:rPr>
              <a:t>/</a:t>
            </a:r>
            <a:r>
              <a:rPr lang="en-US" sz="2000" dirty="0">
                <a:latin typeface="Cambria" panose="02040503050406030204" pitchFamily="18" charset="0"/>
              </a:rPr>
              <a:t>Sr  </a:t>
            </a:r>
            <a:r>
              <a:rPr lang="ru-RU" sz="2000" dirty="0">
                <a:latin typeface="Cambria" panose="02040503050406030204" pitchFamily="18" charset="0"/>
              </a:rPr>
              <a:t>и </a:t>
            </a:r>
            <a:r>
              <a:rPr lang="en-US" sz="2000" baseline="30000" dirty="0">
                <a:latin typeface="Cambria" panose="02040503050406030204" pitchFamily="18" charset="0"/>
              </a:rPr>
              <a:t>87</a:t>
            </a:r>
            <a:r>
              <a:rPr lang="en-US" sz="2000" dirty="0">
                <a:latin typeface="Cambria" panose="02040503050406030204" pitchFamily="18" charset="0"/>
              </a:rPr>
              <a:t>Rb/Rb</a:t>
            </a:r>
            <a:r>
              <a:rPr lang="ru-RU" sz="2000" dirty="0">
                <a:latin typeface="Cambria" panose="02040503050406030204" pitchFamily="18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053364"/>
              </p:ext>
            </p:extLst>
          </p:nvPr>
        </p:nvGraphicFramePr>
        <p:xfrm>
          <a:off x="1905002" y="1040544"/>
          <a:ext cx="4114797" cy="5552160"/>
        </p:xfrm>
        <a:graphic>
          <a:graphicData uri="http://schemas.openxmlformats.org/drawingml/2006/table">
            <a:tbl>
              <a:tblPr/>
              <a:tblGrid>
                <a:gridCol w="76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57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Вариант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Минер.</a:t>
                      </a:r>
                    </a:p>
                  </a:txBody>
                  <a:tcPr marL="7056" marR="7056" marT="7056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Rb,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ppm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Sr,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ppm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87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Sr/</a:t>
                      </a:r>
                      <a:r>
                        <a:rPr lang="en-US" sz="1600" b="0" i="0" u="none" strike="noStrike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86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Bt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301.9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10.417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1.45087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Pl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10.327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326.0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0.70883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Bt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319.3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11.348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1.39517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Pl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11.929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339.5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0.70986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6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6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4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 marL="7056" marR="7056" marT="7056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Bt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620.5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43.19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0.91667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Pl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43.19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633.7</a:t>
                      </a: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0.73980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53200" y="1447800"/>
            <a:ext cx="403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Полная таблица на сайте </a:t>
            </a: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wiki.web.ru</a:t>
            </a:r>
            <a:endParaRPr lang="ru-RU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3514"/>
            <a:ext cx="9144000" cy="648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52401"/>
            <a:ext cx="9144000" cy="648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45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802734"/>
              </p:ext>
            </p:extLst>
          </p:nvPr>
        </p:nvGraphicFramePr>
        <p:xfrm>
          <a:off x="2133601" y="152401"/>
          <a:ext cx="3929063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84120" imgH="965160" progId="Equation.DSMT4">
                  <p:embed/>
                </p:oleObj>
              </mc:Choice>
              <mc:Fallback>
                <p:oleObj name="Equation" r:id="rId5" imgW="2184120" imgH="9651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52401"/>
                        <a:ext cx="3929063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5452533" y="2308578"/>
            <a:ext cx="0" cy="3505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57401" y="5833533"/>
            <a:ext cx="33951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Условия получения изохроны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1"/>
            <a:ext cx="11201400" cy="4987925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Одновременное закрытие Rb-Sr системы исследуемых образцов, т.е. все образцы, по которым предполагается получение изохроны, должны быть одновозрастными.</a:t>
            </a:r>
          </a:p>
          <a:p>
            <a:pPr>
              <a:spcAft>
                <a:spcPct val="50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Гомогенный изотопный состав стронция в момент закрытия изотопной системы, т.е. образцы должны быть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когенетичны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spcAft>
                <a:spcPct val="50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Последующая замкнутость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Rb-Sr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изотопной системы исследуемых образцов, т.е. отсутствие наложенных преобразований.</a:t>
            </a:r>
          </a:p>
          <a:p>
            <a:pPr>
              <a:spcAft>
                <a:spcPct val="50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Разные Rb/Sr отношения образцов, т.е. в координатах 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87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Sr/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86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Sr - 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87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Rb/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86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Sr результаты анализов не должны слиться в одну точку.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88987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Статистическая обработка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изохрон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1"/>
            <a:ext cx="10972800" cy="4911725"/>
          </a:xfrm>
        </p:spPr>
        <p:txBody>
          <a:bodyPr/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Следует различать:</a:t>
            </a:r>
          </a:p>
          <a:p>
            <a:pPr lvl="1">
              <a:spcBef>
                <a:spcPct val="6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Функциональная связь – функция зависит от аргумента определённым образом</a:t>
            </a:r>
          </a:p>
          <a:p>
            <a:pPr lvl="1">
              <a:spcBef>
                <a:spcPct val="6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Вероятностная (стохастическая) связь – одна случайная величина реагирует на изменение другой случайной величины изменением своей функции распределения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Изохрона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подразумевает функциональную связь между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Y (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Rb/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Sr)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201245"/>
              </p:ext>
            </p:extLst>
          </p:nvPr>
        </p:nvGraphicFramePr>
        <p:xfrm>
          <a:off x="4263231" y="2971800"/>
          <a:ext cx="3665538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41400" imgH="711000" progId="Equation.DSMT4">
                  <p:embed/>
                </p:oleObj>
              </mc:Choice>
              <mc:Fallback>
                <p:oleObj name="Equation" r:id="rId3" imgW="1841400" imgH="7110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3231" y="2971800"/>
                        <a:ext cx="3665538" cy="14128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740892"/>
              </p:ext>
            </p:extLst>
          </p:nvPr>
        </p:nvGraphicFramePr>
        <p:xfrm>
          <a:off x="5003215" y="5210175"/>
          <a:ext cx="2185571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49160" imgH="177480" progId="Equation.DSMT4">
                  <p:embed/>
                </p:oleObj>
              </mc:Choice>
              <mc:Fallback>
                <p:oleObj name="Equation" r:id="rId5" imgW="749160" imgH="177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215" y="5210175"/>
                        <a:ext cx="2185571" cy="5048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228600"/>
            <a:ext cx="9525000" cy="1066800"/>
          </a:xfrm>
        </p:spPr>
        <p:txBody>
          <a:bodyPr/>
          <a:lstStyle/>
          <a:p>
            <a:r>
              <a:rPr lang="ru-RU" sz="4000" dirty="0">
                <a:latin typeface="Cambria" panose="02040503050406030204" pitchFamily="18" charset="0"/>
              </a:rPr>
              <a:t>Метод Наименьших Квадратов (МНК)</a:t>
            </a:r>
            <a:br>
              <a:rPr lang="en-US" sz="4000" dirty="0">
                <a:latin typeface="Cambria" panose="02040503050406030204" pitchFamily="18" charset="0"/>
              </a:rPr>
            </a:br>
            <a:r>
              <a:rPr lang="ru-RU" sz="4000" dirty="0">
                <a:latin typeface="Cambria" panose="02040503050406030204" pitchFamily="18" charset="0"/>
              </a:rPr>
              <a:t>Гаусс, 1795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524000" y="30728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648482"/>
              </p:ext>
            </p:extLst>
          </p:nvPr>
        </p:nvGraphicFramePr>
        <p:xfrm>
          <a:off x="1697536" y="2255836"/>
          <a:ext cx="4246064" cy="792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41400" imgH="342720" progId="Equation.DSMT4">
                  <p:embed/>
                </p:oleObj>
              </mc:Choice>
              <mc:Fallback>
                <p:oleObj name="Equation" r:id="rId3" imgW="1841400" imgH="34272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536" y="2255836"/>
                        <a:ext cx="4246064" cy="79216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524000" y="29093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27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532913"/>
              </p:ext>
            </p:extLst>
          </p:nvPr>
        </p:nvGraphicFramePr>
        <p:xfrm>
          <a:off x="1739288" y="3240386"/>
          <a:ext cx="4432912" cy="331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7680" imgH="1333440" progId="Equation.DSMT4">
                  <p:embed/>
                </p:oleObj>
              </mc:Choice>
              <mc:Fallback>
                <p:oleObj name="Equation" r:id="rId5" imgW="1777680" imgH="13334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288" y="3240386"/>
                        <a:ext cx="4432912" cy="331281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345446"/>
              </p:ext>
            </p:extLst>
          </p:nvPr>
        </p:nvGraphicFramePr>
        <p:xfrm>
          <a:off x="2514601" y="1341436"/>
          <a:ext cx="2271341" cy="53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177480" progId="Equation.DSMT4">
                  <p:embed/>
                </p:oleObj>
              </mc:Choice>
              <mc:Fallback>
                <p:oleObj name="Equation" r:id="rId7" imgW="749160" imgH="177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1341436"/>
                        <a:ext cx="2271341" cy="53816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524000" y="31411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1524000" y="3026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1524000" y="3026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9" name="Chart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5813"/>
              </p:ext>
            </p:extLst>
          </p:nvPr>
        </p:nvGraphicFramePr>
        <p:xfrm>
          <a:off x="7530123" y="1447800"/>
          <a:ext cx="4357077" cy="393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788987"/>
          </a:xfrm>
        </p:spPr>
        <p:txBody>
          <a:bodyPr/>
          <a:lstStyle/>
          <a:p>
            <a:r>
              <a:rPr lang="ru-RU" sz="3200" dirty="0">
                <a:latin typeface="Cambria" panose="02040503050406030204" pitchFamily="18" charset="0"/>
              </a:rPr>
              <a:t>МНК с разными весами точек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81201" y="990600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York D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Least squares fitting of a straight line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Canadian Journal of Physics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1966. 44: 1079-1086.</a:t>
            </a:r>
          </a:p>
        </p:txBody>
      </p:sp>
      <p:graphicFrame>
        <p:nvGraphicFramePr>
          <p:cNvPr id="337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312747"/>
              </p:ext>
            </p:extLst>
          </p:nvPr>
        </p:nvGraphicFramePr>
        <p:xfrm>
          <a:off x="685799" y="1752600"/>
          <a:ext cx="1855564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9160" imgH="177480" progId="Equation.DSMT4">
                  <p:embed/>
                </p:oleObj>
              </mc:Choice>
              <mc:Fallback>
                <p:oleObj name="Equation" r:id="rId3" imgW="749160" imgH="177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99" y="1752600"/>
                        <a:ext cx="1855564" cy="4286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860846"/>
              </p:ext>
            </p:extLst>
          </p:nvPr>
        </p:nvGraphicFramePr>
        <p:xfrm>
          <a:off x="635901" y="2230438"/>
          <a:ext cx="3859899" cy="153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44440" imgH="812520" progId="Equation.DSMT4">
                  <p:embed/>
                </p:oleObj>
              </mc:Choice>
              <mc:Fallback>
                <p:oleObj name="Equation" r:id="rId5" imgW="2044440" imgH="81252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901" y="2230438"/>
                        <a:ext cx="3859899" cy="153193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2" name="Object 10"/>
          <p:cNvGraphicFramePr>
            <a:graphicFrameLocks noChangeAspect="1"/>
          </p:cNvGraphicFramePr>
          <p:nvPr/>
        </p:nvGraphicFramePr>
        <p:xfrm>
          <a:off x="2614613" y="2843213"/>
          <a:ext cx="125412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6720" imgH="241200" progId="Equation.3">
                  <p:embed/>
                </p:oleObj>
              </mc:Choice>
              <mc:Fallback>
                <p:oleObj name="Equation" r:id="rId7" imgW="12672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613" y="2843213"/>
                        <a:ext cx="125412" cy="239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181265"/>
              </p:ext>
            </p:extLst>
          </p:nvPr>
        </p:nvGraphicFramePr>
        <p:xfrm>
          <a:off x="609600" y="3857624"/>
          <a:ext cx="6641799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85920" imgH="1244520" progId="Equation.DSMT4">
                  <p:embed/>
                </p:oleObj>
              </mc:Choice>
              <mc:Fallback>
                <p:oleObj name="Equation" r:id="rId9" imgW="3085920" imgH="124452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57624"/>
                        <a:ext cx="6641799" cy="26670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21890"/>
              </p:ext>
            </p:extLst>
          </p:nvPr>
        </p:nvGraphicFramePr>
        <p:xfrm>
          <a:off x="7606323" y="838200"/>
          <a:ext cx="4204677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95%-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ные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доверительные интервалы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058048"/>
              </p:ext>
            </p:extLst>
          </p:nvPr>
        </p:nvGraphicFramePr>
        <p:xfrm>
          <a:off x="3576638" y="1370013"/>
          <a:ext cx="2214562" cy="1424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457200" progId="Equation.DSMT4">
                  <p:embed/>
                </p:oleObj>
              </mc:Choice>
              <mc:Fallback>
                <p:oleObj name="Equation" r:id="rId3" imgW="71100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38" y="1370013"/>
                        <a:ext cx="2214562" cy="142424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35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46827"/>
              </p:ext>
            </p:extLst>
          </p:nvPr>
        </p:nvGraphicFramePr>
        <p:xfrm>
          <a:off x="7696200" y="998707"/>
          <a:ext cx="2743200" cy="57912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Кол-во степеней свободы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N-2)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t</a:t>
                      </a:r>
                      <a:r>
                        <a:rPr kumimoji="0" lang="ru-RU" sz="2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0.95</a:t>
                      </a:r>
                      <a:endParaRPr kumimoji="0" lang="ru-RU" sz="2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12.71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4.303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3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3.182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4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2.776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2.571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6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2.447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7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2.365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2.306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9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2.262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10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2.228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15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2.131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20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2.086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30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2.042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40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2.021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sym typeface="Symbol" pitchFamily="18" charset="2"/>
                        </a:rPr>
                        <a:t></a:t>
                      </a: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1.960</a:t>
                      </a: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37" name="Group 3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20386"/>
              </p:ext>
            </p:extLst>
          </p:nvPr>
        </p:nvGraphicFramePr>
        <p:xfrm>
          <a:off x="1386840" y="1143000"/>
          <a:ext cx="9418320" cy="365760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Изотоп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Масса, у.е.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Ат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. 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%%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88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87.9056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88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Sr/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 =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8.37861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82.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646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87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86.9089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87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Sr/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 =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0.7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028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 (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MORB)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6.932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85.9093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9.86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83.9134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Sr/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Sr =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0.05655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0.55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87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.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617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85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Rb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84.9118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72.132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87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Rb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86.9092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Rb/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r>
                        <a:rPr kumimoji="0" lang="ru-RU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Rb =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  <a:r>
                        <a:rPr kumimoji="0" lang="en-A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386353±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27.868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85.468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5EA0F2-9B61-4B5B-B0DE-8D591570F516}"/>
              </a:ext>
            </a:extLst>
          </p:cNvPr>
          <p:cNvSpPr txBox="1"/>
          <p:nvPr/>
        </p:nvSpPr>
        <p:spPr>
          <a:xfrm>
            <a:off x="1386840" y="4990288"/>
            <a:ext cx="941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Rotenberg, E., Davis, D. W.,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Amelin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Y., Ghosh, S., Bergquist, B. A. (2012). Determination of the decay-constant of 87Rb by laboratory accumulation of 87Sr.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Geochimica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et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Cosmochimica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Acta, 85, 41-57.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F31603-B254-4969-8F9B-85F52374F91B}"/>
                  </a:ext>
                </a:extLst>
              </p:cNvPr>
              <p:cNvSpPr txBox="1"/>
              <p:nvPr/>
            </p:nvSpPr>
            <p:spPr>
              <a:xfrm>
                <a:off x="1448562" y="526740"/>
                <a:ext cx="4229748" cy="477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87</m:t>
                          </m:r>
                        </m:sup>
                        <m:e>
                          <m: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𝑅𝑏</m:t>
                          </m:r>
                        </m:e>
                      </m:sPre>
                      <m:r>
                        <a:rPr lang="en-US" sz="280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8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87</m:t>
                          </m:r>
                        </m:sup>
                        <m:e>
                          <m: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𝑆𝑟</m:t>
                          </m:r>
                        </m:e>
                      </m:sPre>
                      <m:r>
                        <a:rPr lang="en-US" sz="28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8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en-US" sz="28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9F31603-B254-4969-8F9B-85F52374F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562" y="526740"/>
                <a:ext cx="4229748" cy="477759"/>
              </a:xfrm>
              <a:prstGeom prst="rect">
                <a:avLst/>
              </a:prstGeom>
              <a:blipFill>
                <a:blip r:embed="rId3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3859141-4962-44A8-987B-DB6F3BA39CCB}"/>
              </a:ext>
            </a:extLst>
          </p:cNvPr>
          <p:cNvSpPr txBox="1"/>
          <p:nvPr/>
        </p:nvSpPr>
        <p:spPr>
          <a:xfrm>
            <a:off x="6400800" y="481279"/>
            <a:ext cx="445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Q=283 KeV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99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ru-RU" sz="2800">
                <a:latin typeface="Cambria" panose="02040503050406030204" pitchFamily="18" charset="0"/>
              </a:rPr>
              <a:t>Качество изохроны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64745" y="1676400"/>
            <a:ext cx="6698055" cy="2209800"/>
          </a:xfrm>
        </p:spPr>
        <p:txBody>
          <a:bodyPr/>
          <a:lstStyle/>
          <a:p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ean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quare of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eighted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eviations</a:t>
            </a:r>
          </a:p>
          <a:p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редний 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вадрат 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звешенных 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тклонений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Матожидание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ru-RU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СКВО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=1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35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854573"/>
              </p:ext>
            </p:extLst>
          </p:nvPr>
        </p:nvGraphicFramePr>
        <p:xfrm>
          <a:off x="2903539" y="633415"/>
          <a:ext cx="5714991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28720" imgH="469800" progId="Equation.DSMT4">
                  <p:embed/>
                </p:oleObj>
              </mc:Choice>
              <mc:Fallback>
                <p:oleObj name="Equation" r:id="rId3" imgW="2628720" imgH="469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9" y="633415"/>
                        <a:ext cx="5714991" cy="1028699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0055" y="1752601"/>
            <a:ext cx="44958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58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560524"/>
              </p:ext>
            </p:extLst>
          </p:nvPr>
        </p:nvGraphicFramePr>
        <p:xfrm>
          <a:off x="457200" y="3505200"/>
          <a:ext cx="7021182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70200" imgH="1066680" progId="Equation.DSMT4">
                  <p:embed/>
                </p:oleObj>
              </mc:Choice>
              <mc:Fallback>
                <p:oleObj name="Equation" r:id="rId6" imgW="3670200" imgH="10666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05200"/>
                        <a:ext cx="7021182" cy="20383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7391400" y="4334346"/>
            <a:ext cx="480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Wendt I., Carl C. The statistical distribution of the mean squared weighted deviation. // Chemical Geology. 1991. V.86, P.275-285.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7" name="Rectangle 3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Результаты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Rb-Sr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изотопного анализа гранита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Жанчивлан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(Монголия)</a:t>
            </a:r>
          </a:p>
        </p:txBody>
      </p:sp>
      <p:graphicFrame>
        <p:nvGraphicFramePr>
          <p:cNvPr id="51696" name="Group 496"/>
          <p:cNvGraphicFramePr>
            <a:graphicFrameLocks noGrp="1"/>
          </p:cNvGraphicFramePr>
          <p:nvPr/>
        </p:nvGraphicFramePr>
        <p:xfrm>
          <a:off x="1752600" y="1524000"/>
          <a:ext cx="8686800" cy="3703320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Образец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состав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[Rb]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,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мкг/г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[Sr], мкг/г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Rb/</a:t>
                      </a:r>
                      <a:r>
                        <a:rPr kumimoji="0" lang="ru-RU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Sr)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at</a:t>
                      </a:r>
                      <a:endParaRPr kumimoji="0" lang="ru-RU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Sr/</a:t>
                      </a:r>
                      <a:r>
                        <a:rPr kumimoji="0" lang="ru-RU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Sr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аляскит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562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17.5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92.69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0.96360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Жч-4434/2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Ab-Lep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 гранит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1699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10.1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486.4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2.06183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Жч-4434/3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-"-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2046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10.6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560.8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2.26510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-"-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1679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5.5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880.4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3.1381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-"-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886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2.8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932.2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3.2976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Жч-4434/4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-"-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2780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8.2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975.2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3.4209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Жч-4434/4г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-"-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2702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6.4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1217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.0</a:t>
                      </a: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4.0847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Жч-4434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-"-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2665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6.1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1267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.0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4.2181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1693" name="Object 493"/>
          <p:cNvGraphicFramePr>
            <a:graphicFrameLocks noGrp="1" noChangeAspect="1"/>
          </p:cNvGraphicFramePr>
          <p:nvPr>
            <p:ph idx="1"/>
          </p:nvPr>
        </p:nvGraphicFramePr>
        <p:xfrm>
          <a:off x="1752600" y="5334000"/>
          <a:ext cx="4445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22280" imgH="304560" progId="Equation.DSMT4">
                  <p:embed/>
                </p:oleObj>
              </mc:Choice>
              <mc:Fallback>
                <p:oleObj name="Equation" r:id="rId3" imgW="2222280" imgH="304560" progId="Equation.DSMT4">
                  <p:embed/>
                  <p:pic>
                    <p:nvPicPr>
                      <p:cNvPr id="51693" name="Object 4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334000"/>
                        <a:ext cx="4445000" cy="6096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341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90600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МНК с разными весами точек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параллельных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057400" y="1134071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Titterington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D.M.,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Halliday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A.N. On the fitting of parallel isochrones and the method of maximum likelihood. // Chemical Geology. 1979. V. 26. P. 183.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502237"/>
              </p:ext>
            </p:extLst>
          </p:nvPr>
        </p:nvGraphicFramePr>
        <p:xfrm>
          <a:off x="915911" y="2971800"/>
          <a:ext cx="2454275" cy="63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41200" progId="Equation.DSMT4">
                  <p:embed/>
                </p:oleObj>
              </mc:Choice>
              <mc:Fallback>
                <p:oleObj name="Equation" r:id="rId3" imgW="91440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11" y="2971800"/>
                        <a:ext cx="2454275" cy="6320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360209"/>
              </p:ext>
            </p:extLst>
          </p:nvPr>
        </p:nvGraphicFramePr>
        <p:xfrm>
          <a:off x="457954" y="3795352"/>
          <a:ext cx="7002604" cy="828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759120" imgH="444240" progId="Equation.DSMT4">
                  <p:embed/>
                </p:oleObj>
              </mc:Choice>
              <mc:Fallback>
                <p:oleObj name="Equation" r:id="rId5" imgW="3759120" imgH="4442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54" y="3795352"/>
                        <a:ext cx="7002604" cy="82820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57200" y="2108538"/>
            <a:ext cx="708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Пусть имеется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i=1, 2, … k)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каждая получена по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</a:t>
            </a:r>
            <a:r>
              <a:rPr lang="en-US" sz="2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образцам (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j=1, 2, …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</a:t>
            </a:r>
            <a:r>
              <a:rPr lang="en-US" sz="2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645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211266"/>
              </p:ext>
            </p:extLst>
          </p:nvPr>
        </p:nvGraphicFramePr>
        <p:xfrm>
          <a:off x="457955" y="4568786"/>
          <a:ext cx="18462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228600" progId="Equation.DSMT4">
                  <p:embed/>
                </p:oleObj>
              </mc:Choice>
              <mc:Fallback>
                <p:oleObj name="Equation" r:id="rId7" imgW="91440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55" y="4568786"/>
                        <a:ext cx="1846263" cy="46196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989135"/>
              </p:ext>
            </p:extLst>
          </p:nvPr>
        </p:nvGraphicFramePr>
        <p:xfrm>
          <a:off x="457200" y="4902697"/>
          <a:ext cx="7003358" cy="83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746160" imgH="444240" progId="Equation.DSMT4">
                  <p:embed/>
                </p:oleObj>
              </mc:Choice>
              <mc:Fallback>
                <p:oleObj name="Equation" r:id="rId9" imgW="3746160" imgH="44424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902697"/>
                        <a:ext cx="7003358" cy="830841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492155"/>
              </p:ext>
            </p:extLst>
          </p:nvPr>
        </p:nvGraphicFramePr>
        <p:xfrm>
          <a:off x="540191" y="5733538"/>
          <a:ext cx="10382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203040" progId="Equation.DSMT4">
                  <p:embed/>
                </p:oleObj>
              </mc:Choice>
              <mc:Fallback>
                <p:oleObj name="Equation" r:id="rId11" imgW="419040" imgH="203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91" y="5733538"/>
                        <a:ext cx="1038225" cy="5048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726187"/>
              </p:ext>
            </p:extLst>
          </p:nvPr>
        </p:nvGraphicFramePr>
        <p:xfrm>
          <a:off x="7758723" y="1905000"/>
          <a:ext cx="4052277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705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301210"/>
              </p:ext>
            </p:extLst>
          </p:nvPr>
        </p:nvGraphicFramePr>
        <p:xfrm>
          <a:off x="7924800" y="609600"/>
          <a:ext cx="2286000" cy="385572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k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-1</a:t>
                      </a: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sym typeface="Symbol" pitchFamily="18" charset="2"/>
                        </a:rPr>
                        <a:t></a:t>
                      </a:r>
                      <a:r>
                        <a:rPr kumimoji="0" lang="ru-RU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sym typeface="Symbol" pitchFamily="18" charset="2"/>
                        </a:rPr>
                        <a:t>2</a:t>
                      </a: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3.84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5.99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7.8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9.4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11.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12.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16.9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18.3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0" marT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5706" name="Text Box 170"/>
          <p:cNvSpPr txBox="1">
            <a:spLocks noChangeArrowheads="1"/>
          </p:cNvSpPr>
          <p:nvPr/>
        </p:nvSpPr>
        <p:spPr bwMode="auto">
          <a:xfrm>
            <a:off x="685801" y="457200"/>
            <a:ext cx="68738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 гауссовом распределении погрешностей справедливо утверждение: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S*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 &lt;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  <a:t>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  <a:t>2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  <a:t>,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</a:b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  <a:t>то с вероятностью 95% рассматриваемые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  <a:t>изохроны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Symbol" pitchFamily="18" charset="2"/>
              </a:rPr>
              <a:t> параллельны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514" y="122239"/>
            <a:ext cx="8816975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7613" name="Group 765"/>
          <p:cNvGraphicFramePr>
            <a:graphicFrameLocks noGrp="1"/>
          </p:cNvGraphicFramePr>
          <p:nvPr/>
        </p:nvGraphicFramePr>
        <p:xfrm>
          <a:off x="5846764" y="4032251"/>
          <a:ext cx="4516437" cy="1911349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2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Образец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СКВО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9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Sr/</a:t>
                      </a:r>
                      <a:r>
                        <a:rPr kumimoji="0" lang="ru-RU" sz="9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Sr)</a:t>
                      </a:r>
                      <a:r>
                        <a:rPr kumimoji="0" lang="ru-RU" sz="9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Т млн.лет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9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Sr/</a:t>
                      </a:r>
                      <a:r>
                        <a:rPr kumimoji="0" lang="ru-RU" sz="9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Sr)</a:t>
                      </a:r>
                      <a:r>
                        <a:rPr kumimoji="0" lang="ru-RU" sz="9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Кв-КПШ метасоматит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0.6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0.71602±45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271±17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0.71598±6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Би-Хл-ПШ-Кв метасоматит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6.4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0.71660±38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272.0±9.1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0.71652±13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Кв-ПШ метасоматит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1.8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0.71390±10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274.4±8.1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0.71392±5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Би-ПШ-Кв метасоматит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0.01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0.71612±6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273.2±2.8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0.71612±7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Керсантит, дайка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3.8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0.70818±14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273.0±3.0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0.70818±11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Кварцевый сиенит-порфир, дайка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0.8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0.70712±39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274.2±5.7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0.70720±16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9" name="Object 5"/>
          <p:cNvGraphicFramePr>
            <a:graphicFrameLocks noChangeAspect="1"/>
          </p:cNvGraphicFramePr>
          <p:nvPr/>
        </p:nvGraphicFramePr>
        <p:xfrm>
          <a:off x="6569076" y="47625"/>
          <a:ext cx="40608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3154686" imgH="3373857" progId="CorelPhotoPaint.Image.12">
                  <p:embed/>
                </p:oleObj>
              </mc:Choice>
              <mc:Fallback>
                <p:oleObj name="PHOTO-PAINT" r:id="rId2" imgW="3154686" imgH="3373857" progId="CorelPhotoPaint.Imag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076" y="47625"/>
                        <a:ext cx="40608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0" name="Object 6"/>
          <p:cNvGraphicFramePr>
            <a:graphicFrameLocks noChangeAspect="1"/>
          </p:cNvGraphicFramePr>
          <p:nvPr/>
        </p:nvGraphicFramePr>
        <p:xfrm>
          <a:off x="1571626" y="44451"/>
          <a:ext cx="4945063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4242465" imgH="5803404" progId="CorelPhotoPaint.Image.12">
                  <p:embed/>
                </p:oleObj>
              </mc:Choice>
              <mc:Fallback>
                <p:oleObj name="PHOTO-PAINT" r:id="rId4" imgW="4242465" imgH="5803404" progId="CorelPhotoPaint.Image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6" y="44451"/>
                        <a:ext cx="4945063" cy="676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6705600" y="4419601"/>
            <a:ext cx="3962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Dallmeyer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R. D., </a:t>
            </a:r>
            <a:r>
              <a:rPr lang="en-US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VanBreeman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O. </a:t>
            </a:r>
          </a:p>
          <a:p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Rb-Sr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whole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rock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Ar/</a:t>
            </a:r>
            <a:r>
              <a:rPr lang="ru-RU" sz="1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Ar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mineral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ages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Togus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Hallowell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quartzmonzonite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Three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Mile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Pond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granodiorite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plutons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South-Central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Maine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Their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bearing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on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Post-Acadian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cooling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History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Contributions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Mineralogy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Petrology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1981. Vol. 78. P. 61-73.</a:t>
            </a:r>
            <a:endParaRPr lang="ru-RU" sz="14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4191000" y="1371600"/>
            <a:ext cx="2209800" cy="1600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272175"/>
              </p:ext>
            </p:extLst>
          </p:nvPr>
        </p:nvGraphicFramePr>
        <p:xfrm>
          <a:off x="2724150" y="152401"/>
          <a:ext cx="5513388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61960" imgH="495000" progId="Equation.DSMT4">
                  <p:embed/>
                </p:oleObj>
              </mc:Choice>
              <mc:Fallback>
                <p:oleObj name="Equation" r:id="rId2" imgW="2361960" imgH="4950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152401"/>
                        <a:ext cx="5513388" cy="115411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168392"/>
              </p:ext>
            </p:extLst>
          </p:nvPr>
        </p:nvGraphicFramePr>
        <p:xfrm>
          <a:off x="2095501" y="1343025"/>
          <a:ext cx="81121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87440" imgH="406080" progId="Equation.DSMT4">
                  <p:embed/>
                </p:oleObj>
              </mc:Choice>
              <mc:Fallback>
                <p:oleObj name="Equation" r:id="rId4" imgW="3187440" imgH="4060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1" y="1343025"/>
                        <a:ext cx="8112125" cy="10350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186" name="Group 5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36621"/>
              </p:ext>
            </p:extLst>
          </p:nvPr>
        </p:nvGraphicFramePr>
        <p:xfrm>
          <a:off x="876301" y="2743200"/>
          <a:ext cx="10439399" cy="3657600"/>
        </p:xfrm>
        <a:graphic>
          <a:graphicData uri="http://schemas.openxmlformats.org/drawingml/2006/table">
            <a:tbl>
              <a:tblPr/>
              <a:tblGrid>
                <a:gridCol w="1090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09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18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13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80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Sample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Rb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Rb/</a:t>
                      </a: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±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pitchFamily="18" charset="2"/>
                          <a:cs typeface="Arial" charset="0"/>
                        </a:rPr>
                        <a:t>s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ymbol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Sr/</a:t>
                      </a: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±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pitchFamily="18" charset="2"/>
                          <a:cs typeface="Arial" charset="0"/>
                        </a:rPr>
                        <a:t>s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ymbol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(</a:t>
                      </a: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Sr/</a:t>
                      </a: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Sr)</a:t>
                      </a:r>
                      <a:r>
                        <a:rPr kumimoji="0" lang="ru-RU" sz="18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±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pitchFamily="18" charset="2"/>
                          <a:cs typeface="Arial" charset="0"/>
                        </a:rPr>
                        <a:t>s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Symbol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297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102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8.439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0.059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0.75245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0.70522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0.00035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251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5.214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0.036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0.73442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0.70524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0.00024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51.5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428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0.3475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0.0024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0.70768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0.70574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167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247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1.958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0.71687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0.70591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156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240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1.879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0.013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0.71660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0.00011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0.70608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259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104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7.234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0.05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0.74545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0.70497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0.00031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83.2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413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0.5823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0.0041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0.70853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0.70527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16(1)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197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210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2.718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0.019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0.72180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0.70659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16(2)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197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210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2.726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0.019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0.72192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0.70666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0.00016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725930" y="167640"/>
          <a:ext cx="8740140" cy="652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1725930" y="167640"/>
          <a:ext cx="8740140" cy="652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7514" y="130175"/>
            <a:ext cx="8816975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4029201C-30EE-4AD3-A3C6-4B5FC8E384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9439952"/>
                  </p:ext>
                </p:extLst>
              </p:nvPr>
            </p:nvGraphicFramePr>
            <p:xfrm>
              <a:off x="114300" y="1074904"/>
              <a:ext cx="11963401" cy="46991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75711">
                      <a:extLst>
                        <a:ext uri="{9D8B030D-6E8A-4147-A177-3AD203B41FA5}">
                          <a16:colId xmlns:a16="http://schemas.microsoft.com/office/drawing/2014/main" val="4169568222"/>
                        </a:ext>
                      </a:extLst>
                    </a:gridCol>
                    <a:gridCol w="2521888">
                      <a:extLst>
                        <a:ext uri="{9D8B030D-6E8A-4147-A177-3AD203B41FA5}">
                          <a16:colId xmlns:a16="http://schemas.microsoft.com/office/drawing/2014/main" val="1112337371"/>
                        </a:ext>
                      </a:extLst>
                    </a:gridCol>
                    <a:gridCol w="6265802">
                      <a:extLst>
                        <a:ext uri="{9D8B030D-6E8A-4147-A177-3AD203B41FA5}">
                          <a16:colId xmlns:a16="http://schemas.microsoft.com/office/drawing/2014/main" val="25676954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sPre>
                                      <m:sPrePr>
                                        <m:ctrlPr>
                                          <a:rPr lang="en-US" sz="2400" b="1" i="1" smtClean="0">
                                            <a:solidFill>
                                              <a:schemeClr val="tx2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/>
                                      <m:sup>
                                        <m:r>
                                          <a:rPr lang="en-US" sz="2400" b="1" i="1" smtClean="0">
                                            <a:solidFill>
                                              <a:schemeClr val="tx2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𝟖𝟕</m:t>
                                        </m:r>
                                      </m:sup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2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  <m:t>𝑹𝒃</m:t>
                                        </m:r>
                                      </m:e>
                                    </m:sPre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ru-RU" sz="2400" b="1" dirty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" panose="02040503050406030204" pitchFamily="18" charset="0"/>
                                    <a:ea typeface="Cambria" panose="02040503050406030204" pitchFamily="18" charset="0"/>
                                  </a:rPr>
                                  <m:t> год</m:t>
                                </m:r>
                                <m:r>
                                  <m:rPr>
                                    <m:nor/>
                                  </m:rPr>
                                  <a:rPr lang="ru-RU" sz="2400" b="1" baseline="30000" dirty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" panose="02040503050406030204" pitchFamily="18" charset="0"/>
                                    <a:ea typeface="Cambria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ru-RU" sz="2400" b="1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f>
                                      <m:fPr>
                                        <m:type m:val="skw"/>
                                        <m:ctrlPr>
                                          <a:rPr lang="en-US" sz="2400" b="1" i="1" smtClean="0">
                                            <a:solidFill>
                                              <a:schemeClr val="tx2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1" i="1" smtClean="0">
                                            <a:solidFill>
                                              <a:schemeClr val="tx2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sz="2400" b="1" i="1" smtClean="0">
                                            <a:solidFill>
                                              <a:schemeClr val="tx2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sub>
                                </m:sSub>
                                <m:r>
                                  <a:rPr lang="en-US" sz="2400" b="1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ru-RU" sz="2400" b="1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млрд лет</m:t>
                                </m:r>
                              </m:oMath>
                            </m:oMathPara>
                          </a14:m>
                          <a:endParaRPr lang="ru-RU" sz="2400" b="1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Публикация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00775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1.39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49.9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Aldrich, L. T., Wetherill, G. W., Tilton, G. R., Davis, G. L. (1956). Half-life of Rb 87. Physical Review, 103(4), 1045.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5160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1.42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48.8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Steiger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R. H.,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Jäger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E. (1977).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Subcommission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on geochronology: convention on the use of decay constants in geo-</a:t>
                          </a:r>
                          <a:r>
                            <a:rPr lang="ru-RU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and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cosmochronology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 Earth and planetary science letters, 36(3), 359-362.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1307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1.402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49.4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Begemann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F., Ludwig, K. R.,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Lugmair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G. W., Min, K., Nyquist, L. E., Patchett, P. J., ... Walker, R. J. (2001). Call for an improved set of decay constants for geochronological use.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Geochimica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et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Acta, 65(1), 111-121.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73081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320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1.39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68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−0.0018</m:t>
                                    </m:r>
                                  </m:sub>
                                  <m:sup>
                                    <m:r>
                                      <a:rPr lang="ru-RU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+0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ru-RU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002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320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49.613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−95</m:t>
                                    </m:r>
                                  </m:sub>
                                  <m:sup>
                                    <m:r>
                                      <a:rPr lang="ru-RU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tx2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65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Rotenberg, E., Davis, D. W.,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Amelin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Y., Ghosh, S., Bergquist, B. A. (2012). Determination of the decay-constant of </a:t>
                          </a:r>
                          <a:r>
                            <a:rPr lang="en-US" sz="1600" baseline="300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87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Rb by laboratory accumulation of 87Sr.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Geochimica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et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Acta, 85, 41-57.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289095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1.3972±0.0045</m:t>
                                </m:r>
                              </m:oMath>
                            </m:oMathPara>
                          </a14:m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49.6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3200" i="1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±0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tx2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.16</m:t>
                                </m:r>
                              </m:oMath>
                            </m:oMathPara>
                          </a14:m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Villa, I. M., De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Bièvre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P., Holden, N. E.,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Renne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P. R. (2015). </a:t>
                          </a:r>
                          <a:r>
                            <a:rPr lang="en-US" sz="16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IUPAC-IUGS recommendation on the half life of </a:t>
                          </a:r>
                          <a:r>
                            <a:rPr lang="en-US" sz="1600" baseline="300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87</a:t>
                          </a:r>
                          <a:r>
                            <a:rPr lang="en-US" sz="16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Rb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Geochimica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et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Acta, 164, 382-385.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04361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4029201C-30EE-4AD3-A3C6-4B5FC8E384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9439952"/>
                  </p:ext>
                </p:extLst>
              </p:nvPr>
            </p:nvGraphicFramePr>
            <p:xfrm>
              <a:off x="114300" y="1074904"/>
              <a:ext cx="11963401" cy="46991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75711">
                      <a:extLst>
                        <a:ext uri="{9D8B030D-6E8A-4147-A177-3AD203B41FA5}">
                          <a16:colId xmlns:a16="http://schemas.microsoft.com/office/drawing/2014/main" val="4169568222"/>
                        </a:ext>
                      </a:extLst>
                    </a:gridCol>
                    <a:gridCol w="2521888">
                      <a:extLst>
                        <a:ext uri="{9D8B030D-6E8A-4147-A177-3AD203B41FA5}">
                          <a16:colId xmlns:a16="http://schemas.microsoft.com/office/drawing/2014/main" val="1112337371"/>
                        </a:ext>
                      </a:extLst>
                    </a:gridCol>
                    <a:gridCol w="6265802">
                      <a:extLst>
                        <a:ext uri="{9D8B030D-6E8A-4147-A177-3AD203B41FA5}">
                          <a16:colId xmlns:a16="http://schemas.microsoft.com/office/drawing/2014/main" val="2567695412"/>
                        </a:ext>
                      </a:extLst>
                    </a:gridCol>
                  </a:tblGrid>
                  <a:tr h="58432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92" t="-63542" r="-277735" b="-719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26087" t="-63542" r="-249517" b="-719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b="1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Публикация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007754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1.39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49.9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Aldrich, L. T., Wetherill, G. W., Tilton, G. R., Davis, G. L. (1956). Half-life of Rb 87. Physical Review, 103(4), 1045.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5160617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1.42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48.8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Steiger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R. H.,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Jäger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E. (1977).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Subcommission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on geochronology: convention on the use of decay constants in geo-</a:t>
                          </a:r>
                          <a:r>
                            <a:rPr lang="ru-RU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and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cosmochronology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 Earth and planetary science letters, 36(3), 359-362.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1307709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1.402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49.4</a:t>
                          </a:r>
                          <a:endParaRPr lang="ru-RU" sz="32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Begemann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F., Ludwig, K. R.,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Lugmair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G. W., Min, K., Nyquist, L. E., Patchett, P. J., ... Walker, R. J. (2001). Call for an improved set of decay constants for geochronological use.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Geochimica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et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Acta, 65(1), 111-121.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730816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" t="-417037" r="-277735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26087" t="-417037" r="-249517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Rotenberg, E., Davis, D. W.,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Amelin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Y., Ghosh, S., Bergquist, B. A. (2012). Determination of the decay-constant of </a:t>
                          </a:r>
                          <a:r>
                            <a:rPr lang="en-US" sz="1600" baseline="300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87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Rb by laboratory accumulation of 87Sr.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Geochimica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et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Acta, 85, 41-57.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2890955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" t="-517037" r="-277735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26087" t="-517037" r="-249517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Villa, I. M., De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Bièvre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P., Holden, N. E.,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Renne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P. R. (2015). </a:t>
                          </a:r>
                          <a:r>
                            <a:rPr lang="en-US" sz="16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IUPAC-IUGS recommendation on the half life of </a:t>
                          </a:r>
                          <a:r>
                            <a:rPr lang="en-US" sz="1600" baseline="300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87</a:t>
                          </a:r>
                          <a:r>
                            <a:rPr lang="en-US" sz="1600" dirty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Rb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Geochimica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et </a:t>
                          </a:r>
                          <a:r>
                            <a:rPr lang="en-US" sz="1600" dirty="0" err="1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Cosmochimica</a:t>
                          </a:r>
                          <a:r>
                            <a:rPr lang="en-US" sz="1600" dirty="0">
                              <a:solidFill>
                                <a:schemeClr val="tx2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Acta, 164, 382-385.</a:t>
                          </a:r>
                          <a:endParaRPr lang="ru-RU" sz="1600" dirty="0">
                            <a:solidFill>
                              <a:schemeClr val="tx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04361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itle 16">
            <a:extLst>
              <a:ext uri="{FF2B5EF4-FFF2-40B4-BE49-F238E27FC236}">
                <a16:creationId xmlns:a16="http://schemas.microsoft.com/office/drawing/2014/main" id="{54BC364C-37C0-445F-8DA6-ED063335A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414"/>
            <a:ext cx="10972800" cy="788986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История определения константы распада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87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Rb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82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7514" y="130175"/>
            <a:ext cx="8816975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92" name="Rectangle 15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11430000" cy="1139825"/>
          </a:xfrm>
        </p:spPr>
        <p:txBody>
          <a:bodyPr/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Результаты изотопного анализа минеральных фракций образца 30-1-89 Катунского гранита,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В.Саяны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[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Костицын Ю.А., Алтухов Е.Н., Филина Н.П. Rb–Sr изохронное датирование щелочных гранитов С-В Тувы. // Геология и Геофизика. 1998. Т. 39. № 7. С. 917-923.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]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189760" name="Group 320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41180398"/>
              </p:ext>
            </p:extLst>
          </p:nvPr>
        </p:nvGraphicFramePr>
        <p:xfrm>
          <a:off x="1981200" y="1600200"/>
          <a:ext cx="8153400" cy="252984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2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Обр.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Rb/</a:t>
                      </a: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±2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Sr/</a:t>
                      </a: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±2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s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30-1-89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WR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197.2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1.9756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0.0036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Aeg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2.245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0.71877 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0.00005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Q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62.74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0.63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1.1130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0.0020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Alb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218.1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2.11669 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0.00011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KFsp 2.59-2.61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972.7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9.7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7.01030 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0.0042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KFsp 2.57-2.59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1455.5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14.6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10.1305 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0.0015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KFsp 2.55-2.57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2033.1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20.3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13.8529 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0.0014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KFsp d&lt;2.55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2128.1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21.3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14.4267 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0.0009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9758" name="Rectangle 318"/>
          <p:cNvSpPr>
            <a:spLocks noGrp="1" noChangeArrowheads="1"/>
          </p:cNvSpPr>
          <p:nvPr>
            <p:ph type="body" sz="half" idx="3"/>
          </p:nvPr>
        </p:nvSpPr>
        <p:spPr>
          <a:xfrm>
            <a:off x="1981200" y="4343400"/>
            <a:ext cx="8229600" cy="2209800"/>
          </a:xfrm>
        </p:spPr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Задача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 (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здесь только один пример)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Варианты взять в файле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Ex8.xlsx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wiki.web.ru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Построить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изохрону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с помощью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ISOPLOT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Построить "график остатков"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76201"/>
            <a:ext cx="10591800" cy="8651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Опробование для изохронного датирования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17588"/>
            <a:ext cx="10744200" cy="4911725"/>
          </a:xfrm>
        </p:spPr>
        <p:txBody>
          <a:bodyPr/>
          <a:lstStyle/>
          <a:p>
            <a:pPr>
              <a:spcBef>
                <a:spcPct val="60000"/>
              </a:spcBef>
              <a:buFont typeface="Wingdings" pitchFamily="2" charset="2"/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Можно анализировать:</a:t>
            </a:r>
          </a:p>
          <a:p>
            <a:pPr>
              <a:spcBef>
                <a:spcPct val="3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Образцы породы в целом (используется геохимическая гетерогенность всего геологического тела)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lvl="1">
              <a:spcBef>
                <a:spcPct val="3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Плюсы: 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простота подготовки проб; 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устойчивость изотопной системы к умеренным термальным нарушениям.</a:t>
            </a:r>
          </a:p>
          <a:p>
            <a:pPr lvl="1">
              <a:spcBef>
                <a:spcPct val="3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Минусы: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 низких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(при малых радиогенных добавках)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может проявляться начальная изотопная гетерогенность;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 метаморфизме высоких ступеней система нарушается, но к новому равновесию не приходит.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77814"/>
            <a:ext cx="9448800" cy="8651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Опробование для изохронного датирования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1"/>
            <a:ext cx="10287000" cy="4911725"/>
          </a:xfrm>
        </p:spPr>
        <p:txBody>
          <a:bodyPr/>
          <a:lstStyle/>
          <a:p>
            <a:pPr>
              <a:spcBef>
                <a:spcPct val="60000"/>
              </a:spcBef>
              <a:buFont typeface="Wingdings" pitchFamily="2" charset="2"/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Можно анализировать:</a:t>
            </a:r>
          </a:p>
          <a:p>
            <a:pPr>
              <a:spcBef>
                <a:spcPct val="3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Минералы (используется различный состав минералов)</a:t>
            </a:r>
          </a:p>
          <a:p>
            <a:pPr lvl="1">
              <a:spcBef>
                <a:spcPct val="3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Плюсы: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Контрастные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Чаще соблюдается начальная изотопная гомогенность.</a:t>
            </a:r>
          </a:p>
          <a:p>
            <a:pPr lvl="1">
              <a:spcBef>
                <a:spcPct val="3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Минусы: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Необходимо выделение минералов;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 всегда имеется достаточно много разных минералов для построения изохроны.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9700" y="277814"/>
            <a:ext cx="9372600" cy="8651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Опробование для изохронного датирования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219201"/>
            <a:ext cx="11049000" cy="4911725"/>
          </a:xfrm>
        </p:spPr>
        <p:txBody>
          <a:bodyPr/>
          <a:lstStyle/>
          <a:p>
            <a:pPr>
              <a:spcBef>
                <a:spcPct val="60000"/>
              </a:spcBef>
              <a:buFont typeface="Wingdings" pitchFamily="2" charset="2"/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Можно анализировать:</a:t>
            </a:r>
          </a:p>
          <a:p>
            <a:pPr>
              <a:spcBef>
                <a:spcPct val="3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Фракции минералов, выделенные по физ. свойствам (используется химическая гетерогенность минералов)</a:t>
            </a:r>
          </a:p>
          <a:p>
            <a:pPr lvl="1">
              <a:spcBef>
                <a:spcPct val="3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Плюсы: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Можно датировать породы с ограниченным минеральным составом, рудные жилы.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Чаще соблюдается начальная изотопная гомогенность.</a:t>
            </a:r>
          </a:p>
          <a:p>
            <a:pPr lvl="1">
              <a:spcBef>
                <a:spcPct val="3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Минусы:</a:t>
            </a:r>
          </a:p>
          <a:p>
            <a:pPr lvl="2">
              <a:spcBef>
                <a:spcPct val="3000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Возможно лишь для минералов с высокими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отношениями.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7814"/>
            <a:ext cx="9144000" cy="8651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Опробование для изохронного датирования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1"/>
            <a:ext cx="10972800" cy="4911725"/>
          </a:xfrm>
        </p:spPr>
        <p:txBody>
          <a:bodyPr/>
          <a:lstStyle/>
          <a:p>
            <a:pPr>
              <a:spcBef>
                <a:spcPct val="60000"/>
              </a:spcBef>
              <a:buFont typeface="Wingdings" pitchFamily="2" charset="2"/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Можно анализировать:</a:t>
            </a:r>
          </a:p>
          <a:p>
            <a:pPr>
              <a:spcBef>
                <a:spcPct val="3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Фракции породы, выделенные по физ. свойствам (для мелкозернистых и стекловатых пород)</a:t>
            </a:r>
          </a:p>
          <a:p>
            <a:pPr lvl="1">
              <a:spcBef>
                <a:spcPct val="3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Нечто среднее между двумя предыдущими способами опробования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2578"/>
            <a:ext cx="6979730" cy="68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00" y="12192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Graupner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T.,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Niedermann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S.,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Kempe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U., et al., Origin of ore fluids in the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Muruntau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gold system: Constraints from noble gas, carbon isotope and halogen data. //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Geochimica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Cosmochimica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Acta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2006.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70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(21): 5356-5370.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0602" y="381001"/>
            <a:ext cx="20573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Мурунтау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34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3225" y="114300"/>
            <a:ext cx="884713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088" y="0"/>
            <a:ext cx="45069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45085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17489"/>
            <a:ext cx="9144000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76400" y="1066800"/>
            <a:ext cx="8839200" cy="914400"/>
          </a:xfrm>
        </p:spPr>
        <p:txBody>
          <a:bodyPr/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Вопрос: сколько накопилось 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за 19 лет в 20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.0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 г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RbClO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?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Каково содержание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в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 RbClO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 3" pitchFamily="18" charset="2"/>
              </a:rPr>
              <a:t>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33600" y="2103204"/>
                <a:ext cx="6324600" cy="1161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20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ru-RU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г </m:t>
                      </m:r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RbClO</m:t>
                          </m:r>
                        </m:e>
                        <m:sub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20.0</m:t>
                          </m:r>
                        </m:num>
                        <m:den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85.468</m:t>
                          </m:r>
                          <m:r>
                            <a:rPr lang="ru-RU" sz="2400" b="0" i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+35.453+4</m:t>
                          </m:r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∙1</m:t>
                          </m:r>
                          <m:r>
                            <a:rPr lang="en-US" sz="2400" b="0" i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  <m:t>5</m:t>
                          </m:r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sz="2400" b="0" i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  <m:t>999</m:t>
                          </m:r>
                        </m:den>
                      </m:f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103204"/>
                <a:ext cx="6324600" cy="11617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24200" y="3200401"/>
                <a:ext cx="4453399" cy="50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87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Rb</m:t>
                          </m:r>
                        </m:e>
                      </m:sPre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=0.10815</m:t>
                      </m:r>
                      <m: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∙0.278</m:t>
                      </m:r>
                      <m:r>
                        <a:rPr lang="ru-RU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68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mol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200401"/>
                <a:ext cx="4453399" cy="501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24200" y="3836000"/>
                <a:ext cx="5458930" cy="50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87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Sr</m:t>
                          </m:r>
                        </m:e>
                      </m:sPre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Pre>
                        <m:sPre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87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Rb</m:t>
                          </m:r>
                        </m:e>
                      </m:sPre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∙19=8.001∙</m:t>
                      </m:r>
                      <m:sSup>
                        <m:s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−12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mol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836000"/>
                <a:ext cx="5458930" cy="5018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66025" y="4507468"/>
                <a:ext cx="3051348" cy="513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e>
                      </m:d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=0.03</m:t>
                      </m:r>
                      <m: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48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ru-RU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нг/г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025" y="4507468"/>
                <a:ext cx="3051348" cy="5136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4200" y="5405735"/>
                <a:ext cx="21779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Sr</m:t>
                          </m:r>
                        </m:e>
                      </m:d>
                      <m:r>
                        <a:rPr lang="en-US" sz="2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=?</m:t>
                      </m:r>
                      <m:r>
                        <a:rPr lang="ru-RU" sz="2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нг/г</m:t>
                      </m:r>
                    </m:oMath>
                  </m:oMathPara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405735"/>
                <a:ext cx="217790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>
            <a:extLst>
              <a:ext uri="{FF2B5EF4-FFF2-40B4-BE49-F238E27FC236}">
                <a16:creationId xmlns:a16="http://schemas.microsoft.com/office/drawing/2014/main" id="{E9C8C514-A51F-494E-9F37-2B071A1F3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6514"/>
            <a:ext cx="1120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000" kern="0" dirty="0">
                <a:effectLst/>
                <a:latin typeface="Cambria" panose="02040503050406030204" pitchFamily="18" charset="0"/>
              </a:rPr>
              <a:t>Davis D.W., Gray J., Cumming G.L., </a:t>
            </a:r>
            <a:r>
              <a:rPr lang="en-US" sz="2000" kern="0" dirty="0" err="1">
                <a:effectLst/>
                <a:latin typeface="Cambria" panose="02040503050406030204" pitchFamily="18" charset="0"/>
              </a:rPr>
              <a:t>Baadsgaard</a:t>
            </a:r>
            <a:r>
              <a:rPr lang="en-US" sz="2000" kern="0" dirty="0">
                <a:effectLst/>
                <a:latin typeface="Cambria" panose="02040503050406030204" pitchFamily="18" charset="0"/>
              </a:rPr>
              <a:t> H. Determination of the </a:t>
            </a:r>
            <a:r>
              <a:rPr lang="en-US" sz="2000" kern="0" baseline="30000" dirty="0">
                <a:effectLst/>
                <a:latin typeface="Cambria" panose="02040503050406030204" pitchFamily="18" charset="0"/>
              </a:rPr>
              <a:t>87</a:t>
            </a:r>
            <a:r>
              <a:rPr lang="en-US" sz="2000" kern="0" dirty="0">
                <a:effectLst/>
                <a:latin typeface="Cambria" panose="02040503050406030204" pitchFamily="18" charset="0"/>
              </a:rPr>
              <a:t>Rb decay constant. </a:t>
            </a:r>
            <a:r>
              <a:rPr lang="en-US" sz="2000" kern="0" dirty="0" err="1">
                <a:effectLst/>
                <a:latin typeface="Cambria" panose="02040503050406030204" pitchFamily="18" charset="0"/>
              </a:rPr>
              <a:t>Geochimica</a:t>
            </a:r>
            <a:r>
              <a:rPr lang="en-US" sz="2000" kern="0" dirty="0">
                <a:effectLst/>
                <a:latin typeface="Cambria" panose="02040503050406030204" pitchFamily="18" charset="0"/>
              </a:rPr>
              <a:t> et </a:t>
            </a:r>
            <a:r>
              <a:rPr lang="en-US" sz="2000" kern="0" dirty="0" err="1">
                <a:effectLst/>
                <a:latin typeface="Cambria" panose="02040503050406030204" pitchFamily="18" charset="0"/>
              </a:rPr>
              <a:t>Cosmochimica</a:t>
            </a:r>
            <a:r>
              <a:rPr lang="en-US" sz="2000" kern="0" dirty="0">
                <a:effectLst/>
                <a:latin typeface="Cambria" panose="02040503050406030204" pitchFamily="18" charset="0"/>
              </a:rPr>
              <a:t> Acta</a:t>
            </a:r>
            <a:r>
              <a:rPr lang="ru-RU" sz="2000" kern="0" dirty="0">
                <a:effectLst/>
                <a:latin typeface="Cambria" panose="02040503050406030204" pitchFamily="18" charset="0"/>
              </a:rPr>
              <a:t>. 1977. 41: 1745-1749.</a:t>
            </a:r>
            <a:endParaRPr lang="en-US" sz="2000" kern="0" baseline="-25000" dirty="0">
              <a:effectLst/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761B79-0798-4A5D-BBA8-ABE286E3B23E}"/>
                  </a:ext>
                </a:extLst>
              </p:cNvPr>
              <p:cNvSpPr txBox="1"/>
              <p:nvPr/>
            </p:nvSpPr>
            <p:spPr>
              <a:xfrm>
                <a:off x="8305800" y="2317561"/>
                <a:ext cx="21162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0.10815</m:t>
                      </m:r>
                      <m: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mol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761B79-0798-4A5D-BBA8-ABE286E3B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2317561"/>
                <a:ext cx="2116285" cy="461665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6F2FEB-BB34-4213-B751-9B403FAC92EE}"/>
                  </a:ext>
                </a:extLst>
              </p:cNvPr>
              <p:cNvSpPr txBox="1"/>
              <p:nvPr/>
            </p:nvSpPr>
            <p:spPr>
              <a:xfrm>
                <a:off x="8458200" y="3836000"/>
                <a:ext cx="19068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0.695</m:t>
                      </m:r>
                      <m: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4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нг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6F2FEB-BB34-4213-B751-9B403FAC9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3836000"/>
                <a:ext cx="1906804" cy="461665"/>
              </a:xfrm>
              <a:prstGeom prst="rect">
                <a:avLst/>
              </a:prstGeom>
              <a:blipFill>
                <a:blip r:embed="rId9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C73F5A-E592-406A-A91C-25155F3D2705}"/>
                  </a:ext>
                </a:extLst>
              </p:cNvPr>
              <p:cNvSpPr txBox="1"/>
              <p:nvPr/>
            </p:nvSpPr>
            <p:spPr>
              <a:xfrm>
                <a:off x="7285070" y="3242932"/>
                <a:ext cx="24309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0.030141</m:t>
                      </m:r>
                      <m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mol</m:t>
                      </m:r>
                    </m:oMath>
                  </m:oMathPara>
                </a14:m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C73F5A-E592-406A-A91C-25155F3D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070" y="3242932"/>
                <a:ext cx="2430987" cy="461665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3" grpId="0"/>
      <p:bldP spid="5" grpId="0"/>
      <p:bldP spid="6" grpId="0"/>
      <p:bldP spid="11" grpId="0"/>
      <p:bldP spid="10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8275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362201" y="1219201"/>
            <a:ext cx="5867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Метасоматоз и метаморфизм, как правило, не приводят к полной изотопной гомогенизации пород</a:t>
            </a:r>
            <a:endParaRPr lang="en-US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1" y="1590676"/>
            <a:ext cx="30575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137" y="1143001"/>
            <a:ext cx="3708263" cy="481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8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88987"/>
          </a:xfrm>
        </p:spPr>
        <p:txBody>
          <a:bodyPr/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Bt-KFsp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метасоматит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Мурунтау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5997714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Метасоматоз, как правило, не приводит к изотопной гомогенизации пород даже в масштабе сантиметров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53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143001"/>
            <a:ext cx="5105400" cy="481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685800"/>
          </a:xfrm>
        </p:spPr>
        <p:txBody>
          <a:bodyPr/>
          <a:lstStyle/>
          <a:p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Метаосадочные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породы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2638" y="685801"/>
            <a:ext cx="8158162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731521"/>
            <a:ext cx="8229600" cy="584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762000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Модели нарушения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Rb-Sr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системы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731521"/>
            <a:ext cx="8229600" cy="584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114300" y="76200"/>
            <a:ext cx="11963400" cy="762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Идеальная модель нарушения </a:t>
            </a: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Rb-Sr </a:t>
            </a:r>
            <a:r>
              <a:rPr lang="ru-RU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системы при метаморфизме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731521"/>
            <a:ext cx="8229600" cy="584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066C984B-B8DC-A0CE-6C42-2C558A3883CF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76200"/>
            <a:ext cx="11963400" cy="762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Идеальная модель нарушения </a:t>
            </a: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Rb-Sr </a:t>
            </a:r>
            <a:r>
              <a:rPr lang="ru-RU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системы при метаморфизме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731521"/>
            <a:ext cx="8229600" cy="583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52400" y="838201"/>
            <a:ext cx="594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Диаграмма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Николайсена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096000" y="838201"/>
            <a:ext cx="59771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Диаграмма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Компстона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-Джеффри</a:t>
            </a:r>
          </a:p>
        </p:txBody>
      </p:sp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6060902" cy="430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6" y="1904999"/>
            <a:ext cx="6060904" cy="43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0"/>
          <p:cNvGrpSpPr/>
          <p:nvPr/>
        </p:nvGrpSpPr>
        <p:grpSpPr>
          <a:xfrm>
            <a:off x="2631896" y="2137894"/>
            <a:ext cx="7197904" cy="3539544"/>
            <a:chOff x="1208926" y="2100203"/>
            <a:chExt cx="7197904" cy="264437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875048" y="2100203"/>
              <a:ext cx="1905000" cy="1588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44641" y="2980306"/>
              <a:ext cx="2731008" cy="7684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208926" y="3848875"/>
              <a:ext cx="3569208" cy="21336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673030" y="4742987"/>
              <a:ext cx="3733800" cy="1588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534" y="1905000"/>
            <a:ext cx="6101789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" y="1905000"/>
            <a:ext cx="6107731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3268" y="1295400"/>
            <a:ext cx="60412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Диаграмма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Николайсена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074534" y="1295400"/>
            <a:ext cx="6041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Диаграмма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Компстона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-Джеффри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139825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Изотопная система пород замкнута (закрыта)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8275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1981200" y="152401"/>
            <a:ext cx="8229600" cy="11398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Изотопная система пород открыта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560637"/>
            <a:ext cx="10363200" cy="1736725"/>
          </a:xfrm>
        </p:spPr>
        <p:txBody>
          <a:bodyPr/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Масс-дискриминация 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(фракционирование изотопов) 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при изотопном анализе</a:t>
            </a:r>
          </a:p>
        </p:txBody>
      </p:sp>
    </p:spTree>
    <p:extLst>
      <p:ext uri="{BB962C8B-B14F-4D97-AF65-F5344CB8AC3E}">
        <p14:creationId xmlns:p14="http://schemas.microsoft.com/office/powerpoint/2010/main" val="1573821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8275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1981200" y="152401"/>
            <a:ext cx="8229600" cy="11398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Изотопная система пород открыта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569" y="761940"/>
            <a:ext cx="10030431" cy="601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314857" y="1610609"/>
            <a:ext cx="6107371" cy="2723857"/>
            <a:chOff x="2981105" y="1224229"/>
            <a:chExt cx="5594538" cy="2483165"/>
          </a:xfrm>
        </p:grpSpPr>
        <p:sp>
          <p:nvSpPr>
            <p:cNvPr id="3" name="Freeform 2"/>
            <p:cNvSpPr/>
            <p:nvPr/>
          </p:nvSpPr>
          <p:spPr>
            <a:xfrm>
              <a:off x="3482064" y="1901228"/>
              <a:ext cx="932506" cy="435572"/>
            </a:xfrm>
            <a:custGeom>
              <a:avLst/>
              <a:gdLst>
                <a:gd name="connsiteX0" fmla="*/ 9556 w 932506"/>
                <a:gd name="connsiteY0" fmla="*/ 401370 h 435572"/>
                <a:gd name="connsiteX1" fmla="*/ 33698 w 932506"/>
                <a:gd name="connsiteY1" fmla="*/ 337996 h 435572"/>
                <a:gd name="connsiteX2" fmla="*/ 181572 w 932506"/>
                <a:gd name="connsiteY2" fmla="*/ 277639 h 435572"/>
                <a:gd name="connsiteX3" fmla="*/ 444122 w 932506"/>
                <a:gd name="connsiteY3" fmla="*/ 196158 h 435572"/>
                <a:gd name="connsiteX4" fmla="*/ 613120 w 932506"/>
                <a:gd name="connsiteY4" fmla="*/ 147873 h 435572"/>
                <a:gd name="connsiteX5" fmla="*/ 730815 w 932506"/>
                <a:gd name="connsiteY5" fmla="*/ 87517 h 435572"/>
                <a:gd name="connsiteX6" fmla="*/ 818332 w 932506"/>
                <a:gd name="connsiteY6" fmla="*/ 30178 h 435572"/>
                <a:gd name="connsiteX7" fmla="*/ 878688 w 932506"/>
                <a:gd name="connsiteY7" fmla="*/ 3018 h 435572"/>
                <a:gd name="connsiteX8" fmla="*/ 923956 w 932506"/>
                <a:gd name="connsiteY8" fmla="*/ 12071 h 435572"/>
                <a:gd name="connsiteX9" fmla="*/ 923956 w 932506"/>
                <a:gd name="connsiteY9" fmla="*/ 57338 h 435572"/>
                <a:gd name="connsiteX10" fmla="*/ 872653 w 932506"/>
                <a:gd name="connsiteY10" fmla="*/ 144855 h 435572"/>
                <a:gd name="connsiteX11" fmla="*/ 797207 w 932506"/>
                <a:gd name="connsiteY11" fmla="*/ 214265 h 435572"/>
                <a:gd name="connsiteX12" fmla="*/ 688566 w 932506"/>
                <a:gd name="connsiteY12" fmla="*/ 274622 h 435572"/>
                <a:gd name="connsiteX13" fmla="*/ 585960 w 932506"/>
                <a:gd name="connsiteY13" fmla="*/ 304800 h 435572"/>
                <a:gd name="connsiteX14" fmla="*/ 516550 w 932506"/>
                <a:gd name="connsiteY14" fmla="*/ 307818 h 435572"/>
                <a:gd name="connsiteX15" fmla="*/ 410926 w 932506"/>
                <a:gd name="connsiteY15" fmla="*/ 350067 h 435572"/>
                <a:gd name="connsiteX16" fmla="*/ 323409 w 932506"/>
                <a:gd name="connsiteY16" fmla="*/ 377227 h 435572"/>
                <a:gd name="connsiteX17" fmla="*/ 238910 w 932506"/>
                <a:gd name="connsiteY17" fmla="*/ 380245 h 435572"/>
                <a:gd name="connsiteX18" fmla="*/ 91037 w 932506"/>
                <a:gd name="connsiteY18" fmla="*/ 428530 h 435572"/>
                <a:gd name="connsiteX19" fmla="*/ 9556 w 932506"/>
                <a:gd name="connsiteY19" fmla="*/ 401370 h 43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2506" h="435572">
                  <a:moveTo>
                    <a:pt x="9556" y="401370"/>
                  </a:moveTo>
                  <a:cubicBezTo>
                    <a:pt x="0" y="386281"/>
                    <a:pt x="5029" y="358618"/>
                    <a:pt x="33698" y="337996"/>
                  </a:cubicBezTo>
                  <a:cubicBezTo>
                    <a:pt x="62367" y="317374"/>
                    <a:pt x="113168" y="301279"/>
                    <a:pt x="181572" y="277639"/>
                  </a:cubicBezTo>
                  <a:cubicBezTo>
                    <a:pt x="249976" y="253999"/>
                    <a:pt x="372197" y="217786"/>
                    <a:pt x="444122" y="196158"/>
                  </a:cubicBezTo>
                  <a:cubicBezTo>
                    <a:pt x="516047" y="174530"/>
                    <a:pt x="565338" y="165980"/>
                    <a:pt x="613120" y="147873"/>
                  </a:cubicBezTo>
                  <a:cubicBezTo>
                    <a:pt x="660902" y="129766"/>
                    <a:pt x="696613" y="107133"/>
                    <a:pt x="730815" y="87517"/>
                  </a:cubicBezTo>
                  <a:cubicBezTo>
                    <a:pt x="765017" y="67901"/>
                    <a:pt x="793687" y="44261"/>
                    <a:pt x="818332" y="30178"/>
                  </a:cubicBezTo>
                  <a:cubicBezTo>
                    <a:pt x="842978" y="16095"/>
                    <a:pt x="861084" y="6036"/>
                    <a:pt x="878688" y="3018"/>
                  </a:cubicBezTo>
                  <a:cubicBezTo>
                    <a:pt x="896292" y="0"/>
                    <a:pt x="916411" y="3018"/>
                    <a:pt x="923956" y="12071"/>
                  </a:cubicBezTo>
                  <a:cubicBezTo>
                    <a:pt x="931501" y="21124"/>
                    <a:pt x="932506" y="35208"/>
                    <a:pt x="923956" y="57338"/>
                  </a:cubicBezTo>
                  <a:cubicBezTo>
                    <a:pt x="915406" y="79468"/>
                    <a:pt x="893778" y="118701"/>
                    <a:pt x="872653" y="144855"/>
                  </a:cubicBezTo>
                  <a:cubicBezTo>
                    <a:pt x="851528" y="171009"/>
                    <a:pt x="827888" y="192637"/>
                    <a:pt x="797207" y="214265"/>
                  </a:cubicBezTo>
                  <a:cubicBezTo>
                    <a:pt x="766526" y="235893"/>
                    <a:pt x="723774" y="259533"/>
                    <a:pt x="688566" y="274622"/>
                  </a:cubicBezTo>
                  <a:cubicBezTo>
                    <a:pt x="653358" y="289711"/>
                    <a:pt x="614629" y="299267"/>
                    <a:pt x="585960" y="304800"/>
                  </a:cubicBezTo>
                  <a:cubicBezTo>
                    <a:pt x="557291" y="310333"/>
                    <a:pt x="545722" y="300274"/>
                    <a:pt x="516550" y="307818"/>
                  </a:cubicBezTo>
                  <a:cubicBezTo>
                    <a:pt x="487378" y="315362"/>
                    <a:pt x="443116" y="338499"/>
                    <a:pt x="410926" y="350067"/>
                  </a:cubicBezTo>
                  <a:cubicBezTo>
                    <a:pt x="378736" y="361635"/>
                    <a:pt x="352078" y="372197"/>
                    <a:pt x="323409" y="377227"/>
                  </a:cubicBezTo>
                  <a:cubicBezTo>
                    <a:pt x="294740" y="382257"/>
                    <a:pt x="277639" y="371695"/>
                    <a:pt x="238910" y="380245"/>
                  </a:cubicBezTo>
                  <a:cubicBezTo>
                    <a:pt x="200181" y="388795"/>
                    <a:pt x="128257" y="421488"/>
                    <a:pt x="91037" y="428530"/>
                  </a:cubicBezTo>
                  <a:cubicBezTo>
                    <a:pt x="53817" y="435572"/>
                    <a:pt x="19112" y="416459"/>
                    <a:pt x="9556" y="401370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Cambria" panose="02040503050406030204" pitchFamily="18" charset="0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4317497" y="1772467"/>
              <a:ext cx="935525" cy="758983"/>
            </a:xfrm>
            <a:custGeom>
              <a:avLst/>
              <a:gdLst>
                <a:gd name="connsiteX0" fmla="*/ 4024 w 935525"/>
                <a:gd name="connsiteY0" fmla="*/ 394329 h 758983"/>
                <a:gd name="connsiteX1" fmla="*/ 64380 w 935525"/>
                <a:gd name="connsiteY1" fmla="*/ 321901 h 758983"/>
                <a:gd name="connsiteX2" fmla="*/ 145861 w 935525"/>
                <a:gd name="connsiteY2" fmla="*/ 243438 h 758983"/>
                <a:gd name="connsiteX3" fmla="*/ 188111 w 935525"/>
                <a:gd name="connsiteY3" fmla="*/ 137814 h 758983"/>
                <a:gd name="connsiteX4" fmla="*/ 215271 w 935525"/>
                <a:gd name="connsiteY4" fmla="*/ 62369 h 758983"/>
                <a:gd name="connsiteX5" fmla="*/ 290717 w 935525"/>
                <a:gd name="connsiteY5" fmla="*/ 29173 h 758983"/>
                <a:gd name="connsiteX6" fmla="*/ 447644 w 935525"/>
                <a:gd name="connsiteY6" fmla="*/ 14083 h 758983"/>
                <a:gd name="connsiteX7" fmla="*/ 529125 w 935525"/>
                <a:gd name="connsiteY7" fmla="*/ 2012 h 758983"/>
                <a:gd name="connsiteX8" fmla="*/ 544214 w 935525"/>
                <a:gd name="connsiteY8" fmla="*/ 26155 h 758983"/>
                <a:gd name="connsiteX9" fmla="*/ 565339 w 935525"/>
                <a:gd name="connsiteY9" fmla="*/ 41244 h 758983"/>
                <a:gd name="connsiteX10" fmla="*/ 595517 w 935525"/>
                <a:gd name="connsiteY10" fmla="*/ 53315 h 758983"/>
                <a:gd name="connsiteX11" fmla="*/ 661909 w 935525"/>
                <a:gd name="connsiteY11" fmla="*/ 44262 h 758983"/>
                <a:gd name="connsiteX12" fmla="*/ 731319 w 935525"/>
                <a:gd name="connsiteY12" fmla="*/ 26155 h 758983"/>
                <a:gd name="connsiteX13" fmla="*/ 773568 w 935525"/>
                <a:gd name="connsiteY13" fmla="*/ 32190 h 758983"/>
                <a:gd name="connsiteX14" fmla="*/ 833925 w 935525"/>
                <a:gd name="connsiteY14" fmla="*/ 83493 h 758983"/>
                <a:gd name="connsiteX15" fmla="*/ 915406 w 935525"/>
                <a:gd name="connsiteY15" fmla="*/ 237402 h 758983"/>
                <a:gd name="connsiteX16" fmla="*/ 933513 w 935525"/>
                <a:gd name="connsiteY16" fmla="*/ 385276 h 758983"/>
                <a:gd name="connsiteX17" fmla="*/ 927477 w 935525"/>
                <a:gd name="connsiteY17" fmla="*/ 512024 h 758983"/>
                <a:gd name="connsiteX18" fmla="*/ 885228 w 935525"/>
                <a:gd name="connsiteY18" fmla="*/ 602559 h 758983"/>
                <a:gd name="connsiteX19" fmla="*/ 800729 w 935525"/>
                <a:gd name="connsiteY19" fmla="*/ 650844 h 758983"/>
                <a:gd name="connsiteX20" fmla="*/ 725283 w 935525"/>
                <a:gd name="connsiteY20" fmla="*/ 659897 h 758983"/>
                <a:gd name="connsiteX21" fmla="*/ 673980 w 935525"/>
                <a:gd name="connsiteY21" fmla="*/ 614630 h 758983"/>
                <a:gd name="connsiteX22" fmla="*/ 637766 w 935525"/>
                <a:gd name="connsiteY22" fmla="*/ 566345 h 758983"/>
                <a:gd name="connsiteX23" fmla="*/ 589481 w 935525"/>
                <a:gd name="connsiteY23" fmla="*/ 512024 h 758983"/>
                <a:gd name="connsiteX24" fmla="*/ 559303 w 935525"/>
                <a:gd name="connsiteY24" fmla="*/ 484864 h 758983"/>
                <a:gd name="connsiteX25" fmla="*/ 520071 w 935525"/>
                <a:gd name="connsiteY25" fmla="*/ 484864 h 758983"/>
                <a:gd name="connsiteX26" fmla="*/ 477822 w 935525"/>
                <a:gd name="connsiteY26" fmla="*/ 493917 h 758983"/>
                <a:gd name="connsiteX27" fmla="*/ 495929 w 935525"/>
                <a:gd name="connsiteY27" fmla="*/ 518060 h 758983"/>
                <a:gd name="connsiteX28" fmla="*/ 598535 w 935525"/>
                <a:gd name="connsiteY28" fmla="*/ 605577 h 758983"/>
                <a:gd name="connsiteX29" fmla="*/ 713212 w 935525"/>
                <a:gd name="connsiteY29" fmla="*/ 681022 h 758983"/>
                <a:gd name="connsiteX30" fmla="*/ 821853 w 935525"/>
                <a:gd name="connsiteY30" fmla="*/ 678004 h 758983"/>
                <a:gd name="connsiteX31" fmla="*/ 734337 w 935525"/>
                <a:gd name="connsiteY31" fmla="*/ 699129 h 758983"/>
                <a:gd name="connsiteX32" fmla="*/ 731319 w 935525"/>
                <a:gd name="connsiteY32" fmla="*/ 714218 h 758983"/>
                <a:gd name="connsiteX33" fmla="*/ 746408 w 935525"/>
                <a:gd name="connsiteY33" fmla="*/ 756468 h 758983"/>
                <a:gd name="connsiteX34" fmla="*/ 710194 w 935525"/>
                <a:gd name="connsiteY34" fmla="*/ 729307 h 758983"/>
                <a:gd name="connsiteX35" fmla="*/ 622677 w 935525"/>
                <a:gd name="connsiteY35" fmla="*/ 678004 h 758983"/>
                <a:gd name="connsiteX36" fmla="*/ 526107 w 935525"/>
                <a:gd name="connsiteY36" fmla="*/ 614630 h 758983"/>
                <a:gd name="connsiteX37" fmla="*/ 447644 w 935525"/>
                <a:gd name="connsiteY37" fmla="*/ 539184 h 758983"/>
                <a:gd name="connsiteX38" fmla="*/ 323913 w 935525"/>
                <a:gd name="connsiteY38" fmla="*/ 502971 h 758983"/>
                <a:gd name="connsiteX39" fmla="*/ 182075 w 935525"/>
                <a:gd name="connsiteY39" fmla="*/ 493917 h 758983"/>
                <a:gd name="connsiteX40" fmla="*/ 112665 w 935525"/>
                <a:gd name="connsiteY40" fmla="*/ 460721 h 758983"/>
                <a:gd name="connsiteX41" fmla="*/ 40238 w 935525"/>
                <a:gd name="connsiteY41" fmla="*/ 430543 h 758983"/>
                <a:gd name="connsiteX42" fmla="*/ 4024 w 935525"/>
                <a:gd name="connsiteY42" fmla="*/ 394329 h 75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35525" h="758983">
                  <a:moveTo>
                    <a:pt x="4024" y="394329"/>
                  </a:moveTo>
                  <a:cubicBezTo>
                    <a:pt x="8048" y="376222"/>
                    <a:pt x="40741" y="347049"/>
                    <a:pt x="64380" y="321901"/>
                  </a:cubicBezTo>
                  <a:cubicBezTo>
                    <a:pt x="88019" y="296753"/>
                    <a:pt x="125239" y="274119"/>
                    <a:pt x="145861" y="243438"/>
                  </a:cubicBezTo>
                  <a:cubicBezTo>
                    <a:pt x="166483" y="212757"/>
                    <a:pt x="176543" y="167992"/>
                    <a:pt x="188111" y="137814"/>
                  </a:cubicBezTo>
                  <a:cubicBezTo>
                    <a:pt x="199679" y="107636"/>
                    <a:pt x="198170" y="80476"/>
                    <a:pt x="215271" y="62369"/>
                  </a:cubicBezTo>
                  <a:cubicBezTo>
                    <a:pt x="232372" y="44262"/>
                    <a:pt x="251988" y="37221"/>
                    <a:pt x="290717" y="29173"/>
                  </a:cubicBezTo>
                  <a:cubicBezTo>
                    <a:pt x="329446" y="21125"/>
                    <a:pt x="407909" y="18610"/>
                    <a:pt x="447644" y="14083"/>
                  </a:cubicBezTo>
                  <a:cubicBezTo>
                    <a:pt x="487379" y="9556"/>
                    <a:pt x="513030" y="0"/>
                    <a:pt x="529125" y="2012"/>
                  </a:cubicBezTo>
                  <a:cubicBezTo>
                    <a:pt x="545220" y="4024"/>
                    <a:pt x="538178" y="19616"/>
                    <a:pt x="544214" y="26155"/>
                  </a:cubicBezTo>
                  <a:cubicBezTo>
                    <a:pt x="550250" y="32694"/>
                    <a:pt x="556789" y="36717"/>
                    <a:pt x="565339" y="41244"/>
                  </a:cubicBezTo>
                  <a:cubicBezTo>
                    <a:pt x="573890" y="45771"/>
                    <a:pt x="579422" y="52812"/>
                    <a:pt x="595517" y="53315"/>
                  </a:cubicBezTo>
                  <a:cubicBezTo>
                    <a:pt x="611612" y="53818"/>
                    <a:pt x="639275" y="48789"/>
                    <a:pt x="661909" y="44262"/>
                  </a:cubicBezTo>
                  <a:cubicBezTo>
                    <a:pt x="684543" y="39735"/>
                    <a:pt x="712709" y="28167"/>
                    <a:pt x="731319" y="26155"/>
                  </a:cubicBezTo>
                  <a:cubicBezTo>
                    <a:pt x="749929" y="24143"/>
                    <a:pt x="756467" y="22634"/>
                    <a:pt x="773568" y="32190"/>
                  </a:cubicBezTo>
                  <a:cubicBezTo>
                    <a:pt x="790669" y="41746"/>
                    <a:pt x="810285" y="49291"/>
                    <a:pt x="833925" y="83493"/>
                  </a:cubicBezTo>
                  <a:cubicBezTo>
                    <a:pt x="857565" y="117695"/>
                    <a:pt x="898808" y="187105"/>
                    <a:pt x="915406" y="237402"/>
                  </a:cubicBezTo>
                  <a:cubicBezTo>
                    <a:pt x="932004" y="287699"/>
                    <a:pt x="931501" y="339506"/>
                    <a:pt x="933513" y="385276"/>
                  </a:cubicBezTo>
                  <a:cubicBezTo>
                    <a:pt x="935525" y="431046"/>
                    <a:pt x="935524" y="475810"/>
                    <a:pt x="927477" y="512024"/>
                  </a:cubicBezTo>
                  <a:cubicBezTo>
                    <a:pt x="919430" y="548238"/>
                    <a:pt x="906353" y="579422"/>
                    <a:pt x="885228" y="602559"/>
                  </a:cubicBezTo>
                  <a:cubicBezTo>
                    <a:pt x="864103" y="625696"/>
                    <a:pt x="827386" y="641288"/>
                    <a:pt x="800729" y="650844"/>
                  </a:cubicBezTo>
                  <a:cubicBezTo>
                    <a:pt x="774072" y="660400"/>
                    <a:pt x="746408" y="665933"/>
                    <a:pt x="725283" y="659897"/>
                  </a:cubicBezTo>
                  <a:cubicBezTo>
                    <a:pt x="704158" y="653861"/>
                    <a:pt x="688566" y="630222"/>
                    <a:pt x="673980" y="614630"/>
                  </a:cubicBezTo>
                  <a:cubicBezTo>
                    <a:pt x="659394" y="599038"/>
                    <a:pt x="651849" y="583446"/>
                    <a:pt x="637766" y="566345"/>
                  </a:cubicBezTo>
                  <a:cubicBezTo>
                    <a:pt x="623683" y="549244"/>
                    <a:pt x="602558" y="525604"/>
                    <a:pt x="589481" y="512024"/>
                  </a:cubicBezTo>
                  <a:cubicBezTo>
                    <a:pt x="576404" y="498444"/>
                    <a:pt x="570871" y="489391"/>
                    <a:pt x="559303" y="484864"/>
                  </a:cubicBezTo>
                  <a:cubicBezTo>
                    <a:pt x="547735" y="480337"/>
                    <a:pt x="533651" y="483355"/>
                    <a:pt x="520071" y="484864"/>
                  </a:cubicBezTo>
                  <a:cubicBezTo>
                    <a:pt x="506491" y="486373"/>
                    <a:pt x="481846" y="488384"/>
                    <a:pt x="477822" y="493917"/>
                  </a:cubicBezTo>
                  <a:cubicBezTo>
                    <a:pt x="473798" y="499450"/>
                    <a:pt x="475810" y="499450"/>
                    <a:pt x="495929" y="518060"/>
                  </a:cubicBezTo>
                  <a:cubicBezTo>
                    <a:pt x="516048" y="536670"/>
                    <a:pt x="562321" y="578417"/>
                    <a:pt x="598535" y="605577"/>
                  </a:cubicBezTo>
                  <a:cubicBezTo>
                    <a:pt x="634749" y="632737"/>
                    <a:pt x="675992" y="668951"/>
                    <a:pt x="713212" y="681022"/>
                  </a:cubicBezTo>
                  <a:cubicBezTo>
                    <a:pt x="750432" y="693093"/>
                    <a:pt x="818332" y="674986"/>
                    <a:pt x="821853" y="678004"/>
                  </a:cubicBezTo>
                  <a:cubicBezTo>
                    <a:pt x="825374" y="681022"/>
                    <a:pt x="749426" y="693093"/>
                    <a:pt x="734337" y="699129"/>
                  </a:cubicBezTo>
                  <a:cubicBezTo>
                    <a:pt x="719248" y="705165"/>
                    <a:pt x="729307" y="704662"/>
                    <a:pt x="731319" y="714218"/>
                  </a:cubicBezTo>
                  <a:cubicBezTo>
                    <a:pt x="733331" y="723774"/>
                    <a:pt x="749929" y="753953"/>
                    <a:pt x="746408" y="756468"/>
                  </a:cubicBezTo>
                  <a:cubicBezTo>
                    <a:pt x="742887" y="758983"/>
                    <a:pt x="730816" y="742384"/>
                    <a:pt x="710194" y="729307"/>
                  </a:cubicBezTo>
                  <a:cubicBezTo>
                    <a:pt x="689572" y="716230"/>
                    <a:pt x="653358" y="697117"/>
                    <a:pt x="622677" y="678004"/>
                  </a:cubicBezTo>
                  <a:cubicBezTo>
                    <a:pt x="591996" y="658891"/>
                    <a:pt x="555279" y="637767"/>
                    <a:pt x="526107" y="614630"/>
                  </a:cubicBezTo>
                  <a:cubicBezTo>
                    <a:pt x="496935" y="591493"/>
                    <a:pt x="481343" y="557794"/>
                    <a:pt x="447644" y="539184"/>
                  </a:cubicBezTo>
                  <a:cubicBezTo>
                    <a:pt x="413945" y="520574"/>
                    <a:pt x="368174" y="510515"/>
                    <a:pt x="323913" y="502971"/>
                  </a:cubicBezTo>
                  <a:cubicBezTo>
                    <a:pt x="279652" y="495427"/>
                    <a:pt x="217283" y="500959"/>
                    <a:pt x="182075" y="493917"/>
                  </a:cubicBezTo>
                  <a:cubicBezTo>
                    <a:pt x="146867" y="486875"/>
                    <a:pt x="136304" y="471283"/>
                    <a:pt x="112665" y="460721"/>
                  </a:cubicBezTo>
                  <a:cubicBezTo>
                    <a:pt x="89026" y="450159"/>
                    <a:pt x="56836" y="439094"/>
                    <a:pt x="40238" y="430543"/>
                  </a:cubicBezTo>
                  <a:cubicBezTo>
                    <a:pt x="23640" y="421993"/>
                    <a:pt x="0" y="412436"/>
                    <a:pt x="4024" y="394329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Cambria" panose="02040503050406030204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5407434" y="1936436"/>
              <a:ext cx="994875" cy="755964"/>
            </a:xfrm>
            <a:custGeom>
              <a:avLst/>
              <a:gdLst>
                <a:gd name="connsiteX0" fmla="*/ 12574 w 994875"/>
                <a:gd name="connsiteY0" fmla="*/ 16095 h 755964"/>
                <a:gd name="connsiteX1" fmla="*/ 94055 w 994875"/>
                <a:gd name="connsiteY1" fmla="*/ 10059 h 755964"/>
                <a:gd name="connsiteX2" fmla="*/ 202697 w 994875"/>
                <a:gd name="connsiteY2" fmla="*/ 61362 h 755964"/>
                <a:gd name="connsiteX3" fmla="*/ 347552 w 994875"/>
                <a:gd name="connsiteY3" fmla="*/ 157932 h 755964"/>
                <a:gd name="connsiteX4" fmla="*/ 504479 w 994875"/>
                <a:gd name="connsiteY4" fmla="*/ 299770 h 755964"/>
                <a:gd name="connsiteX5" fmla="*/ 613120 w 994875"/>
                <a:gd name="connsiteY5" fmla="*/ 375215 h 755964"/>
                <a:gd name="connsiteX6" fmla="*/ 739869 w 994875"/>
                <a:gd name="connsiteY6" fmla="*/ 435572 h 755964"/>
                <a:gd name="connsiteX7" fmla="*/ 842475 w 994875"/>
                <a:gd name="connsiteY7" fmla="*/ 498946 h 755964"/>
                <a:gd name="connsiteX8" fmla="*/ 972241 w 994875"/>
                <a:gd name="connsiteY8" fmla="*/ 604570 h 755964"/>
                <a:gd name="connsiteX9" fmla="*/ 978277 w 994875"/>
                <a:gd name="connsiteY9" fmla="*/ 643802 h 755964"/>
                <a:gd name="connsiteX10" fmla="*/ 954134 w 994875"/>
                <a:gd name="connsiteY10" fmla="*/ 676998 h 755964"/>
                <a:gd name="connsiteX11" fmla="*/ 893778 w 994875"/>
                <a:gd name="connsiteY11" fmla="*/ 716229 h 755964"/>
                <a:gd name="connsiteX12" fmla="*/ 824368 w 994875"/>
                <a:gd name="connsiteY12" fmla="*/ 731318 h 755964"/>
                <a:gd name="connsiteX13" fmla="*/ 757976 w 994875"/>
                <a:gd name="connsiteY13" fmla="*/ 716229 h 755964"/>
                <a:gd name="connsiteX14" fmla="*/ 779101 w 994875"/>
                <a:gd name="connsiteY14" fmla="*/ 752443 h 755964"/>
                <a:gd name="connsiteX15" fmla="*/ 715726 w 994875"/>
                <a:gd name="connsiteY15" fmla="*/ 737354 h 755964"/>
                <a:gd name="connsiteX16" fmla="*/ 655370 w 994875"/>
                <a:gd name="connsiteY16" fmla="*/ 704158 h 755964"/>
                <a:gd name="connsiteX17" fmla="*/ 616138 w 994875"/>
                <a:gd name="connsiteY17" fmla="*/ 680015 h 755964"/>
                <a:gd name="connsiteX18" fmla="*/ 582942 w 994875"/>
                <a:gd name="connsiteY18" fmla="*/ 683033 h 755964"/>
                <a:gd name="connsiteX19" fmla="*/ 604067 w 994875"/>
                <a:gd name="connsiteY19" fmla="*/ 704158 h 755964"/>
                <a:gd name="connsiteX20" fmla="*/ 622174 w 994875"/>
                <a:gd name="connsiteY20" fmla="*/ 716229 h 755964"/>
                <a:gd name="connsiteX21" fmla="*/ 628210 w 994875"/>
                <a:gd name="connsiteY21" fmla="*/ 731318 h 755964"/>
                <a:gd name="connsiteX22" fmla="*/ 582942 w 994875"/>
                <a:gd name="connsiteY22" fmla="*/ 716229 h 755964"/>
                <a:gd name="connsiteX23" fmla="*/ 477318 w 994875"/>
                <a:gd name="connsiteY23" fmla="*/ 631730 h 755964"/>
                <a:gd name="connsiteX24" fmla="*/ 374713 w 994875"/>
                <a:gd name="connsiteY24" fmla="*/ 571374 h 755964"/>
                <a:gd name="connsiteX25" fmla="*/ 314356 w 994875"/>
                <a:gd name="connsiteY25" fmla="*/ 511017 h 755964"/>
                <a:gd name="connsiteX26" fmla="*/ 275124 w 994875"/>
                <a:gd name="connsiteY26" fmla="*/ 456697 h 755964"/>
                <a:gd name="connsiteX27" fmla="*/ 232875 w 994875"/>
                <a:gd name="connsiteY27" fmla="*/ 414447 h 755964"/>
                <a:gd name="connsiteX28" fmla="*/ 223821 w 994875"/>
                <a:gd name="connsiteY28" fmla="*/ 357109 h 755964"/>
                <a:gd name="connsiteX29" fmla="*/ 229857 w 994875"/>
                <a:gd name="connsiteY29" fmla="*/ 257520 h 755964"/>
                <a:gd name="connsiteX30" fmla="*/ 196661 w 994875"/>
                <a:gd name="connsiteY30" fmla="*/ 227342 h 755964"/>
                <a:gd name="connsiteX31" fmla="*/ 172518 w 994875"/>
                <a:gd name="connsiteY31" fmla="*/ 230360 h 755964"/>
                <a:gd name="connsiteX32" fmla="*/ 112162 w 994875"/>
                <a:gd name="connsiteY32" fmla="*/ 188111 h 755964"/>
                <a:gd name="connsiteX33" fmla="*/ 60859 w 994875"/>
                <a:gd name="connsiteY33" fmla="*/ 148879 h 755964"/>
                <a:gd name="connsiteX34" fmla="*/ 18610 w 994875"/>
                <a:gd name="connsiteY34" fmla="*/ 106629 h 755964"/>
                <a:gd name="connsiteX35" fmla="*/ 12574 w 994875"/>
                <a:gd name="connsiteY35" fmla="*/ 16095 h 7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4875" h="755964">
                  <a:moveTo>
                    <a:pt x="12574" y="16095"/>
                  </a:moveTo>
                  <a:cubicBezTo>
                    <a:pt x="25148" y="0"/>
                    <a:pt x="62368" y="2515"/>
                    <a:pt x="94055" y="10059"/>
                  </a:cubicBezTo>
                  <a:cubicBezTo>
                    <a:pt x="125742" y="17603"/>
                    <a:pt x="160448" y="36717"/>
                    <a:pt x="202697" y="61362"/>
                  </a:cubicBezTo>
                  <a:cubicBezTo>
                    <a:pt x="244946" y="86007"/>
                    <a:pt x="297255" y="118197"/>
                    <a:pt x="347552" y="157932"/>
                  </a:cubicBezTo>
                  <a:cubicBezTo>
                    <a:pt x="397849" y="197667"/>
                    <a:pt x="460218" y="263556"/>
                    <a:pt x="504479" y="299770"/>
                  </a:cubicBezTo>
                  <a:cubicBezTo>
                    <a:pt x="548740" y="335984"/>
                    <a:pt x="573888" y="352581"/>
                    <a:pt x="613120" y="375215"/>
                  </a:cubicBezTo>
                  <a:cubicBezTo>
                    <a:pt x="652352" y="397849"/>
                    <a:pt x="701643" y="414950"/>
                    <a:pt x="739869" y="435572"/>
                  </a:cubicBezTo>
                  <a:cubicBezTo>
                    <a:pt x="778095" y="456194"/>
                    <a:pt x="803746" y="470780"/>
                    <a:pt x="842475" y="498946"/>
                  </a:cubicBezTo>
                  <a:cubicBezTo>
                    <a:pt x="881204" y="527112"/>
                    <a:pt x="949607" y="580427"/>
                    <a:pt x="972241" y="604570"/>
                  </a:cubicBezTo>
                  <a:cubicBezTo>
                    <a:pt x="994875" y="628713"/>
                    <a:pt x="981295" y="631731"/>
                    <a:pt x="978277" y="643802"/>
                  </a:cubicBezTo>
                  <a:cubicBezTo>
                    <a:pt x="975259" y="655873"/>
                    <a:pt x="968217" y="664927"/>
                    <a:pt x="954134" y="676998"/>
                  </a:cubicBezTo>
                  <a:cubicBezTo>
                    <a:pt x="940051" y="689069"/>
                    <a:pt x="915406" y="707176"/>
                    <a:pt x="893778" y="716229"/>
                  </a:cubicBezTo>
                  <a:cubicBezTo>
                    <a:pt x="872150" y="725282"/>
                    <a:pt x="847002" y="731318"/>
                    <a:pt x="824368" y="731318"/>
                  </a:cubicBezTo>
                  <a:cubicBezTo>
                    <a:pt x="801734" y="731318"/>
                    <a:pt x="765520" y="712708"/>
                    <a:pt x="757976" y="716229"/>
                  </a:cubicBezTo>
                  <a:cubicBezTo>
                    <a:pt x="750432" y="719750"/>
                    <a:pt x="786143" y="748922"/>
                    <a:pt x="779101" y="752443"/>
                  </a:cubicBezTo>
                  <a:cubicBezTo>
                    <a:pt x="772059" y="755964"/>
                    <a:pt x="736348" y="745401"/>
                    <a:pt x="715726" y="737354"/>
                  </a:cubicBezTo>
                  <a:cubicBezTo>
                    <a:pt x="695104" y="729307"/>
                    <a:pt x="671968" y="713715"/>
                    <a:pt x="655370" y="704158"/>
                  </a:cubicBezTo>
                  <a:cubicBezTo>
                    <a:pt x="638772" y="694601"/>
                    <a:pt x="628209" y="683536"/>
                    <a:pt x="616138" y="680015"/>
                  </a:cubicBezTo>
                  <a:cubicBezTo>
                    <a:pt x="604067" y="676494"/>
                    <a:pt x="584954" y="679009"/>
                    <a:pt x="582942" y="683033"/>
                  </a:cubicBezTo>
                  <a:cubicBezTo>
                    <a:pt x="580930" y="687057"/>
                    <a:pt x="597528" y="698625"/>
                    <a:pt x="604067" y="704158"/>
                  </a:cubicBezTo>
                  <a:cubicBezTo>
                    <a:pt x="610606" y="709691"/>
                    <a:pt x="618150" y="711702"/>
                    <a:pt x="622174" y="716229"/>
                  </a:cubicBezTo>
                  <a:cubicBezTo>
                    <a:pt x="626198" y="720756"/>
                    <a:pt x="634749" y="731318"/>
                    <a:pt x="628210" y="731318"/>
                  </a:cubicBezTo>
                  <a:cubicBezTo>
                    <a:pt x="621671" y="731318"/>
                    <a:pt x="608091" y="732827"/>
                    <a:pt x="582942" y="716229"/>
                  </a:cubicBezTo>
                  <a:cubicBezTo>
                    <a:pt x="557793" y="699631"/>
                    <a:pt x="512023" y="655873"/>
                    <a:pt x="477318" y="631730"/>
                  </a:cubicBezTo>
                  <a:cubicBezTo>
                    <a:pt x="442613" y="607588"/>
                    <a:pt x="401873" y="591493"/>
                    <a:pt x="374713" y="571374"/>
                  </a:cubicBezTo>
                  <a:cubicBezTo>
                    <a:pt x="347553" y="551255"/>
                    <a:pt x="330954" y="530130"/>
                    <a:pt x="314356" y="511017"/>
                  </a:cubicBezTo>
                  <a:cubicBezTo>
                    <a:pt x="297758" y="491904"/>
                    <a:pt x="288704" y="472792"/>
                    <a:pt x="275124" y="456697"/>
                  </a:cubicBezTo>
                  <a:cubicBezTo>
                    <a:pt x="261544" y="440602"/>
                    <a:pt x="241426" y="431045"/>
                    <a:pt x="232875" y="414447"/>
                  </a:cubicBezTo>
                  <a:cubicBezTo>
                    <a:pt x="224325" y="397849"/>
                    <a:pt x="224324" y="383263"/>
                    <a:pt x="223821" y="357109"/>
                  </a:cubicBezTo>
                  <a:cubicBezTo>
                    <a:pt x="223318" y="330955"/>
                    <a:pt x="234384" y="279148"/>
                    <a:pt x="229857" y="257520"/>
                  </a:cubicBezTo>
                  <a:cubicBezTo>
                    <a:pt x="225330" y="235892"/>
                    <a:pt x="206218" y="231869"/>
                    <a:pt x="196661" y="227342"/>
                  </a:cubicBezTo>
                  <a:cubicBezTo>
                    <a:pt x="187104" y="222815"/>
                    <a:pt x="186601" y="236898"/>
                    <a:pt x="172518" y="230360"/>
                  </a:cubicBezTo>
                  <a:cubicBezTo>
                    <a:pt x="158435" y="223822"/>
                    <a:pt x="130772" y="201691"/>
                    <a:pt x="112162" y="188111"/>
                  </a:cubicBezTo>
                  <a:cubicBezTo>
                    <a:pt x="93552" y="174531"/>
                    <a:pt x="76451" y="162459"/>
                    <a:pt x="60859" y="148879"/>
                  </a:cubicBezTo>
                  <a:cubicBezTo>
                    <a:pt x="45267" y="135299"/>
                    <a:pt x="29172" y="128760"/>
                    <a:pt x="18610" y="106629"/>
                  </a:cubicBezTo>
                  <a:cubicBezTo>
                    <a:pt x="8048" y="84498"/>
                    <a:pt x="0" y="32190"/>
                    <a:pt x="12574" y="16095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Cambria" panose="020405030504060302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6129196" y="2656689"/>
              <a:ext cx="1752852" cy="1050705"/>
            </a:xfrm>
            <a:custGeom>
              <a:avLst/>
              <a:gdLst>
                <a:gd name="connsiteX0" fmla="*/ 54321 w 1752852"/>
                <a:gd name="connsiteY0" fmla="*/ 394329 h 1050705"/>
                <a:gd name="connsiteX1" fmla="*/ 413442 w 1752852"/>
                <a:gd name="connsiteY1" fmla="*/ 53315 h 1050705"/>
                <a:gd name="connsiteX2" fmla="*/ 452673 w 1752852"/>
                <a:gd name="connsiteY2" fmla="*/ 74440 h 1050705"/>
                <a:gd name="connsiteX3" fmla="*/ 503976 w 1752852"/>
                <a:gd name="connsiteY3" fmla="*/ 134796 h 1050705"/>
                <a:gd name="connsiteX4" fmla="*/ 561315 w 1752852"/>
                <a:gd name="connsiteY4" fmla="*/ 282669 h 1050705"/>
                <a:gd name="connsiteX5" fmla="*/ 691081 w 1752852"/>
                <a:gd name="connsiteY5" fmla="*/ 460721 h 1050705"/>
                <a:gd name="connsiteX6" fmla="*/ 805758 w 1752852"/>
                <a:gd name="connsiteY6" fmla="*/ 524095 h 1050705"/>
                <a:gd name="connsiteX7" fmla="*/ 920436 w 1752852"/>
                <a:gd name="connsiteY7" fmla="*/ 533149 h 1050705"/>
                <a:gd name="connsiteX8" fmla="*/ 1020024 w 1752852"/>
                <a:gd name="connsiteY8" fmla="*/ 533149 h 1050705"/>
                <a:gd name="connsiteX9" fmla="*/ 1101505 w 1752852"/>
                <a:gd name="connsiteY9" fmla="*/ 536166 h 1050705"/>
                <a:gd name="connsiteX10" fmla="*/ 1222218 w 1752852"/>
                <a:gd name="connsiteY10" fmla="*/ 539184 h 1050705"/>
                <a:gd name="connsiteX11" fmla="*/ 1373109 w 1752852"/>
                <a:gd name="connsiteY11" fmla="*/ 527113 h 1050705"/>
                <a:gd name="connsiteX12" fmla="*/ 1545125 w 1752852"/>
                <a:gd name="connsiteY12" fmla="*/ 533149 h 1050705"/>
                <a:gd name="connsiteX13" fmla="*/ 1717141 w 1752852"/>
                <a:gd name="connsiteY13" fmla="*/ 578416 h 1050705"/>
                <a:gd name="connsiteX14" fmla="*/ 1750337 w 1752852"/>
                <a:gd name="connsiteY14" fmla="*/ 590487 h 1050705"/>
                <a:gd name="connsiteX15" fmla="*/ 1732230 w 1752852"/>
                <a:gd name="connsiteY15" fmla="*/ 620665 h 1050705"/>
                <a:gd name="connsiteX16" fmla="*/ 1680927 w 1752852"/>
                <a:gd name="connsiteY16" fmla="*/ 659897 h 1050705"/>
                <a:gd name="connsiteX17" fmla="*/ 1623588 w 1752852"/>
                <a:gd name="connsiteY17" fmla="*/ 674986 h 1050705"/>
                <a:gd name="connsiteX18" fmla="*/ 1560214 w 1752852"/>
                <a:gd name="connsiteY18" fmla="*/ 681022 h 1050705"/>
                <a:gd name="connsiteX19" fmla="*/ 1514947 w 1752852"/>
                <a:gd name="connsiteY19" fmla="*/ 674986 h 1050705"/>
                <a:gd name="connsiteX20" fmla="*/ 1478733 w 1752852"/>
                <a:gd name="connsiteY20" fmla="*/ 693093 h 1050705"/>
                <a:gd name="connsiteX21" fmla="*/ 1542107 w 1752852"/>
                <a:gd name="connsiteY21" fmla="*/ 705164 h 1050705"/>
                <a:gd name="connsiteX22" fmla="*/ 1572285 w 1752852"/>
                <a:gd name="connsiteY22" fmla="*/ 738361 h 1050705"/>
                <a:gd name="connsiteX23" fmla="*/ 1608499 w 1752852"/>
                <a:gd name="connsiteY23" fmla="*/ 741378 h 1050705"/>
                <a:gd name="connsiteX24" fmla="*/ 1611517 w 1752852"/>
                <a:gd name="connsiteY24" fmla="*/ 774574 h 1050705"/>
                <a:gd name="connsiteX25" fmla="*/ 1557196 w 1752852"/>
                <a:gd name="connsiteY25" fmla="*/ 783628 h 1050705"/>
                <a:gd name="connsiteX26" fmla="*/ 1517964 w 1752852"/>
                <a:gd name="connsiteY26" fmla="*/ 783628 h 1050705"/>
                <a:gd name="connsiteX27" fmla="*/ 1496840 w 1752852"/>
                <a:gd name="connsiteY27" fmla="*/ 756467 h 1050705"/>
                <a:gd name="connsiteX28" fmla="*/ 1454590 w 1752852"/>
                <a:gd name="connsiteY28" fmla="*/ 756467 h 1050705"/>
                <a:gd name="connsiteX29" fmla="*/ 1424412 w 1752852"/>
                <a:gd name="connsiteY29" fmla="*/ 708182 h 1050705"/>
                <a:gd name="connsiteX30" fmla="*/ 1391216 w 1752852"/>
                <a:gd name="connsiteY30" fmla="*/ 750432 h 1050705"/>
                <a:gd name="connsiteX31" fmla="*/ 1348966 w 1752852"/>
                <a:gd name="connsiteY31" fmla="*/ 771557 h 1050705"/>
                <a:gd name="connsiteX32" fmla="*/ 1321806 w 1752852"/>
                <a:gd name="connsiteY32" fmla="*/ 771557 h 1050705"/>
                <a:gd name="connsiteX33" fmla="*/ 1282574 w 1752852"/>
                <a:gd name="connsiteY33" fmla="*/ 750432 h 1050705"/>
                <a:gd name="connsiteX34" fmla="*/ 1179968 w 1752852"/>
                <a:gd name="connsiteY34" fmla="*/ 774574 h 1050705"/>
                <a:gd name="connsiteX35" fmla="*/ 1098487 w 1752852"/>
                <a:gd name="connsiteY35" fmla="*/ 795699 h 1050705"/>
                <a:gd name="connsiteX36" fmla="*/ 1035113 w 1752852"/>
                <a:gd name="connsiteY36" fmla="*/ 813806 h 1050705"/>
                <a:gd name="connsiteX37" fmla="*/ 1020024 w 1752852"/>
                <a:gd name="connsiteY37" fmla="*/ 795699 h 1050705"/>
                <a:gd name="connsiteX38" fmla="*/ 995881 w 1752852"/>
                <a:gd name="connsiteY38" fmla="*/ 792681 h 1050705"/>
                <a:gd name="connsiteX39" fmla="*/ 956650 w 1752852"/>
                <a:gd name="connsiteY39" fmla="*/ 756467 h 1050705"/>
                <a:gd name="connsiteX40" fmla="*/ 944578 w 1752852"/>
                <a:gd name="connsiteY40" fmla="*/ 768539 h 1050705"/>
                <a:gd name="connsiteX41" fmla="*/ 956650 w 1752852"/>
                <a:gd name="connsiteY41" fmla="*/ 807770 h 1050705"/>
                <a:gd name="connsiteX42" fmla="*/ 965703 w 1752852"/>
                <a:gd name="connsiteY42" fmla="*/ 837949 h 1050705"/>
                <a:gd name="connsiteX43" fmla="*/ 884222 w 1752852"/>
                <a:gd name="connsiteY43" fmla="*/ 865109 h 1050705"/>
                <a:gd name="connsiteX44" fmla="*/ 878186 w 1752852"/>
                <a:gd name="connsiteY44" fmla="*/ 828895 h 1050705"/>
                <a:gd name="connsiteX45" fmla="*/ 887240 w 1752852"/>
                <a:gd name="connsiteY45" fmla="*/ 783628 h 1050705"/>
                <a:gd name="connsiteX46" fmla="*/ 896293 w 1752852"/>
                <a:gd name="connsiteY46" fmla="*/ 759485 h 1050705"/>
                <a:gd name="connsiteX47" fmla="*/ 805758 w 1752852"/>
                <a:gd name="connsiteY47" fmla="*/ 720254 h 1050705"/>
                <a:gd name="connsiteX48" fmla="*/ 787652 w 1752852"/>
                <a:gd name="connsiteY48" fmla="*/ 750432 h 1050705"/>
                <a:gd name="connsiteX49" fmla="*/ 787652 w 1752852"/>
                <a:gd name="connsiteY49" fmla="*/ 774574 h 1050705"/>
                <a:gd name="connsiteX50" fmla="*/ 760491 w 1752852"/>
                <a:gd name="connsiteY50" fmla="*/ 768539 h 1050705"/>
                <a:gd name="connsiteX51" fmla="*/ 748420 w 1752852"/>
                <a:gd name="connsiteY51" fmla="*/ 792681 h 1050705"/>
                <a:gd name="connsiteX52" fmla="*/ 727295 w 1752852"/>
                <a:gd name="connsiteY52" fmla="*/ 792681 h 1050705"/>
                <a:gd name="connsiteX53" fmla="*/ 697117 w 1752852"/>
                <a:gd name="connsiteY53" fmla="*/ 768539 h 1050705"/>
                <a:gd name="connsiteX54" fmla="*/ 663921 w 1752852"/>
                <a:gd name="connsiteY54" fmla="*/ 756467 h 1050705"/>
                <a:gd name="connsiteX55" fmla="*/ 657885 w 1752852"/>
                <a:gd name="connsiteY55" fmla="*/ 795699 h 1050705"/>
                <a:gd name="connsiteX56" fmla="*/ 633743 w 1752852"/>
                <a:gd name="connsiteY56" fmla="*/ 804753 h 1050705"/>
                <a:gd name="connsiteX57" fmla="*/ 579422 w 1752852"/>
                <a:gd name="connsiteY57" fmla="*/ 753450 h 1050705"/>
                <a:gd name="connsiteX58" fmla="*/ 525101 w 1752852"/>
                <a:gd name="connsiteY58" fmla="*/ 711200 h 1050705"/>
                <a:gd name="connsiteX59" fmla="*/ 506994 w 1752852"/>
                <a:gd name="connsiteY59" fmla="*/ 723271 h 1050705"/>
                <a:gd name="connsiteX60" fmla="*/ 482852 w 1752852"/>
                <a:gd name="connsiteY60" fmla="*/ 717236 h 1050705"/>
                <a:gd name="connsiteX61" fmla="*/ 494923 w 1752852"/>
                <a:gd name="connsiteY61" fmla="*/ 762503 h 1050705"/>
                <a:gd name="connsiteX62" fmla="*/ 494923 w 1752852"/>
                <a:gd name="connsiteY62" fmla="*/ 777592 h 1050705"/>
                <a:gd name="connsiteX63" fmla="*/ 467762 w 1752852"/>
                <a:gd name="connsiteY63" fmla="*/ 777592 h 1050705"/>
                <a:gd name="connsiteX64" fmla="*/ 452673 w 1752852"/>
                <a:gd name="connsiteY64" fmla="*/ 789663 h 1050705"/>
                <a:gd name="connsiteX65" fmla="*/ 458709 w 1752852"/>
                <a:gd name="connsiteY65" fmla="*/ 813806 h 1050705"/>
                <a:gd name="connsiteX66" fmla="*/ 479834 w 1752852"/>
                <a:gd name="connsiteY66" fmla="*/ 871145 h 1050705"/>
                <a:gd name="connsiteX67" fmla="*/ 464745 w 1752852"/>
                <a:gd name="connsiteY67" fmla="*/ 901323 h 1050705"/>
                <a:gd name="connsiteX68" fmla="*/ 434566 w 1752852"/>
                <a:gd name="connsiteY68" fmla="*/ 916412 h 1050705"/>
                <a:gd name="connsiteX69" fmla="*/ 365156 w 1752852"/>
                <a:gd name="connsiteY69" fmla="*/ 916412 h 1050705"/>
                <a:gd name="connsiteX70" fmla="*/ 353085 w 1752852"/>
                <a:gd name="connsiteY70" fmla="*/ 922448 h 1050705"/>
                <a:gd name="connsiteX71" fmla="*/ 353085 w 1752852"/>
                <a:gd name="connsiteY71" fmla="*/ 943572 h 1050705"/>
                <a:gd name="connsiteX72" fmla="*/ 371192 w 1752852"/>
                <a:gd name="connsiteY72" fmla="*/ 961679 h 1050705"/>
                <a:gd name="connsiteX73" fmla="*/ 389299 w 1752852"/>
                <a:gd name="connsiteY73" fmla="*/ 973751 h 1050705"/>
                <a:gd name="connsiteX74" fmla="*/ 395335 w 1752852"/>
                <a:gd name="connsiteY74" fmla="*/ 994875 h 1050705"/>
                <a:gd name="connsiteX75" fmla="*/ 365156 w 1752852"/>
                <a:gd name="connsiteY75" fmla="*/ 1006947 h 1050705"/>
                <a:gd name="connsiteX76" fmla="*/ 341014 w 1752852"/>
                <a:gd name="connsiteY76" fmla="*/ 1012982 h 1050705"/>
                <a:gd name="connsiteX77" fmla="*/ 328943 w 1752852"/>
                <a:gd name="connsiteY77" fmla="*/ 1034107 h 1050705"/>
                <a:gd name="connsiteX78" fmla="*/ 310836 w 1752852"/>
                <a:gd name="connsiteY78" fmla="*/ 1028071 h 1050705"/>
                <a:gd name="connsiteX79" fmla="*/ 217283 w 1752852"/>
                <a:gd name="connsiteY79" fmla="*/ 1049196 h 1050705"/>
                <a:gd name="connsiteX80" fmla="*/ 190123 w 1752852"/>
                <a:gd name="connsiteY80" fmla="*/ 1037125 h 1050705"/>
                <a:gd name="connsiteX81" fmla="*/ 175034 w 1752852"/>
                <a:gd name="connsiteY81" fmla="*/ 1019018 h 1050705"/>
                <a:gd name="connsiteX82" fmla="*/ 178052 w 1752852"/>
                <a:gd name="connsiteY82" fmla="*/ 994875 h 1050705"/>
                <a:gd name="connsiteX83" fmla="*/ 141838 w 1752852"/>
                <a:gd name="connsiteY83" fmla="*/ 988840 h 1050705"/>
                <a:gd name="connsiteX84" fmla="*/ 159945 w 1752852"/>
                <a:gd name="connsiteY84" fmla="*/ 937537 h 1050705"/>
                <a:gd name="connsiteX85" fmla="*/ 217283 w 1752852"/>
                <a:gd name="connsiteY85" fmla="*/ 825877 h 1050705"/>
                <a:gd name="connsiteX86" fmla="*/ 241426 w 1752852"/>
                <a:gd name="connsiteY86" fmla="*/ 750432 h 1050705"/>
                <a:gd name="connsiteX87" fmla="*/ 238408 w 1752852"/>
                <a:gd name="connsiteY87" fmla="*/ 678004 h 1050705"/>
                <a:gd name="connsiteX88" fmla="*/ 184087 w 1752852"/>
                <a:gd name="connsiteY88" fmla="*/ 611612 h 1050705"/>
                <a:gd name="connsiteX89" fmla="*/ 117695 w 1752852"/>
                <a:gd name="connsiteY89" fmla="*/ 536166 h 1050705"/>
                <a:gd name="connsiteX90" fmla="*/ 87517 w 1752852"/>
                <a:gd name="connsiteY90" fmla="*/ 454685 h 1050705"/>
                <a:gd name="connsiteX91" fmla="*/ 54321 w 1752852"/>
                <a:gd name="connsiteY91" fmla="*/ 394329 h 105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52852" h="1050705">
                  <a:moveTo>
                    <a:pt x="54321" y="394329"/>
                  </a:moveTo>
                  <a:cubicBezTo>
                    <a:pt x="108642" y="327434"/>
                    <a:pt x="347050" y="106630"/>
                    <a:pt x="413442" y="53315"/>
                  </a:cubicBezTo>
                  <a:cubicBezTo>
                    <a:pt x="479834" y="0"/>
                    <a:pt x="437584" y="60860"/>
                    <a:pt x="452673" y="74440"/>
                  </a:cubicBezTo>
                  <a:cubicBezTo>
                    <a:pt x="467762" y="88020"/>
                    <a:pt x="485869" y="100091"/>
                    <a:pt x="503976" y="134796"/>
                  </a:cubicBezTo>
                  <a:cubicBezTo>
                    <a:pt x="522083" y="169501"/>
                    <a:pt x="530131" y="228348"/>
                    <a:pt x="561315" y="282669"/>
                  </a:cubicBezTo>
                  <a:cubicBezTo>
                    <a:pt x="592499" y="336990"/>
                    <a:pt x="650341" y="420483"/>
                    <a:pt x="691081" y="460721"/>
                  </a:cubicBezTo>
                  <a:cubicBezTo>
                    <a:pt x="731821" y="500959"/>
                    <a:pt x="767532" y="512024"/>
                    <a:pt x="805758" y="524095"/>
                  </a:cubicBezTo>
                  <a:cubicBezTo>
                    <a:pt x="843984" y="536166"/>
                    <a:pt x="884725" y="531640"/>
                    <a:pt x="920436" y="533149"/>
                  </a:cubicBezTo>
                  <a:cubicBezTo>
                    <a:pt x="956147" y="534658"/>
                    <a:pt x="989846" y="532646"/>
                    <a:pt x="1020024" y="533149"/>
                  </a:cubicBezTo>
                  <a:cubicBezTo>
                    <a:pt x="1050202" y="533652"/>
                    <a:pt x="1101505" y="536166"/>
                    <a:pt x="1101505" y="536166"/>
                  </a:cubicBezTo>
                  <a:cubicBezTo>
                    <a:pt x="1135204" y="537172"/>
                    <a:pt x="1176951" y="540693"/>
                    <a:pt x="1222218" y="539184"/>
                  </a:cubicBezTo>
                  <a:cubicBezTo>
                    <a:pt x="1267485" y="537675"/>
                    <a:pt x="1319291" y="528119"/>
                    <a:pt x="1373109" y="527113"/>
                  </a:cubicBezTo>
                  <a:cubicBezTo>
                    <a:pt x="1426927" y="526107"/>
                    <a:pt x="1487786" y="524599"/>
                    <a:pt x="1545125" y="533149"/>
                  </a:cubicBezTo>
                  <a:cubicBezTo>
                    <a:pt x="1602464" y="541699"/>
                    <a:pt x="1682939" y="568860"/>
                    <a:pt x="1717141" y="578416"/>
                  </a:cubicBezTo>
                  <a:cubicBezTo>
                    <a:pt x="1751343" y="587972"/>
                    <a:pt x="1747822" y="583446"/>
                    <a:pt x="1750337" y="590487"/>
                  </a:cubicBezTo>
                  <a:cubicBezTo>
                    <a:pt x="1752852" y="597528"/>
                    <a:pt x="1743798" y="609097"/>
                    <a:pt x="1732230" y="620665"/>
                  </a:cubicBezTo>
                  <a:cubicBezTo>
                    <a:pt x="1720662" y="632233"/>
                    <a:pt x="1699034" y="650844"/>
                    <a:pt x="1680927" y="659897"/>
                  </a:cubicBezTo>
                  <a:cubicBezTo>
                    <a:pt x="1662820" y="668950"/>
                    <a:pt x="1643707" y="671465"/>
                    <a:pt x="1623588" y="674986"/>
                  </a:cubicBezTo>
                  <a:cubicBezTo>
                    <a:pt x="1603469" y="678507"/>
                    <a:pt x="1578321" y="681022"/>
                    <a:pt x="1560214" y="681022"/>
                  </a:cubicBezTo>
                  <a:cubicBezTo>
                    <a:pt x="1542107" y="681022"/>
                    <a:pt x="1528527" y="672974"/>
                    <a:pt x="1514947" y="674986"/>
                  </a:cubicBezTo>
                  <a:cubicBezTo>
                    <a:pt x="1501367" y="676998"/>
                    <a:pt x="1474206" y="688063"/>
                    <a:pt x="1478733" y="693093"/>
                  </a:cubicBezTo>
                  <a:cubicBezTo>
                    <a:pt x="1483260" y="698123"/>
                    <a:pt x="1526515" y="697619"/>
                    <a:pt x="1542107" y="705164"/>
                  </a:cubicBezTo>
                  <a:cubicBezTo>
                    <a:pt x="1557699" y="712709"/>
                    <a:pt x="1561220" y="732325"/>
                    <a:pt x="1572285" y="738361"/>
                  </a:cubicBezTo>
                  <a:cubicBezTo>
                    <a:pt x="1583350" y="744397"/>
                    <a:pt x="1601960" y="735343"/>
                    <a:pt x="1608499" y="741378"/>
                  </a:cubicBezTo>
                  <a:cubicBezTo>
                    <a:pt x="1615038" y="747413"/>
                    <a:pt x="1620068" y="767532"/>
                    <a:pt x="1611517" y="774574"/>
                  </a:cubicBezTo>
                  <a:cubicBezTo>
                    <a:pt x="1602967" y="781616"/>
                    <a:pt x="1572788" y="782119"/>
                    <a:pt x="1557196" y="783628"/>
                  </a:cubicBezTo>
                  <a:cubicBezTo>
                    <a:pt x="1541604" y="785137"/>
                    <a:pt x="1528023" y="788155"/>
                    <a:pt x="1517964" y="783628"/>
                  </a:cubicBezTo>
                  <a:cubicBezTo>
                    <a:pt x="1507905" y="779101"/>
                    <a:pt x="1507402" y="760994"/>
                    <a:pt x="1496840" y="756467"/>
                  </a:cubicBezTo>
                  <a:cubicBezTo>
                    <a:pt x="1486278" y="751940"/>
                    <a:pt x="1466661" y="764514"/>
                    <a:pt x="1454590" y="756467"/>
                  </a:cubicBezTo>
                  <a:cubicBezTo>
                    <a:pt x="1442519" y="748420"/>
                    <a:pt x="1434974" y="709188"/>
                    <a:pt x="1424412" y="708182"/>
                  </a:cubicBezTo>
                  <a:cubicBezTo>
                    <a:pt x="1413850" y="707176"/>
                    <a:pt x="1403790" y="739870"/>
                    <a:pt x="1391216" y="750432"/>
                  </a:cubicBezTo>
                  <a:cubicBezTo>
                    <a:pt x="1378642" y="760994"/>
                    <a:pt x="1360534" y="768036"/>
                    <a:pt x="1348966" y="771557"/>
                  </a:cubicBezTo>
                  <a:cubicBezTo>
                    <a:pt x="1337398" y="775078"/>
                    <a:pt x="1332871" y="775078"/>
                    <a:pt x="1321806" y="771557"/>
                  </a:cubicBezTo>
                  <a:cubicBezTo>
                    <a:pt x="1310741" y="768036"/>
                    <a:pt x="1306214" y="749929"/>
                    <a:pt x="1282574" y="750432"/>
                  </a:cubicBezTo>
                  <a:cubicBezTo>
                    <a:pt x="1258934" y="750935"/>
                    <a:pt x="1210649" y="767030"/>
                    <a:pt x="1179968" y="774574"/>
                  </a:cubicBezTo>
                  <a:cubicBezTo>
                    <a:pt x="1149287" y="782118"/>
                    <a:pt x="1122630" y="789160"/>
                    <a:pt x="1098487" y="795699"/>
                  </a:cubicBezTo>
                  <a:cubicBezTo>
                    <a:pt x="1074344" y="802238"/>
                    <a:pt x="1048190" y="813806"/>
                    <a:pt x="1035113" y="813806"/>
                  </a:cubicBezTo>
                  <a:cubicBezTo>
                    <a:pt x="1022036" y="813806"/>
                    <a:pt x="1026563" y="799220"/>
                    <a:pt x="1020024" y="795699"/>
                  </a:cubicBezTo>
                  <a:cubicBezTo>
                    <a:pt x="1013485" y="792178"/>
                    <a:pt x="1006443" y="799220"/>
                    <a:pt x="995881" y="792681"/>
                  </a:cubicBezTo>
                  <a:cubicBezTo>
                    <a:pt x="985319" y="786142"/>
                    <a:pt x="965201" y="760491"/>
                    <a:pt x="956650" y="756467"/>
                  </a:cubicBezTo>
                  <a:cubicBezTo>
                    <a:pt x="948100" y="752443"/>
                    <a:pt x="944578" y="759989"/>
                    <a:pt x="944578" y="768539"/>
                  </a:cubicBezTo>
                  <a:cubicBezTo>
                    <a:pt x="944578" y="777089"/>
                    <a:pt x="953129" y="796202"/>
                    <a:pt x="956650" y="807770"/>
                  </a:cubicBezTo>
                  <a:cubicBezTo>
                    <a:pt x="960171" y="819338"/>
                    <a:pt x="977774" y="828393"/>
                    <a:pt x="965703" y="837949"/>
                  </a:cubicBezTo>
                  <a:cubicBezTo>
                    <a:pt x="953632" y="847505"/>
                    <a:pt x="898808" y="866618"/>
                    <a:pt x="884222" y="865109"/>
                  </a:cubicBezTo>
                  <a:cubicBezTo>
                    <a:pt x="869636" y="863600"/>
                    <a:pt x="877683" y="842475"/>
                    <a:pt x="878186" y="828895"/>
                  </a:cubicBezTo>
                  <a:cubicBezTo>
                    <a:pt x="878689" y="815315"/>
                    <a:pt x="884222" y="795196"/>
                    <a:pt x="887240" y="783628"/>
                  </a:cubicBezTo>
                  <a:cubicBezTo>
                    <a:pt x="890258" y="772060"/>
                    <a:pt x="909873" y="770047"/>
                    <a:pt x="896293" y="759485"/>
                  </a:cubicBezTo>
                  <a:cubicBezTo>
                    <a:pt x="882713" y="748923"/>
                    <a:pt x="823865" y="721763"/>
                    <a:pt x="805758" y="720254"/>
                  </a:cubicBezTo>
                  <a:cubicBezTo>
                    <a:pt x="787651" y="718745"/>
                    <a:pt x="790670" y="741379"/>
                    <a:pt x="787652" y="750432"/>
                  </a:cubicBezTo>
                  <a:cubicBezTo>
                    <a:pt x="784634" y="759485"/>
                    <a:pt x="792179" y="771556"/>
                    <a:pt x="787652" y="774574"/>
                  </a:cubicBezTo>
                  <a:cubicBezTo>
                    <a:pt x="783125" y="777592"/>
                    <a:pt x="767030" y="765521"/>
                    <a:pt x="760491" y="768539"/>
                  </a:cubicBezTo>
                  <a:cubicBezTo>
                    <a:pt x="753952" y="771557"/>
                    <a:pt x="753953" y="788657"/>
                    <a:pt x="748420" y="792681"/>
                  </a:cubicBezTo>
                  <a:cubicBezTo>
                    <a:pt x="742887" y="796705"/>
                    <a:pt x="735846" y="796705"/>
                    <a:pt x="727295" y="792681"/>
                  </a:cubicBezTo>
                  <a:cubicBezTo>
                    <a:pt x="718745" y="788657"/>
                    <a:pt x="707679" y="774575"/>
                    <a:pt x="697117" y="768539"/>
                  </a:cubicBezTo>
                  <a:cubicBezTo>
                    <a:pt x="686555" y="762503"/>
                    <a:pt x="670460" y="751940"/>
                    <a:pt x="663921" y="756467"/>
                  </a:cubicBezTo>
                  <a:cubicBezTo>
                    <a:pt x="657382" y="760994"/>
                    <a:pt x="662915" y="787651"/>
                    <a:pt x="657885" y="795699"/>
                  </a:cubicBezTo>
                  <a:cubicBezTo>
                    <a:pt x="652855" y="803747"/>
                    <a:pt x="646820" y="811795"/>
                    <a:pt x="633743" y="804753"/>
                  </a:cubicBezTo>
                  <a:cubicBezTo>
                    <a:pt x="620666" y="797712"/>
                    <a:pt x="597529" y="769042"/>
                    <a:pt x="579422" y="753450"/>
                  </a:cubicBezTo>
                  <a:cubicBezTo>
                    <a:pt x="561315" y="737858"/>
                    <a:pt x="537172" y="716230"/>
                    <a:pt x="525101" y="711200"/>
                  </a:cubicBezTo>
                  <a:cubicBezTo>
                    <a:pt x="513030" y="706170"/>
                    <a:pt x="514035" y="722265"/>
                    <a:pt x="506994" y="723271"/>
                  </a:cubicBezTo>
                  <a:cubicBezTo>
                    <a:pt x="499953" y="724277"/>
                    <a:pt x="484864" y="710697"/>
                    <a:pt x="482852" y="717236"/>
                  </a:cubicBezTo>
                  <a:cubicBezTo>
                    <a:pt x="480840" y="723775"/>
                    <a:pt x="492911" y="752444"/>
                    <a:pt x="494923" y="762503"/>
                  </a:cubicBezTo>
                  <a:cubicBezTo>
                    <a:pt x="496935" y="772562"/>
                    <a:pt x="499450" y="775077"/>
                    <a:pt x="494923" y="777592"/>
                  </a:cubicBezTo>
                  <a:cubicBezTo>
                    <a:pt x="490396" y="780107"/>
                    <a:pt x="474804" y="775580"/>
                    <a:pt x="467762" y="777592"/>
                  </a:cubicBezTo>
                  <a:cubicBezTo>
                    <a:pt x="460720" y="779604"/>
                    <a:pt x="454182" y="783627"/>
                    <a:pt x="452673" y="789663"/>
                  </a:cubicBezTo>
                  <a:cubicBezTo>
                    <a:pt x="451164" y="795699"/>
                    <a:pt x="454182" y="800226"/>
                    <a:pt x="458709" y="813806"/>
                  </a:cubicBezTo>
                  <a:cubicBezTo>
                    <a:pt x="463236" y="827386"/>
                    <a:pt x="478828" y="856559"/>
                    <a:pt x="479834" y="871145"/>
                  </a:cubicBezTo>
                  <a:cubicBezTo>
                    <a:pt x="480840" y="885731"/>
                    <a:pt x="472290" y="893779"/>
                    <a:pt x="464745" y="901323"/>
                  </a:cubicBezTo>
                  <a:cubicBezTo>
                    <a:pt x="457200" y="908867"/>
                    <a:pt x="451164" y="913897"/>
                    <a:pt x="434566" y="916412"/>
                  </a:cubicBezTo>
                  <a:cubicBezTo>
                    <a:pt x="417968" y="918927"/>
                    <a:pt x="378736" y="915406"/>
                    <a:pt x="365156" y="916412"/>
                  </a:cubicBezTo>
                  <a:cubicBezTo>
                    <a:pt x="351576" y="917418"/>
                    <a:pt x="355097" y="917921"/>
                    <a:pt x="353085" y="922448"/>
                  </a:cubicBezTo>
                  <a:cubicBezTo>
                    <a:pt x="351073" y="926975"/>
                    <a:pt x="350067" y="937034"/>
                    <a:pt x="353085" y="943572"/>
                  </a:cubicBezTo>
                  <a:cubicBezTo>
                    <a:pt x="356103" y="950111"/>
                    <a:pt x="365156" y="956649"/>
                    <a:pt x="371192" y="961679"/>
                  </a:cubicBezTo>
                  <a:cubicBezTo>
                    <a:pt x="377228" y="966709"/>
                    <a:pt x="385275" y="968218"/>
                    <a:pt x="389299" y="973751"/>
                  </a:cubicBezTo>
                  <a:cubicBezTo>
                    <a:pt x="393323" y="979284"/>
                    <a:pt x="399359" y="989342"/>
                    <a:pt x="395335" y="994875"/>
                  </a:cubicBezTo>
                  <a:cubicBezTo>
                    <a:pt x="391311" y="1000408"/>
                    <a:pt x="374210" y="1003929"/>
                    <a:pt x="365156" y="1006947"/>
                  </a:cubicBezTo>
                  <a:cubicBezTo>
                    <a:pt x="356103" y="1009965"/>
                    <a:pt x="347049" y="1008455"/>
                    <a:pt x="341014" y="1012982"/>
                  </a:cubicBezTo>
                  <a:cubicBezTo>
                    <a:pt x="334979" y="1017509"/>
                    <a:pt x="333973" y="1031592"/>
                    <a:pt x="328943" y="1034107"/>
                  </a:cubicBezTo>
                  <a:cubicBezTo>
                    <a:pt x="323913" y="1036622"/>
                    <a:pt x="329446" y="1025556"/>
                    <a:pt x="310836" y="1028071"/>
                  </a:cubicBezTo>
                  <a:cubicBezTo>
                    <a:pt x="292226" y="1030586"/>
                    <a:pt x="237402" y="1047687"/>
                    <a:pt x="217283" y="1049196"/>
                  </a:cubicBezTo>
                  <a:cubicBezTo>
                    <a:pt x="197164" y="1050705"/>
                    <a:pt x="197165" y="1042155"/>
                    <a:pt x="190123" y="1037125"/>
                  </a:cubicBezTo>
                  <a:cubicBezTo>
                    <a:pt x="183082" y="1032095"/>
                    <a:pt x="177046" y="1026060"/>
                    <a:pt x="175034" y="1019018"/>
                  </a:cubicBezTo>
                  <a:cubicBezTo>
                    <a:pt x="173022" y="1011976"/>
                    <a:pt x="183585" y="999905"/>
                    <a:pt x="178052" y="994875"/>
                  </a:cubicBezTo>
                  <a:cubicBezTo>
                    <a:pt x="172519" y="989845"/>
                    <a:pt x="144856" y="998396"/>
                    <a:pt x="141838" y="988840"/>
                  </a:cubicBezTo>
                  <a:cubicBezTo>
                    <a:pt x="138820" y="979284"/>
                    <a:pt x="147371" y="964697"/>
                    <a:pt x="159945" y="937537"/>
                  </a:cubicBezTo>
                  <a:cubicBezTo>
                    <a:pt x="172519" y="910377"/>
                    <a:pt x="203703" y="857061"/>
                    <a:pt x="217283" y="825877"/>
                  </a:cubicBezTo>
                  <a:cubicBezTo>
                    <a:pt x="230863" y="794693"/>
                    <a:pt x="237905" y="775077"/>
                    <a:pt x="241426" y="750432"/>
                  </a:cubicBezTo>
                  <a:cubicBezTo>
                    <a:pt x="244947" y="725787"/>
                    <a:pt x="247965" y="701141"/>
                    <a:pt x="238408" y="678004"/>
                  </a:cubicBezTo>
                  <a:cubicBezTo>
                    <a:pt x="228852" y="654867"/>
                    <a:pt x="204206" y="635252"/>
                    <a:pt x="184087" y="611612"/>
                  </a:cubicBezTo>
                  <a:cubicBezTo>
                    <a:pt x="163968" y="587972"/>
                    <a:pt x="133790" y="562320"/>
                    <a:pt x="117695" y="536166"/>
                  </a:cubicBezTo>
                  <a:cubicBezTo>
                    <a:pt x="101600" y="510012"/>
                    <a:pt x="94559" y="475307"/>
                    <a:pt x="87517" y="454685"/>
                  </a:cubicBezTo>
                  <a:cubicBezTo>
                    <a:pt x="80476" y="434063"/>
                    <a:pt x="0" y="461224"/>
                    <a:pt x="54321" y="394329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Cambria" panose="020405030504060302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6832348" y="2296059"/>
              <a:ext cx="495426" cy="367672"/>
            </a:xfrm>
            <a:custGeom>
              <a:avLst/>
              <a:gdLst>
                <a:gd name="connsiteX0" fmla="*/ 6036 w 495426"/>
                <a:gd name="connsiteY0" fmla="*/ 241929 h 367672"/>
                <a:gd name="connsiteX1" fmla="*/ 81482 w 495426"/>
                <a:gd name="connsiteY1" fmla="*/ 166484 h 367672"/>
                <a:gd name="connsiteX2" fmla="*/ 175034 w 495426"/>
                <a:gd name="connsiteY2" fmla="*/ 94056 h 367672"/>
                <a:gd name="connsiteX3" fmla="*/ 283676 w 495426"/>
                <a:gd name="connsiteY3" fmla="*/ 60860 h 367672"/>
                <a:gd name="connsiteX4" fmla="*/ 356103 w 495426"/>
                <a:gd name="connsiteY4" fmla="*/ 15592 h 367672"/>
                <a:gd name="connsiteX5" fmla="*/ 383264 w 495426"/>
                <a:gd name="connsiteY5" fmla="*/ 503 h 367672"/>
                <a:gd name="connsiteX6" fmla="*/ 440602 w 495426"/>
                <a:gd name="connsiteY6" fmla="*/ 18610 h 367672"/>
                <a:gd name="connsiteX7" fmla="*/ 473799 w 495426"/>
                <a:gd name="connsiteY7" fmla="*/ 51806 h 367672"/>
                <a:gd name="connsiteX8" fmla="*/ 494923 w 495426"/>
                <a:gd name="connsiteY8" fmla="*/ 103109 h 367672"/>
                <a:gd name="connsiteX9" fmla="*/ 476816 w 495426"/>
                <a:gd name="connsiteY9" fmla="*/ 184591 h 367672"/>
                <a:gd name="connsiteX10" fmla="*/ 422496 w 495426"/>
                <a:gd name="connsiteY10" fmla="*/ 275125 h 367672"/>
                <a:gd name="connsiteX11" fmla="*/ 365157 w 495426"/>
                <a:gd name="connsiteY11" fmla="*/ 341517 h 367672"/>
                <a:gd name="connsiteX12" fmla="*/ 325925 w 495426"/>
                <a:gd name="connsiteY12" fmla="*/ 359624 h 367672"/>
                <a:gd name="connsiteX13" fmla="*/ 208230 w 495426"/>
                <a:gd name="connsiteY13" fmla="*/ 362642 h 367672"/>
                <a:gd name="connsiteX14" fmla="*/ 129767 w 495426"/>
                <a:gd name="connsiteY14" fmla="*/ 329446 h 367672"/>
                <a:gd name="connsiteX15" fmla="*/ 45268 w 495426"/>
                <a:gd name="connsiteY15" fmla="*/ 278143 h 367672"/>
                <a:gd name="connsiteX16" fmla="*/ 6036 w 495426"/>
                <a:gd name="connsiteY16" fmla="*/ 241929 h 36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5426" h="367672">
                  <a:moveTo>
                    <a:pt x="6036" y="241929"/>
                  </a:moveTo>
                  <a:cubicBezTo>
                    <a:pt x="12072" y="223319"/>
                    <a:pt x="53316" y="191130"/>
                    <a:pt x="81482" y="166484"/>
                  </a:cubicBezTo>
                  <a:cubicBezTo>
                    <a:pt x="109648" y="141839"/>
                    <a:pt x="141335" y="111660"/>
                    <a:pt x="175034" y="94056"/>
                  </a:cubicBezTo>
                  <a:cubicBezTo>
                    <a:pt x="208733" y="76452"/>
                    <a:pt x="253498" y="73937"/>
                    <a:pt x="283676" y="60860"/>
                  </a:cubicBezTo>
                  <a:cubicBezTo>
                    <a:pt x="313854" y="47783"/>
                    <a:pt x="339505" y="25652"/>
                    <a:pt x="356103" y="15592"/>
                  </a:cubicBezTo>
                  <a:cubicBezTo>
                    <a:pt x="372701" y="5533"/>
                    <a:pt x="369181" y="0"/>
                    <a:pt x="383264" y="503"/>
                  </a:cubicBezTo>
                  <a:cubicBezTo>
                    <a:pt x="397347" y="1006"/>
                    <a:pt x="425513" y="10060"/>
                    <a:pt x="440602" y="18610"/>
                  </a:cubicBezTo>
                  <a:cubicBezTo>
                    <a:pt x="455691" y="27161"/>
                    <a:pt x="464745" y="37723"/>
                    <a:pt x="473799" y="51806"/>
                  </a:cubicBezTo>
                  <a:cubicBezTo>
                    <a:pt x="482853" y="65889"/>
                    <a:pt x="494420" y="80978"/>
                    <a:pt x="494923" y="103109"/>
                  </a:cubicBezTo>
                  <a:cubicBezTo>
                    <a:pt x="495426" y="125240"/>
                    <a:pt x="488887" y="155922"/>
                    <a:pt x="476816" y="184591"/>
                  </a:cubicBezTo>
                  <a:cubicBezTo>
                    <a:pt x="464745" y="213260"/>
                    <a:pt x="441106" y="248971"/>
                    <a:pt x="422496" y="275125"/>
                  </a:cubicBezTo>
                  <a:cubicBezTo>
                    <a:pt x="403886" y="301279"/>
                    <a:pt x="381252" y="327434"/>
                    <a:pt x="365157" y="341517"/>
                  </a:cubicBezTo>
                  <a:cubicBezTo>
                    <a:pt x="349062" y="355600"/>
                    <a:pt x="352079" y="356103"/>
                    <a:pt x="325925" y="359624"/>
                  </a:cubicBezTo>
                  <a:cubicBezTo>
                    <a:pt x="299771" y="363145"/>
                    <a:pt x="240923" y="367672"/>
                    <a:pt x="208230" y="362642"/>
                  </a:cubicBezTo>
                  <a:cubicBezTo>
                    <a:pt x="175537" y="357612"/>
                    <a:pt x="156927" y="343529"/>
                    <a:pt x="129767" y="329446"/>
                  </a:cubicBezTo>
                  <a:cubicBezTo>
                    <a:pt x="102607" y="315363"/>
                    <a:pt x="66393" y="292729"/>
                    <a:pt x="45268" y="278143"/>
                  </a:cubicBezTo>
                  <a:cubicBezTo>
                    <a:pt x="24143" y="263557"/>
                    <a:pt x="0" y="260539"/>
                    <a:pt x="6036" y="241929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Cambria" panose="020405030504060302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216210" y="1224229"/>
              <a:ext cx="2359433" cy="1069316"/>
            </a:xfrm>
            <a:custGeom>
              <a:avLst/>
              <a:gdLst>
                <a:gd name="connsiteX0" fmla="*/ 18610 w 2359433"/>
                <a:gd name="connsiteY0" fmla="*/ 37221 h 1069316"/>
                <a:gd name="connsiteX1" fmla="*/ 136305 w 2359433"/>
                <a:gd name="connsiteY1" fmla="*/ 4024 h 1069316"/>
                <a:gd name="connsiteX2" fmla="*/ 287196 w 2359433"/>
                <a:gd name="connsiteY2" fmla="*/ 13078 h 1069316"/>
                <a:gd name="connsiteX3" fmla="*/ 546729 w 2359433"/>
                <a:gd name="connsiteY3" fmla="*/ 1007 h 1069316"/>
                <a:gd name="connsiteX4" fmla="*/ 718744 w 2359433"/>
                <a:gd name="connsiteY4" fmla="*/ 13078 h 1069316"/>
                <a:gd name="connsiteX5" fmla="*/ 866618 w 2359433"/>
                <a:gd name="connsiteY5" fmla="*/ 16096 h 1069316"/>
                <a:gd name="connsiteX6" fmla="*/ 984313 w 2359433"/>
                <a:gd name="connsiteY6" fmla="*/ 37221 h 1069316"/>
                <a:gd name="connsiteX7" fmla="*/ 1017509 w 2359433"/>
                <a:gd name="connsiteY7" fmla="*/ 91541 h 1069316"/>
                <a:gd name="connsiteX8" fmla="*/ 981295 w 2359433"/>
                <a:gd name="connsiteY8" fmla="*/ 139826 h 1069316"/>
                <a:gd name="connsiteX9" fmla="*/ 1074847 w 2359433"/>
                <a:gd name="connsiteY9" fmla="*/ 191129 h 1069316"/>
                <a:gd name="connsiteX10" fmla="*/ 1243845 w 2359433"/>
                <a:gd name="connsiteY10" fmla="*/ 287700 h 1069316"/>
                <a:gd name="connsiteX11" fmla="*/ 1280059 w 2359433"/>
                <a:gd name="connsiteY11" fmla="*/ 305807 h 1069316"/>
                <a:gd name="connsiteX12" fmla="*/ 1280059 w 2359433"/>
                <a:gd name="connsiteY12" fmla="*/ 284682 h 1069316"/>
                <a:gd name="connsiteX13" fmla="*/ 1219703 w 2359433"/>
                <a:gd name="connsiteY13" fmla="*/ 227343 h 1069316"/>
                <a:gd name="connsiteX14" fmla="*/ 1132186 w 2359433"/>
                <a:gd name="connsiteY14" fmla="*/ 163969 h 1069316"/>
                <a:gd name="connsiteX15" fmla="*/ 1086919 w 2359433"/>
                <a:gd name="connsiteY15" fmla="*/ 112666 h 1069316"/>
                <a:gd name="connsiteX16" fmla="*/ 1092954 w 2359433"/>
                <a:gd name="connsiteY16" fmla="*/ 88523 h 1069316"/>
                <a:gd name="connsiteX17" fmla="*/ 1156329 w 2359433"/>
                <a:gd name="connsiteY17" fmla="*/ 127755 h 1069316"/>
                <a:gd name="connsiteX18" fmla="*/ 1222721 w 2359433"/>
                <a:gd name="connsiteY18" fmla="*/ 191129 h 1069316"/>
                <a:gd name="connsiteX19" fmla="*/ 1310238 w 2359433"/>
                <a:gd name="connsiteY19" fmla="*/ 182076 h 1069316"/>
                <a:gd name="connsiteX20" fmla="*/ 1382665 w 2359433"/>
                <a:gd name="connsiteY20" fmla="*/ 212254 h 1069316"/>
                <a:gd name="connsiteX21" fmla="*/ 1449057 w 2359433"/>
                <a:gd name="connsiteY21" fmla="*/ 248468 h 1069316"/>
                <a:gd name="connsiteX22" fmla="*/ 1524503 w 2359433"/>
                <a:gd name="connsiteY22" fmla="*/ 260539 h 1069316"/>
                <a:gd name="connsiteX23" fmla="*/ 1648234 w 2359433"/>
                <a:gd name="connsiteY23" fmla="*/ 320896 h 1069316"/>
                <a:gd name="connsiteX24" fmla="*/ 1759893 w 2359433"/>
                <a:gd name="connsiteY24" fmla="*/ 369181 h 1069316"/>
                <a:gd name="connsiteX25" fmla="*/ 1862499 w 2359433"/>
                <a:gd name="connsiteY25" fmla="*/ 441609 h 1069316"/>
                <a:gd name="connsiteX26" fmla="*/ 1971140 w 2359433"/>
                <a:gd name="connsiteY26" fmla="*/ 529125 h 1069316"/>
                <a:gd name="connsiteX27" fmla="*/ 2100907 w 2359433"/>
                <a:gd name="connsiteY27" fmla="*/ 646821 h 1069316"/>
                <a:gd name="connsiteX28" fmla="*/ 2158245 w 2359433"/>
                <a:gd name="connsiteY28" fmla="*/ 704159 h 1069316"/>
                <a:gd name="connsiteX29" fmla="*/ 2215584 w 2359433"/>
                <a:gd name="connsiteY29" fmla="*/ 758480 h 1069316"/>
                <a:gd name="connsiteX30" fmla="*/ 2291030 w 2359433"/>
                <a:gd name="connsiteY30" fmla="*/ 785640 h 1069316"/>
                <a:gd name="connsiteX31" fmla="*/ 2342333 w 2359433"/>
                <a:gd name="connsiteY31" fmla="*/ 812801 h 1069316"/>
                <a:gd name="connsiteX32" fmla="*/ 2345350 w 2359433"/>
                <a:gd name="connsiteY32" fmla="*/ 842979 h 1069316"/>
                <a:gd name="connsiteX33" fmla="*/ 2257834 w 2359433"/>
                <a:gd name="connsiteY33" fmla="*/ 903335 h 1069316"/>
                <a:gd name="connsiteX34" fmla="*/ 2161263 w 2359433"/>
                <a:gd name="connsiteY34" fmla="*/ 948603 h 1069316"/>
                <a:gd name="connsiteX35" fmla="*/ 1962087 w 2359433"/>
                <a:gd name="connsiteY35" fmla="*/ 1042155 h 1069316"/>
                <a:gd name="connsiteX36" fmla="*/ 1820249 w 2359433"/>
                <a:gd name="connsiteY36" fmla="*/ 1069316 h 1069316"/>
                <a:gd name="connsiteX37" fmla="*/ 1618055 w 2359433"/>
                <a:gd name="connsiteY37" fmla="*/ 1060262 h 1069316"/>
                <a:gd name="connsiteX38" fmla="*/ 1443022 w 2359433"/>
                <a:gd name="connsiteY38" fmla="*/ 1051209 h 1069316"/>
                <a:gd name="connsiteX39" fmla="*/ 1289113 w 2359433"/>
                <a:gd name="connsiteY39" fmla="*/ 1014995 h 1069316"/>
                <a:gd name="connsiteX40" fmla="*/ 1162364 w 2359433"/>
                <a:gd name="connsiteY40" fmla="*/ 924460 h 1069316"/>
                <a:gd name="connsiteX41" fmla="*/ 1041651 w 2359433"/>
                <a:gd name="connsiteY41" fmla="*/ 845997 h 1069316"/>
                <a:gd name="connsiteX42" fmla="*/ 926974 w 2359433"/>
                <a:gd name="connsiteY42" fmla="*/ 803747 h 1069316"/>
                <a:gd name="connsiteX43" fmla="*/ 803243 w 2359433"/>
                <a:gd name="connsiteY43" fmla="*/ 749426 h 1069316"/>
                <a:gd name="connsiteX44" fmla="*/ 782119 w 2359433"/>
                <a:gd name="connsiteY44" fmla="*/ 658892 h 1069316"/>
                <a:gd name="connsiteX45" fmla="*/ 700638 w 2359433"/>
                <a:gd name="connsiteY45" fmla="*/ 562321 h 1069316"/>
                <a:gd name="connsiteX46" fmla="*/ 561818 w 2359433"/>
                <a:gd name="connsiteY46" fmla="*/ 504983 h 1069316"/>
                <a:gd name="connsiteX47" fmla="*/ 444123 w 2359433"/>
                <a:gd name="connsiteY47" fmla="*/ 447644 h 1069316"/>
                <a:gd name="connsiteX48" fmla="*/ 359624 w 2359433"/>
                <a:gd name="connsiteY48" fmla="*/ 378234 h 1069316"/>
                <a:gd name="connsiteX49" fmla="*/ 272107 w 2359433"/>
                <a:gd name="connsiteY49" fmla="*/ 287700 h 1069316"/>
                <a:gd name="connsiteX50" fmla="*/ 148376 w 2359433"/>
                <a:gd name="connsiteY50" fmla="*/ 248468 h 1069316"/>
                <a:gd name="connsiteX51" fmla="*/ 78966 w 2359433"/>
                <a:gd name="connsiteY51" fmla="*/ 182076 h 1069316"/>
                <a:gd name="connsiteX52" fmla="*/ 24645 w 2359433"/>
                <a:gd name="connsiteY52" fmla="*/ 115684 h 1069316"/>
                <a:gd name="connsiteX53" fmla="*/ 18610 w 2359433"/>
                <a:gd name="connsiteY53" fmla="*/ 37221 h 1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59433" h="1069316">
                  <a:moveTo>
                    <a:pt x="18610" y="37221"/>
                  </a:moveTo>
                  <a:cubicBezTo>
                    <a:pt x="37220" y="18611"/>
                    <a:pt x="91541" y="8048"/>
                    <a:pt x="136305" y="4024"/>
                  </a:cubicBezTo>
                  <a:cubicBezTo>
                    <a:pt x="181069" y="0"/>
                    <a:pt x="218792" y="13581"/>
                    <a:pt x="287196" y="13078"/>
                  </a:cubicBezTo>
                  <a:cubicBezTo>
                    <a:pt x="355600" y="12575"/>
                    <a:pt x="474804" y="1007"/>
                    <a:pt x="546729" y="1007"/>
                  </a:cubicBezTo>
                  <a:cubicBezTo>
                    <a:pt x="618654" y="1007"/>
                    <a:pt x="665429" y="10563"/>
                    <a:pt x="718744" y="13078"/>
                  </a:cubicBezTo>
                  <a:cubicBezTo>
                    <a:pt x="772059" y="15593"/>
                    <a:pt x="822357" y="12072"/>
                    <a:pt x="866618" y="16096"/>
                  </a:cubicBezTo>
                  <a:cubicBezTo>
                    <a:pt x="910880" y="20120"/>
                    <a:pt x="959165" y="24647"/>
                    <a:pt x="984313" y="37221"/>
                  </a:cubicBezTo>
                  <a:cubicBezTo>
                    <a:pt x="1009461" y="49795"/>
                    <a:pt x="1018012" y="74440"/>
                    <a:pt x="1017509" y="91541"/>
                  </a:cubicBezTo>
                  <a:cubicBezTo>
                    <a:pt x="1017006" y="108642"/>
                    <a:pt x="971739" y="123228"/>
                    <a:pt x="981295" y="139826"/>
                  </a:cubicBezTo>
                  <a:cubicBezTo>
                    <a:pt x="990851" y="156424"/>
                    <a:pt x="1074847" y="191129"/>
                    <a:pt x="1074847" y="191129"/>
                  </a:cubicBezTo>
                  <a:lnTo>
                    <a:pt x="1243845" y="287700"/>
                  </a:lnTo>
                  <a:cubicBezTo>
                    <a:pt x="1278047" y="306813"/>
                    <a:pt x="1274023" y="306310"/>
                    <a:pt x="1280059" y="305807"/>
                  </a:cubicBezTo>
                  <a:cubicBezTo>
                    <a:pt x="1286095" y="305304"/>
                    <a:pt x="1290118" y="297759"/>
                    <a:pt x="1280059" y="284682"/>
                  </a:cubicBezTo>
                  <a:cubicBezTo>
                    <a:pt x="1270000" y="271605"/>
                    <a:pt x="1244348" y="247462"/>
                    <a:pt x="1219703" y="227343"/>
                  </a:cubicBezTo>
                  <a:cubicBezTo>
                    <a:pt x="1195058" y="207224"/>
                    <a:pt x="1154317" y="183082"/>
                    <a:pt x="1132186" y="163969"/>
                  </a:cubicBezTo>
                  <a:cubicBezTo>
                    <a:pt x="1110055" y="144856"/>
                    <a:pt x="1093458" y="125240"/>
                    <a:pt x="1086919" y="112666"/>
                  </a:cubicBezTo>
                  <a:cubicBezTo>
                    <a:pt x="1080380" y="100092"/>
                    <a:pt x="1081386" y="86008"/>
                    <a:pt x="1092954" y="88523"/>
                  </a:cubicBezTo>
                  <a:cubicBezTo>
                    <a:pt x="1104522" y="91038"/>
                    <a:pt x="1134701" y="110654"/>
                    <a:pt x="1156329" y="127755"/>
                  </a:cubicBezTo>
                  <a:cubicBezTo>
                    <a:pt x="1177957" y="144856"/>
                    <a:pt x="1197070" y="182076"/>
                    <a:pt x="1222721" y="191129"/>
                  </a:cubicBezTo>
                  <a:cubicBezTo>
                    <a:pt x="1248373" y="200183"/>
                    <a:pt x="1283581" y="178555"/>
                    <a:pt x="1310238" y="182076"/>
                  </a:cubicBezTo>
                  <a:cubicBezTo>
                    <a:pt x="1336895" y="185597"/>
                    <a:pt x="1359529" y="201189"/>
                    <a:pt x="1382665" y="212254"/>
                  </a:cubicBezTo>
                  <a:cubicBezTo>
                    <a:pt x="1405801" y="223319"/>
                    <a:pt x="1425417" y="240421"/>
                    <a:pt x="1449057" y="248468"/>
                  </a:cubicBezTo>
                  <a:cubicBezTo>
                    <a:pt x="1472697" y="256516"/>
                    <a:pt x="1491307" y="248468"/>
                    <a:pt x="1524503" y="260539"/>
                  </a:cubicBezTo>
                  <a:cubicBezTo>
                    <a:pt x="1557699" y="272610"/>
                    <a:pt x="1609002" y="302789"/>
                    <a:pt x="1648234" y="320896"/>
                  </a:cubicBezTo>
                  <a:cubicBezTo>
                    <a:pt x="1687466" y="339003"/>
                    <a:pt x="1724182" y="349062"/>
                    <a:pt x="1759893" y="369181"/>
                  </a:cubicBezTo>
                  <a:cubicBezTo>
                    <a:pt x="1795604" y="389300"/>
                    <a:pt x="1827291" y="414952"/>
                    <a:pt x="1862499" y="441609"/>
                  </a:cubicBezTo>
                  <a:cubicBezTo>
                    <a:pt x="1897707" y="468266"/>
                    <a:pt x="1931405" y="494923"/>
                    <a:pt x="1971140" y="529125"/>
                  </a:cubicBezTo>
                  <a:cubicBezTo>
                    <a:pt x="2010875" y="563327"/>
                    <a:pt x="2069723" y="617649"/>
                    <a:pt x="2100907" y="646821"/>
                  </a:cubicBezTo>
                  <a:cubicBezTo>
                    <a:pt x="2132091" y="675993"/>
                    <a:pt x="2139132" y="685549"/>
                    <a:pt x="2158245" y="704159"/>
                  </a:cubicBezTo>
                  <a:cubicBezTo>
                    <a:pt x="2177358" y="722769"/>
                    <a:pt x="2193453" y="744900"/>
                    <a:pt x="2215584" y="758480"/>
                  </a:cubicBezTo>
                  <a:cubicBezTo>
                    <a:pt x="2237715" y="772060"/>
                    <a:pt x="2269905" y="776587"/>
                    <a:pt x="2291030" y="785640"/>
                  </a:cubicBezTo>
                  <a:cubicBezTo>
                    <a:pt x="2312155" y="794693"/>
                    <a:pt x="2333280" y="803245"/>
                    <a:pt x="2342333" y="812801"/>
                  </a:cubicBezTo>
                  <a:cubicBezTo>
                    <a:pt x="2351386" y="822357"/>
                    <a:pt x="2359433" y="827890"/>
                    <a:pt x="2345350" y="842979"/>
                  </a:cubicBezTo>
                  <a:cubicBezTo>
                    <a:pt x="2331267" y="858068"/>
                    <a:pt x="2288515" y="885731"/>
                    <a:pt x="2257834" y="903335"/>
                  </a:cubicBezTo>
                  <a:cubicBezTo>
                    <a:pt x="2227153" y="920939"/>
                    <a:pt x="2161263" y="948603"/>
                    <a:pt x="2161263" y="948603"/>
                  </a:cubicBezTo>
                  <a:cubicBezTo>
                    <a:pt x="2111972" y="971740"/>
                    <a:pt x="2018923" y="1022036"/>
                    <a:pt x="1962087" y="1042155"/>
                  </a:cubicBezTo>
                  <a:cubicBezTo>
                    <a:pt x="1905251" y="1062274"/>
                    <a:pt x="1877588" y="1066298"/>
                    <a:pt x="1820249" y="1069316"/>
                  </a:cubicBezTo>
                  <a:lnTo>
                    <a:pt x="1618055" y="1060262"/>
                  </a:lnTo>
                  <a:cubicBezTo>
                    <a:pt x="1555184" y="1057244"/>
                    <a:pt x="1497846" y="1058753"/>
                    <a:pt x="1443022" y="1051209"/>
                  </a:cubicBezTo>
                  <a:cubicBezTo>
                    <a:pt x="1388198" y="1043665"/>
                    <a:pt x="1335889" y="1036120"/>
                    <a:pt x="1289113" y="1014995"/>
                  </a:cubicBezTo>
                  <a:cubicBezTo>
                    <a:pt x="1242337" y="993870"/>
                    <a:pt x="1203608" y="952626"/>
                    <a:pt x="1162364" y="924460"/>
                  </a:cubicBezTo>
                  <a:cubicBezTo>
                    <a:pt x="1121120" y="896294"/>
                    <a:pt x="1080883" y="866116"/>
                    <a:pt x="1041651" y="845997"/>
                  </a:cubicBezTo>
                  <a:cubicBezTo>
                    <a:pt x="1002419" y="825878"/>
                    <a:pt x="966709" y="819842"/>
                    <a:pt x="926974" y="803747"/>
                  </a:cubicBezTo>
                  <a:cubicBezTo>
                    <a:pt x="887239" y="787652"/>
                    <a:pt x="827385" y="773568"/>
                    <a:pt x="803243" y="749426"/>
                  </a:cubicBezTo>
                  <a:cubicBezTo>
                    <a:pt x="779101" y="725284"/>
                    <a:pt x="799220" y="690076"/>
                    <a:pt x="782119" y="658892"/>
                  </a:cubicBezTo>
                  <a:cubicBezTo>
                    <a:pt x="765018" y="627708"/>
                    <a:pt x="737355" y="587972"/>
                    <a:pt x="700638" y="562321"/>
                  </a:cubicBezTo>
                  <a:cubicBezTo>
                    <a:pt x="663921" y="536670"/>
                    <a:pt x="604571" y="524096"/>
                    <a:pt x="561818" y="504983"/>
                  </a:cubicBezTo>
                  <a:cubicBezTo>
                    <a:pt x="519065" y="485870"/>
                    <a:pt x="477822" y="468769"/>
                    <a:pt x="444123" y="447644"/>
                  </a:cubicBezTo>
                  <a:cubicBezTo>
                    <a:pt x="410424" y="426519"/>
                    <a:pt x="388293" y="404891"/>
                    <a:pt x="359624" y="378234"/>
                  </a:cubicBezTo>
                  <a:cubicBezTo>
                    <a:pt x="330955" y="351577"/>
                    <a:pt x="307315" y="309328"/>
                    <a:pt x="272107" y="287700"/>
                  </a:cubicBezTo>
                  <a:cubicBezTo>
                    <a:pt x="236899" y="266072"/>
                    <a:pt x="180566" y="266072"/>
                    <a:pt x="148376" y="248468"/>
                  </a:cubicBezTo>
                  <a:cubicBezTo>
                    <a:pt x="116186" y="230864"/>
                    <a:pt x="99588" y="204207"/>
                    <a:pt x="78966" y="182076"/>
                  </a:cubicBezTo>
                  <a:cubicBezTo>
                    <a:pt x="58344" y="159945"/>
                    <a:pt x="36716" y="135803"/>
                    <a:pt x="24645" y="115684"/>
                  </a:cubicBezTo>
                  <a:cubicBezTo>
                    <a:pt x="12574" y="95565"/>
                    <a:pt x="0" y="55831"/>
                    <a:pt x="18610" y="37221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Cambria" panose="020405030504060302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981105" y="2294550"/>
              <a:ext cx="1994780" cy="788658"/>
            </a:xfrm>
            <a:custGeom>
              <a:avLst/>
              <a:gdLst>
                <a:gd name="connsiteX0" fmla="*/ 42752 w 1994780"/>
                <a:gd name="connsiteY0" fmla="*/ 780610 h 788658"/>
                <a:gd name="connsiteX1" fmla="*/ 21628 w 1994780"/>
                <a:gd name="connsiteY1" fmla="*/ 705165 h 788658"/>
                <a:gd name="connsiteX2" fmla="*/ 503 w 1994780"/>
                <a:gd name="connsiteY2" fmla="*/ 653862 h 788658"/>
                <a:gd name="connsiteX3" fmla="*/ 18610 w 1994780"/>
                <a:gd name="connsiteY3" fmla="*/ 638773 h 788658"/>
                <a:gd name="connsiteX4" fmla="*/ 12574 w 1994780"/>
                <a:gd name="connsiteY4" fmla="*/ 572381 h 788658"/>
                <a:gd name="connsiteX5" fmla="*/ 78966 w 1994780"/>
                <a:gd name="connsiteY5" fmla="*/ 524096 h 788658"/>
                <a:gd name="connsiteX6" fmla="*/ 75948 w 1994780"/>
                <a:gd name="connsiteY6" fmla="*/ 382258 h 788658"/>
                <a:gd name="connsiteX7" fmla="*/ 91038 w 1994780"/>
                <a:gd name="connsiteY7" fmla="*/ 303795 h 788658"/>
                <a:gd name="connsiteX8" fmla="*/ 118198 w 1994780"/>
                <a:gd name="connsiteY8" fmla="*/ 246456 h 788658"/>
                <a:gd name="connsiteX9" fmla="*/ 130269 w 1994780"/>
                <a:gd name="connsiteY9" fmla="*/ 183082 h 788658"/>
                <a:gd name="connsiteX10" fmla="*/ 148376 w 1994780"/>
                <a:gd name="connsiteY10" fmla="*/ 143850 h 788658"/>
                <a:gd name="connsiteX11" fmla="*/ 178554 w 1994780"/>
                <a:gd name="connsiteY11" fmla="*/ 125743 h 788658"/>
                <a:gd name="connsiteX12" fmla="*/ 238911 w 1994780"/>
                <a:gd name="connsiteY12" fmla="*/ 137814 h 788658"/>
                <a:gd name="connsiteX13" fmla="*/ 275125 w 1994780"/>
                <a:gd name="connsiteY13" fmla="*/ 158939 h 788658"/>
                <a:gd name="connsiteX14" fmla="*/ 287196 w 1994780"/>
                <a:gd name="connsiteY14" fmla="*/ 167993 h 788658"/>
                <a:gd name="connsiteX15" fmla="*/ 308321 w 1994780"/>
                <a:gd name="connsiteY15" fmla="*/ 261545 h 788658"/>
                <a:gd name="connsiteX16" fmla="*/ 323410 w 1994780"/>
                <a:gd name="connsiteY16" fmla="*/ 370187 h 788658"/>
                <a:gd name="connsiteX17" fmla="*/ 426016 w 1994780"/>
                <a:gd name="connsiteY17" fmla="*/ 318884 h 788658"/>
                <a:gd name="connsiteX18" fmla="*/ 558800 w 1994780"/>
                <a:gd name="connsiteY18" fmla="*/ 240420 h 788658"/>
                <a:gd name="connsiteX19" fmla="*/ 727798 w 1994780"/>
                <a:gd name="connsiteY19" fmla="*/ 183082 h 788658"/>
                <a:gd name="connsiteX20" fmla="*/ 893778 w 1994780"/>
                <a:gd name="connsiteY20" fmla="*/ 137814 h 788658"/>
                <a:gd name="connsiteX21" fmla="*/ 1102008 w 1994780"/>
                <a:gd name="connsiteY21" fmla="*/ 65387 h 788658"/>
                <a:gd name="connsiteX22" fmla="*/ 1231774 w 1994780"/>
                <a:gd name="connsiteY22" fmla="*/ 32191 h 788658"/>
                <a:gd name="connsiteX23" fmla="*/ 1400772 w 1994780"/>
                <a:gd name="connsiteY23" fmla="*/ 5030 h 788658"/>
                <a:gd name="connsiteX24" fmla="*/ 1548645 w 1994780"/>
                <a:gd name="connsiteY24" fmla="*/ 2012 h 788658"/>
                <a:gd name="connsiteX25" fmla="*/ 1687465 w 1994780"/>
                <a:gd name="connsiteY25" fmla="*/ 8048 h 788658"/>
                <a:gd name="connsiteX26" fmla="*/ 1765929 w 1994780"/>
                <a:gd name="connsiteY26" fmla="*/ 50298 h 788658"/>
                <a:gd name="connsiteX27" fmla="*/ 1790071 w 1994780"/>
                <a:gd name="connsiteY27" fmla="*/ 86511 h 788658"/>
                <a:gd name="connsiteX28" fmla="*/ 1835339 w 1994780"/>
                <a:gd name="connsiteY28" fmla="*/ 174028 h 788658"/>
                <a:gd name="connsiteX29" fmla="*/ 1859481 w 1994780"/>
                <a:gd name="connsiteY29" fmla="*/ 240420 h 788658"/>
                <a:gd name="connsiteX30" fmla="*/ 1904748 w 1994780"/>
                <a:gd name="connsiteY30" fmla="*/ 288705 h 788658"/>
                <a:gd name="connsiteX31" fmla="*/ 1925873 w 1994780"/>
                <a:gd name="connsiteY31" fmla="*/ 297759 h 788658"/>
                <a:gd name="connsiteX32" fmla="*/ 1931909 w 1994780"/>
                <a:gd name="connsiteY32" fmla="*/ 279652 h 788658"/>
                <a:gd name="connsiteX33" fmla="*/ 1910784 w 1994780"/>
                <a:gd name="connsiteY33" fmla="*/ 240420 h 788658"/>
                <a:gd name="connsiteX34" fmla="*/ 1892677 w 1994780"/>
                <a:gd name="connsiteY34" fmla="*/ 216278 h 788658"/>
                <a:gd name="connsiteX35" fmla="*/ 1889659 w 1994780"/>
                <a:gd name="connsiteY35" fmla="*/ 195153 h 788658"/>
                <a:gd name="connsiteX36" fmla="*/ 1919838 w 1994780"/>
                <a:gd name="connsiteY36" fmla="*/ 192135 h 788658"/>
                <a:gd name="connsiteX37" fmla="*/ 1965105 w 1994780"/>
                <a:gd name="connsiteY37" fmla="*/ 201189 h 788658"/>
                <a:gd name="connsiteX38" fmla="*/ 1980194 w 1994780"/>
                <a:gd name="connsiteY38" fmla="*/ 237402 h 788658"/>
                <a:gd name="connsiteX39" fmla="*/ 1992265 w 1994780"/>
                <a:gd name="connsiteY39" fmla="*/ 285688 h 788658"/>
                <a:gd name="connsiteX40" fmla="*/ 1965105 w 1994780"/>
                <a:gd name="connsiteY40" fmla="*/ 333973 h 788658"/>
                <a:gd name="connsiteX41" fmla="*/ 1913802 w 1994780"/>
                <a:gd name="connsiteY41" fmla="*/ 388294 h 788658"/>
                <a:gd name="connsiteX42" fmla="*/ 1871552 w 1994780"/>
                <a:gd name="connsiteY42" fmla="*/ 400365 h 788658"/>
                <a:gd name="connsiteX43" fmla="*/ 1832321 w 1994780"/>
                <a:gd name="connsiteY43" fmla="*/ 394329 h 788658"/>
                <a:gd name="connsiteX44" fmla="*/ 1802143 w 1994780"/>
                <a:gd name="connsiteY44" fmla="*/ 349062 h 788658"/>
                <a:gd name="connsiteX45" fmla="*/ 1771964 w 1994780"/>
                <a:gd name="connsiteY45" fmla="*/ 273616 h 788658"/>
                <a:gd name="connsiteX46" fmla="*/ 1747822 w 1994780"/>
                <a:gd name="connsiteY46" fmla="*/ 189117 h 788658"/>
                <a:gd name="connsiteX47" fmla="*/ 1714626 w 1994780"/>
                <a:gd name="connsiteY47" fmla="*/ 134797 h 788658"/>
                <a:gd name="connsiteX48" fmla="*/ 1675394 w 1994780"/>
                <a:gd name="connsiteY48" fmla="*/ 104618 h 788658"/>
                <a:gd name="connsiteX49" fmla="*/ 1609002 w 1994780"/>
                <a:gd name="connsiteY49" fmla="*/ 80476 h 788658"/>
                <a:gd name="connsiteX50" fmla="*/ 1560717 w 1994780"/>
                <a:gd name="connsiteY50" fmla="*/ 89529 h 788658"/>
                <a:gd name="connsiteX51" fmla="*/ 1461129 w 1994780"/>
                <a:gd name="connsiteY51" fmla="*/ 143850 h 788658"/>
                <a:gd name="connsiteX52" fmla="*/ 1340416 w 1994780"/>
                <a:gd name="connsiteY52" fmla="*/ 219296 h 788658"/>
                <a:gd name="connsiteX53" fmla="*/ 1216685 w 1994780"/>
                <a:gd name="connsiteY53" fmla="*/ 288705 h 788658"/>
                <a:gd name="connsiteX54" fmla="*/ 1083901 w 1994780"/>
                <a:gd name="connsiteY54" fmla="*/ 367169 h 788658"/>
                <a:gd name="connsiteX55" fmla="*/ 899814 w 1994780"/>
                <a:gd name="connsiteY55" fmla="*/ 448650 h 788658"/>
                <a:gd name="connsiteX56" fmla="*/ 730816 w 1994780"/>
                <a:gd name="connsiteY56" fmla="*/ 512024 h 788658"/>
                <a:gd name="connsiteX57" fmla="*/ 585960 w 1994780"/>
                <a:gd name="connsiteY57" fmla="*/ 587470 h 788658"/>
                <a:gd name="connsiteX58" fmla="*/ 468265 w 1994780"/>
                <a:gd name="connsiteY58" fmla="*/ 650844 h 788658"/>
                <a:gd name="connsiteX59" fmla="*/ 374713 w 1994780"/>
                <a:gd name="connsiteY59" fmla="*/ 659898 h 788658"/>
                <a:gd name="connsiteX60" fmla="*/ 278143 w 1994780"/>
                <a:gd name="connsiteY60" fmla="*/ 674987 h 788658"/>
                <a:gd name="connsiteX61" fmla="*/ 187608 w 1994780"/>
                <a:gd name="connsiteY61" fmla="*/ 705165 h 788658"/>
                <a:gd name="connsiteX62" fmla="*/ 91038 w 1994780"/>
                <a:gd name="connsiteY62" fmla="*/ 753450 h 788658"/>
                <a:gd name="connsiteX63" fmla="*/ 42752 w 1994780"/>
                <a:gd name="connsiteY63" fmla="*/ 780610 h 78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994780" h="788658">
                  <a:moveTo>
                    <a:pt x="42752" y="780610"/>
                  </a:moveTo>
                  <a:cubicBezTo>
                    <a:pt x="31184" y="772562"/>
                    <a:pt x="28670" y="726290"/>
                    <a:pt x="21628" y="705165"/>
                  </a:cubicBezTo>
                  <a:cubicBezTo>
                    <a:pt x="14586" y="684040"/>
                    <a:pt x="1006" y="664927"/>
                    <a:pt x="503" y="653862"/>
                  </a:cubicBezTo>
                  <a:cubicBezTo>
                    <a:pt x="0" y="642797"/>
                    <a:pt x="16598" y="652353"/>
                    <a:pt x="18610" y="638773"/>
                  </a:cubicBezTo>
                  <a:cubicBezTo>
                    <a:pt x="20622" y="625193"/>
                    <a:pt x="2515" y="591494"/>
                    <a:pt x="12574" y="572381"/>
                  </a:cubicBezTo>
                  <a:cubicBezTo>
                    <a:pt x="22633" y="553268"/>
                    <a:pt x="68404" y="555783"/>
                    <a:pt x="78966" y="524096"/>
                  </a:cubicBezTo>
                  <a:cubicBezTo>
                    <a:pt x="89528" y="492409"/>
                    <a:pt x="73936" y="418975"/>
                    <a:pt x="75948" y="382258"/>
                  </a:cubicBezTo>
                  <a:cubicBezTo>
                    <a:pt x="77960" y="345541"/>
                    <a:pt x="83996" y="326429"/>
                    <a:pt x="91038" y="303795"/>
                  </a:cubicBezTo>
                  <a:cubicBezTo>
                    <a:pt x="98080" y="281161"/>
                    <a:pt x="111660" y="266575"/>
                    <a:pt x="118198" y="246456"/>
                  </a:cubicBezTo>
                  <a:cubicBezTo>
                    <a:pt x="124736" y="226337"/>
                    <a:pt x="125239" y="200183"/>
                    <a:pt x="130269" y="183082"/>
                  </a:cubicBezTo>
                  <a:cubicBezTo>
                    <a:pt x="135299" y="165981"/>
                    <a:pt x="140329" y="153407"/>
                    <a:pt x="148376" y="143850"/>
                  </a:cubicBezTo>
                  <a:cubicBezTo>
                    <a:pt x="156424" y="134294"/>
                    <a:pt x="163465" y="126749"/>
                    <a:pt x="178554" y="125743"/>
                  </a:cubicBezTo>
                  <a:cubicBezTo>
                    <a:pt x="193643" y="124737"/>
                    <a:pt x="222816" y="132281"/>
                    <a:pt x="238911" y="137814"/>
                  </a:cubicBezTo>
                  <a:cubicBezTo>
                    <a:pt x="255006" y="143347"/>
                    <a:pt x="267078" y="153909"/>
                    <a:pt x="275125" y="158939"/>
                  </a:cubicBezTo>
                  <a:cubicBezTo>
                    <a:pt x="283172" y="163969"/>
                    <a:pt x="281663" y="150892"/>
                    <a:pt x="287196" y="167993"/>
                  </a:cubicBezTo>
                  <a:cubicBezTo>
                    <a:pt x="292729" y="185094"/>
                    <a:pt x="302285" y="227846"/>
                    <a:pt x="308321" y="261545"/>
                  </a:cubicBezTo>
                  <a:cubicBezTo>
                    <a:pt x="314357" y="295244"/>
                    <a:pt x="303794" y="360631"/>
                    <a:pt x="323410" y="370187"/>
                  </a:cubicBezTo>
                  <a:cubicBezTo>
                    <a:pt x="343026" y="379743"/>
                    <a:pt x="386784" y="340512"/>
                    <a:pt x="426016" y="318884"/>
                  </a:cubicBezTo>
                  <a:cubicBezTo>
                    <a:pt x="465248" y="297256"/>
                    <a:pt x="508503" y="263054"/>
                    <a:pt x="558800" y="240420"/>
                  </a:cubicBezTo>
                  <a:cubicBezTo>
                    <a:pt x="609097" y="217786"/>
                    <a:pt x="671968" y="200183"/>
                    <a:pt x="727798" y="183082"/>
                  </a:cubicBezTo>
                  <a:cubicBezTo>
                    <a:pt x="783628" y="165981"/>
                    <a:pt x="831410" y="157430"/>
                    <a:pt x="893778" y="137814"/>
                  </a:cubicBezTo>
                  <a:cubicBezTo>
                    <a:pt x="956146" y="118198"/>
                    <a:pt x="1045675" y="82991"/>
                    <a:pt x="1102008" y="65387"/>
                  </a:cubicBezTo>
                  <a:cubicBezTo>
                    <a:pt x="1158341" y="47783"/>
                    <a:pt x="1181980" y="42251"/>
                    <a:pt x="1231774" y="32191"/>
                  </a:cubicBezTo>
                  <a:cubicBezTo>
                    <a:pt x="1281568" y="22131"/>
                    <a:pt x="1347960" y="10060"/>
                    <a:pt x="1400772" y="5030"/>
                  </a:cubicBezTo>
                  <a:cubicBezTo>
                    <a:pt x="1453584" y="0"/>
                    <a:pt x="1500863" y="1509"/>
                    <a:pt x="1548645" y="2012"/>
                  </a:cubicBezTo>
                  <a:cubicBezTo>
                    <a:pt x="1596427" y="2515"/>
                    <a:pt x="1651251" y="0"/>
                    <a:pt x="1687465" y="8048"/>
                  </a:cubicBezTo>
                  <a:cubicBezTo>
                    <a:pt x="1723679" y="16096"/>
                    <a:pt x="1748828" y="37221"/>
                    <a:pt x="1765929" y="50298"/>
                  </a:cubicBezTo>
                  <a:cubicBezTo>
                    <a:pt x="1783030" y="63375"/>
                    <a:pt x="1778503" y="65889"/>
                    <a:pt x="1790071" y="86511"/>
                  </a:cubicBezTo>
                  <a:cubicBezTo>
                    <a:pt x="1801639" y="107133"/>
                    <a:pt x="1823771" y="148377"/>
                    <a:pt x="1835339" y="174028"/>
                  </a:cubicBezTo>
                  <a:cubicBezTo>
                    <a:pt x="1846907" y="199679"/>
                    <a:pt x="1847913" y="221307"/>
                    <a:pt x="1859481" y="240420"/>
                  </a:cubicBezTo>
                  <a:cubicBezTo>
                    <a:pt x="1871049" y="259533"/>
                    <a:pt x="1893683" y="279149"/>
                    <a:pt x="1904748" y="288705"/>
                  </a:cubicBezTo>
                  <a:cubicBezTo>
                    <a:pt x="1915813" y="298262"/>
                    <a:pt x="1921346" y="299268"/>
                    <a:pt x="1925873" y="297759"/>
                  </a:cubicBezTo>
                  <a:cubicBezTo>
                    <a:pt x="1930400" y="296250"/>
                    <a:pt x="1934424" y="289208"/>
                    <a:pt x="1931909" y="279652"/>
                  </a:cubicBezTo>
                  <a:cubicBezTo>
                    <a:pt x="1929394" y="270096"/>
                    <a:pt x="1917323" y="250982"/>
                    <a:pt x="1910784" y="240420"/>
                  </a:cubicBezTo>
                  <a:cubicBezTo>
                    <a:pt x="1904245" y="229858"/>
                    <a:pt x="1896198" y="223822"/>
                    <a:pt x="1892677" y="216278"/>
                  </a:cubicBezTo>
                  <a:cubicBezTo>
                    <a:pt x="1889156" y="208734"/>
                    <a:pt x="1885132" y="199177"/>
                    <a:pt x="1889659" y="195153"/>
                  </a:cubicBezTo>
                  <a:cubicBezTo>
                    <a:pt x="1894186" y="191129"/>
                    <a:pt x="1907264" y="191129"/>
                    <a:pt x="1919838" y="192135"/>
                  </a:cubicBezTo>
                  <a:cubicBezTo>
                    <a:pt x="1932412" y="193141"/>
                    <a:pt x="1955046" y="193645"/>
                    <a:pt x="1965105" y="201189"/>
                  </a:cubicBezTo>
                  <a:cubicBezTo>
                    <a:pt x="1975164" y="208733"/>
                    <a:pt x="1975667" y="223319"/>
                    <a:pt x="1980194" y="237402"/>
                  </a:cubicBezTo>
                  <a:cubicBezTo>
                    <a:pt x="1984721" y="251485"/>
                    <a:pt x="1994780" y="269593"/>
                    <a:pt x="1992265" y="285688"/>
                  </a:cubicBezTo>
                  <a:cubicBezTo>
                    <a:pt x="1989750" y="301783"/>
                    <a:pt x="1978182" y="316872"/>
                    <a:pt x="1965105" y="333973"/>
                  </a:cubicBezTo>
                  <a:cubicBezTo>
                    <a:pt x="1952028" y="351074"/>
                    <a:pt x="1929394" y="377229"/>
                    <a:pt x="1913802" y="388294"/>
                  </a:cubicBezTo>
                  <a:cubicBezTo>
                    <a:pt x="1898210" y="399359"/>
                    <a:pt x="1885132" y="399359"/>
                    <a:pt x="1871552" y="400365"/>
                  </a:cubicBezTo>
                  <a:cubicBezTo>
                    <a:pt x="1857972" y="401371"/>
                    <a:pt x="1843889" y="402880"/>
                    <a:pt x="1832321" y="394329"/>
                  </a:cubicBezTo>
                  <a:cubicBezTo>
                    <a:pt x="1820753" y="385779"/>
                    <a:pt x="1812202" y="369181"/>
                    <a:pt x="1802143" y="349062"/>
                  </a:cubicBezTo>
                  <a:cubicBezTo>
                    <a:pt x="1792084" y="328943"/>
                    <a:pt x="1781017" y="300273"/>
                    <a:pt x="1771964" y="273616"/>
                  </a:cubicBezTo>
                  <a:cubicBezTo>
                    <a:pt x="1762911" y="246959"/>
                    <a:pt x="1757378" y="212253"/>
                    <a:pt x="1747822" y="189117"/>
                  </a:cubicBezTo>
                  <a:cubicBezTo>
                    <a:pt x="1738266" y="165981"/>
                    <a:pt x="1726697" y="148880"/>
                    <a:pt x="1714626" y="134797"/>
                  </a:cubicBezTo>
                  <a:cubicBezTo>
                    <a:pt x="1702555" y="120714"/>
                    <a:pt x="1692998" y="113672"/>
                    <a:pt x="1675394" y="104618"/>
                  </a:cubicBezTo>
                  <a:cubicBezTo>
                    <a:pt x="1657790" y="95565"/>
                    <a:pt x="1628115" y="82991"/>
                    <a:pt x="1609002" y="80476"/>
                  </a:cubicBezTo>
                  <a:cubicBezTo>
                    <a:pt x="1589889" y="77961"/>
                    <a:pt x="1585363" y="78967"/>
                    <a:pt x="1560717" y="89529"/>
                  </a:cubicBezTo>
                  <a:cubicBezTo>
                    <a:pt x="1536071" y="100091"/>
                    <a:pt x="1497846" y="122222"/>
                    <a:pt x="1461129" y="143850"/>
                  </a:cubicBezTo>
                  <a:cubicBezTo>
                    <a:pt x="1424412" y="165478"/>
                    <a:pt x="1381157" y="195154"/>
                    <a:pt x="1340416" y="219296"/>
                  </a:cubicBezTo>
                  <a:cubicBezTo>
                    <a:pt x="1299675" y="243438"/>
                    <a:pt x="1259437" y="264060"/>
                    <a:pt x="1216685" y="288705"/>
                  </a:cubicBezTo>
                  <a:cubicBezTo>
                    <a:pt x="1173933" y="313350"/>
                    <a:pt x="1136713" y="340512"/>
                    <a:pt x="1083901" y="367169"/>
                  </a:cubicBezTo>
                  <a:cubicBezTo>
                    <a:pt x="1031089" y="393827"/>
                    <a:pt x="958662" y="424508"/>
                    <a:pt x="899814" y="448650"/>
                  </a:cubicBezTo>
                  <a:cubicBezTo>
                    <a:pt x="840967" y="472793"/>
                    <a:pt x="783125" y="488887"/>
                    <a:pt x="730816" y="512024"/>
                  </a:cubicBezTo>
                  <a:cubicBezTo>
                    <a:pt x="678507" y="535161"/>
                    <a:pt x="585960" y="587470"/>
                    <a:pt x="585960" y="587470"/>
                  </a:cubicBezTo>
                  <a:cubicBezTo>
                    <a:pt x="542202" y="610607"/>
                    <a:pt x="503473" y="638773"/>
                    <a:pt x="468265" y="650844"/>
                  </a:cubicBezTo>
                  <a:cubicBezTo>
                    <a:pt x="433057" y="662915"/>
                    <a:pt x="406400" y="655874"/>
                    <a:pt x="374713" y="659898"/>
                  </a:cubicBezTo>
                  <a:cubicBezTo>
                    <a:pt x="343026" y="663922"/>
                    <a:pt x="309327" y="667442"/>
                    <a:pt x="278143" y="674987"/>
                  </a:cubicBezTo>
                  <a:cubicBezTo>
                    <a:pt x="246959" y="682532"/>
                    <a:pt x="218792" y="692088"/>
                    <a:pt x="187608" y="705165"/>
                  </a:cubicBezTo>
                  <a:cubicBezTo>
                    <a:pt x="156424" y="718242"/>
                    <a:pt x="116186" y="741379"/>
                    <a:pt x="91038" y="753450"/>
                  </a:cubicBezTo>
                  <a:cubicBezTo>
                    <a:pt x="65890" y="765521"/>
                    <a:pt x="54320" y="788658"/>
                    <a:pt x="42752" y="780610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atin typeface="Cambria" panose="02040503050406030204" pitchFamily="18" charset="0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200" y="1"/>
            <a:ext cx="1203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Wetherill G.W., Davis G.L., Lee-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Hu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C. Rb-Sr measurements on whole rocks and separated minerals from the Baltimore gneiss, Maryland. // Geol. Soc. Amer. Bull. 1968. V. 79. P. 757-762.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6689"/>
            <a:ext cx="9144000" cy="648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72875"/>
              </p:ext>
            </p:extLst>
          </p:nvPr>
        </p:nvGraphicFramePr>
        <p:xfrm>
          <a:off x="9220200" y="2432511"/>
          <a:ext cx="1295400" cy="784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080" imgH="507960" progId="Equation.DSMT4">
                  <p:embed/>
                </p:oleObj>
              </mc:Choice>
              <mc:Fallback>
                <p:oleObj name="Equation" r:id="rId4" imgW="838080" imgH="5079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0200" y="2432511"/>
                        <a:ext cx="1295400" cy="784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686483"/>
              </p:ext>
            </p:extLst>
          </p:nvPr>
        </p:nvGraphicFramePr>
        <p:xfrm>
          <a:off x="2689907" y="698650"/>
          <a:ext cx="6812187" cy="6159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2803928" imgH="2535941" progId="CorelPhotoPaint.Image.9">
                  <p:embed/>
                </p:oleObj>
              </mc:Choice>
              <mc:Fallback>
                <p:oleObj name="CorelPhotoPaint.Image.9" r:id="rId3" imgW="2803928" imgH="2535941" progId="CorelPhotoPaint.Image.9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907" y="698650"/>
                        <a:ext cx="6812187" cy="6159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52400" y="1"/>
            <a:ext cx="1181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Grauert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B. Rb-Sr isotopic study on whole rock and minerals from the Baltimore gneiss of the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Phenix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Dome, Baltimore County, Maryland. // Ann. Rep. of the Director Dep. of Terrestrial Magnetism. 1973. P.1003-1007.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28600" y="-25063"/>
            <a:ext cx="1173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Пейчева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И.М., Костицын Ю.А.,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Шуколюков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Ю.А.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изотопная система гнейсов Юго-Восточных Родоп Болгарии. //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Доклади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Българската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академия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науките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Т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.45. № 10. 1992.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.65-68.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4076" y="682824"/>
            <a:ext cx="8323849" cy="617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7620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бы погрешности здесь были, как в 60-е – 70-е годы, по гнейсам получилась бы изохрона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!</a:t>
            </a:r>
          </a:p>
        </p:txBody>
      </p:sp>
      <p:pic>
        <p:nvPicPr>
          <p:cNvPr id="588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4080" y="914401"/>
            <a:ext cx="7955280" cy="590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1" y="58851"/>
            <a:ext cx="9448799" cy="674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473" y="42028"/>
            <a:ext cx="9807054" cy="67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550355"/>
            <a:ext cx="9067800" cy="626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66900" y="76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Rb-Sr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система слюд закрыта, а полевых шпатов – нарушена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114443"/>
              </p:ext>
            </p:extLst>
          </p:nvPr>
        </p:nvGraphicFramePr>
        <p:xfrm>
          <a:off x="3986991" y="76201"/>
          <a:ext cx="4218021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49360" imgH="495000" progId="Equation.DSMT4">
                  <p:embed/>
                </p:oleObj>
              </mc:Choice>
              <mc:Fallback>
                <p:oleObj name="Equation" r:id="rId2" imgW="2349360" imgH="4950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991" y="76201"/>
                        <a:ext cx="4218021" cy="8890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174750"/>
            <a:ext cx="800735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943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55943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5715000" y="184151"/>
            <a:ext cx="6172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При изотопном анализе наблюдается кажущееся изменение изотопных отношений, зависящее от атомной массы изотопов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56EB67F-666C-4661-B407-20CDA50D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3754" y="1905000"/>
            <a:ext cx="6576021" cy="493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61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84150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1905000" y="152400"/>
          <a:ext cx="8458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ular Callout 2"/>
          <p:cNvSpPr/>
          <p:nvPr/>
        </p:nvSpPr>
        <p:spPr>
          <a:xfrm>
            <a:off x="5715000" y="609601"/>
            <a:ext cx="1600200" cy="646331"/>
          </a:xfrm>
          <a:prstGeom prst="wedgeRectCallout">
            <a:avLst>
              <a:gd name="adj1" fmla="val 54915"/>
              <a:gd name="adj2" fmla="val 176009"/>
            </a:avLst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Первичная изохрона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7696200" y="4343400"/>
            <a:ext cx="1828800" cy="914400"/>
          </a:xfrm>
          <a:prstGeom prst="wedgeRectCallout">
            <a:avLst>
              <a:gd name="adj1" fmla="val -42345"/>
              <a:gd name="adj2" fmla="val -11657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>Вторичная изохрона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6053468" y="5733204"/>
            <a:ext cx="2057400" cy="646331"/>
          </a:xfrm>
          <a:prstGeom prst="wedgeRectCallout">
            <a:avLst>
              <a:gd name="adj1" fmla="val -44606"/>
              <a:gd name="adj2" fmla="val -17768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Переходный процесс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129606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Возможно ли нераспознаваемое омоложение изохроны?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  <p:bldP spid="4" grpId="0" uiExpand="1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9376"/>
            <a:ext cx="8229600" cy="1139825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Устойчивость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Rb-Sr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системы </a:t>
            </a:r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минералов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к наложенным процессам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11506200" cy="5029200"/>
          </a:xfrm>
        </p:spPr>
        <p:txBody>
          <a:bodyPr>
            <a:normAutofit/>
          </a:bodyPr>
          <a:lstStyle/>
          <a:p>
            <a:pPr marL="182880" indent="-18288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Rb–Sr изотопная система отдельных минералов может быть частично нарушена, иногда даже низкотемпературными наложенными процессами, но настоящие изохроны по всем минералам в таких случаях не получаются</a:t>
            </a:r>
          </a:p>
          <a:p>
            <a:pPr marL="182880" indent="-18288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Преобразования, необходимые для полной перестройки Rb–Sr изотопной системы минералов настолько глубоки, что не только сказываются на изотопной системе пород в целом, но приводят к коренным изменениям в составе и облике породы: вместо первично магматической породы получается метаморфическая или метасоматическая</a:t>
            </a:r>
          </a:p>
          <a:p>
            <a:pPr marL="182880" indent="-18288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некоторый наложенный процесс привёл к образованию новой минеральной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-изохроны, то при петрографическом изучении породы невозможно не увидеть следов его воздействия</a:t>
            </a:r>
          </a:p>
          <a:p>
            <a:pPr>
              <a:lnSpc>
                <a:spcPct val="110000"/>
              </a:lnSpc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1139825"/>
          </a:xfrm>
        </p:spPr>
        <p:txBody>
          <a:bodyPr/>
          <a:lstStyle/>
          <a:p>
            <a:r>
              <a:rPr lang="ru-RU" sz="3200" dirty="0">
                <a:latin typeface="Cambria" panose="02040503050406030204" pitchFamily="18" charset="0"/>
              </a:rPr>
              <a:t>Устойчивость </a:t>
            </a:r>
            <a:r>
              <a:rPr lang="en-US" sz="3200" dirty="0">
                <a:latin typeface="Cambria" panose="02040503050406030204" pitchFamily="18" charset="0"/>
              </a:rPr>
              <a:t>Rb-Sr </a:t>
            </a:r>
            <a:r>
              <a:rPr lang="ru-RU" sz="3200" dirty="0">
                <a:latin typeface="Cambria" panose="02040503050406030204" pitchFamily="18" charset="0"/>
              </a:rPr>
              <a:t>системы </a:t>
            </a:r>
            <a:r>
              <a:rPr lang="ru-RU" sz="3200" u="sng" dirty="0">
                <a:latin typeface="Cambria" panose="02040503050406030204" pitchFamily="18" charset="0"/>
              </a:rPr>
              <a:t>пород</a:t>
            </a:r>
            <a:r>
              <a:rPr lang="ru-RU" sz="3200" dirty="0">
                <a:latin typeface="Cambria" panose="02040503050406030204" pitchFamily="18" charset="0"/>
              </a:rPr>
              <a:t> к наложенным процессам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11582400" cy="5105400"/>
          </a:xfrm>
        </p:spPr>
        <p:txBody>
          <a:bodyPr/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Частичное нарушение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по породам в целом при метаморфизме – не редкость, но!: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для некоторого магматического (не метаморфизованного) тела получена хорошая изохрона по образцам породы в целом, то она отвечает возрасту магматизма, а не вторичного процесса, следы которых нередко обнаруживаются в шлифах. В худшем случае, вторичный процесс уничтожит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изохрону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изотопная система метаморфизованных пород, опробованных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штуфными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пробами, оказалась нарушенной, то крайне мало шансов получить для этой породы полноценную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изохрону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за счёт увеличения размера проб до десятков или сотен килограммов.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-анализа свежих магматических пород размер проб не имеет значения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7889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Как приблизительно оценить</a:t>
            </a:r>
          </a:p>
        </p:txBody>
      </p:sp>
      <p:graphicFrame>
        <p:nvGraphicFramePr>
          <p:cNvPr id="218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163903"/>
              </p:ext>
            </p:extLst>
          </p:nvPr>
        </p:nvGraphicFramePr>
        <p:xfrm>
          <a:off x="2514601" y="3198818"/>
          <a:ext cx="3208337" cy="920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26920" imgH="495000" progId="Equation.DSMT4">
                  <p:embed/>
                </p:oleObj>
              </mc:Choice>
              <mc:Fallback>
                <p:oleObj name="Equation" r:id="rId3" imgW="1726920" imgH="4950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3198818"/>
                        <a:ext cx="3208337" cy="92002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028508"/>
              </p:ext>
            </p:extLst>
          </p:nvPr>
        </p:nvGraphicFramePr>
        <p:xfrm>
          <a:off x="2051050" y="1421680"/>
          <a:ext cx="8083550" cy="102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11400" imgH="495000" progId="Equation.DSMT4">
                  <p:embed/>
                </p:oleObj>
              </mc:Choice>
              <mc:Fallback>
                <p:oleObj name="Equation" r:id="rId5" imgW="3911400" imgH="4950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421680"/>
                        <a:ext cx="8083550" cy="102480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21598" y="1066800"/>
            <a:ext cx="8229600" cy="2286000"/>
          </a:xfrm>
        </p:spPr>
        <p:txBody>
          <a:bodyPr/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А) возможность датирования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Б) возможную погрешность начального изотопного отношения</a:t>
            </a:r>
          </a:p>
        </p:txBody>
      </p:sp>
      <p:graphicFrame>
        <p:nvGraphicFramePr>
          <p:cNvPr id="2181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559480"/>
              </p:ext>
            </p:extLst>
          </p:nvPr>
        </p:nvGraphicFramePr>
        <p:xfrm>
          <a:off x="2057401" y="4042642"/>
          <a:ext cx="8116403" cy="911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62160" imgH="444240" progId="Equation.DSMT4">
                  <p:embed/>
                </p:oleObj>
              </mc:Choice>
              <mc:Fallback>
                <p:oleObj name="Equation" r:id="rId7" imgW="3962160" imgH="4442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1" y="4042642"/>
                        <a:ext cx="8116403" cy="91122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047577"/>
              </p:ext>
            </p:extLst>
          </p:nvPr>
        </p:nvGraphicFramePr>
        <p:xfrm>
          <a:off x="2119344" y="5109443"/>
          <a:ext cx="6643656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27120" imgH="393480" progId="Equation.DSMT4">
                  <p:embed/>
                </p:oleObj>
              </mc:Choice>
              <mc:Fallback>
                <p:oleObj name="Equation" r:id="rId9" imgW="3327120" imgH="393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44" y="5109443"/>
                        <a:ext cx="6643656" cy="7889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1825" y="114300"/>
            <a:ext cx="838993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0163" name="Object 3"/>
          <p:cNvGraphicFramePr>
            <a:graphicFrameLocks noChangeAspect="1"/>
          </p:cNvGraphicFramePr>
          <p:nvPr/>
        </p:nvGraphicFramePr>
        <p:xfrm>
          <a:off x="3124201" y="228601"/>
          <a:ext cx="115252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4680" imgH="520560" progId="Equation.3">
                  <p:embed/>
                </p:oleObj>
              </mc:Choice>
              <mc:Fallback>
                <p:oleObj name="Equation" r:id="rId4" imgW="634680" imgH="5205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228601"/>
                        <a:ext cx="1152525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164" name="Object 4"/>
          <p:cNvGraphicFramePr>
            <a:graphicFrameLocks noChangeAspect="1"/>
          </p:cNvGraphicFramePr>
          <p:nvPr/>
        </p:nvGraphicFramePr>
        <p:xfrm>
          <a:off x="4343401" y="5638800"/>
          <a:ext cx="408622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47840" imgH="266400" progId="Equation.3">
                  <p:embed/>
                </p:oleObj>
              </mc:Choice>
              <mc:Fallback>
                <p:oleObj name="Equation" r:id="rId6" imgW="2247840" imgH="26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5638800"/>
                        <a:ext cx="4086225" cy="484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560387"/>
          </a:xfrm>
        </p:spPr>
        <p:txBody>
          <a:bodyPr/>
          <a:lstStyle/>
          <a:p>
            <a:r>
              <a:rPr lang="ru-RU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Метод изотопного разбавления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600" y="838200"/>
                <a:ext cx="10896600" cy="5216525"/>
              </a:xfrm>
            </p:spPr>
            <p:txBody>
              <a:bodyPr/>
              <a:lstStyle/>
              <a:p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используется для определения концентрации элемента в образце 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  <a:p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  <a:p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  <a:p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Пусть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A, B, C, D … – 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изотопы; 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x, y, z … - 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их отношения:</a:t>
                </a:r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  <m:r>
                      <a: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  <a:p>
                <a:pPr>
                  <a:buFont typeface="Wingdings" pitchFamily="2" charset="2"/>
                  <a:buNone/>
                </a:pP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Индексами обозначим: </a:t>
                </a:r>
                <a:b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</a:b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n – 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природный элемент, </a:t>
                </a:r>
                <a:b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</a:b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t – </a:t>
                </a:r>
                <a:r>
                  <a:rPr lang="ru-RU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трасер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,</a:t>
                </a:r>
                <a:b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</a:b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m – 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их смесь.</a:t>
                </a:r>
              </a:p>
              <a:p>
                <a:r>
                  <a:rPr lang="en-US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P</a:t>
                </a:r>
                <a:r>
                  <a:rPr lang="en-US" sz="2400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n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– вес образца и 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P</a:t>
                </a:r>
                <a:r>
                  <a:rPr lang="en-US" sz="2400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t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– вес </a:t>
                </a:r>
                <a:r>
                  <a:rPr lang="ru-RU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трасера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2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600" y="838200"/>
                <a:ext cx="10896600" cy="5216525"/>
              </a:xfrm>
              <a:blipFill>
                <a:blip r:embed="rId2"/>
                <a:stretch>
                  <a:fillRect l="-895" t="-1053" b="-15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3322" name="Group 7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8417682"/>
              </p:ext>
            </p:extLst>
          </p:nvPr>
        </p:nvGraphicFramePr>
        <p:xfrm>
          <a:off x="2552700" y="1371600"/>
          <a:ext cx="7086600" cy="118872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natural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tracer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R</a:t>
                      </a:r>
                      <a:r>
                        <a:rPr kumimoji="0" 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/R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85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Rb/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87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Rb)</a:t>
                      </a:r>
                      <a:r>
                        <a:rPr kumimoji="0" lang="en-US" sz="20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=2.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593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85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Rb/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87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Rb)</a:t>
                      </a:r>
                      <a:r>
                        <a:rPr kumimoji="0" lang="en-US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=4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66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40080" algn="dec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80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Sr/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Sr)</a:t>
                      </a:r>
                      <a:r>
                        <a:rPr kumimoji="0" lang="en-US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=0.05648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Sr/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Sr)</a:t>
                      </a:r>
                      <a:r>
                        <a:rPr kumimoji="0" lang="en-US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709.7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40080" algn="dec"/>
                        </a:tabLst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</a:rPr>
                        <a:t>565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24" name="Rectangle 7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1524000" y="3026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353933"/>
              </p:ext>
            </p:extLst>
          </p:nvPr>
        </p:nvGraphicFramePr>
        <p:xfrm>
          <a:off x="2474612" y="320883"/>
          <a:ext cx="989851" cy="793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58720" imgH="444240" progId="Equation.DSMT4">
                  <p:embed/>
                </p:oleObj>
              </mc:Choice>
              <mc:Fallback>
                <p:oleObj name="Equation" r:id="rId2" imgW="558720" imgH="4442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612" y="320883"/>
                        <a:ext cx="989851" cy="793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1"/>
            <a:ext cx="8229600" cy="4835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>
                <a:latin typeface="Cambria" panose="02040503050406030204" pitchFamily="18" charset="0"/>
              </a:rPr>
              <a:t>B, A – </a:t>
            </a:r>
            <a:r>
              <a:rPr lang="ru-RU" sz="2400" dirty="0">
                <a:latin typeface="Cambria" panose="02040503050406030204" pitchFamily="18" charset="0"/>
              </a:rPr>
              <a:t>количества;   </a:t>
            </a:r>
            <a:r>
              <a:rPr lang="en-US" sz="2400" dirty="0">
                <a:latin typeface="Cambria" panose="02040503050406030204" pitchFamily="18" charset="0"/>
              </a:rPr>
              <a:t>[B], [A] – </a:t>
            </a:r>
            <a:r>
              <a:rPr lang="ru-RU" sz="2400" dirty="0">
                <a:latin typeface="Cambria" panose="02040503050406030204" pitchFamily="18" charset="0"/>
              </a:rPr>
              <a:t>концентрации.</a:t>
            </a:r>
          </a:p>
        </p:txBody>
      </p:sp>
      <p:graphicFrame>
        <p:nvGraphicFramePr>
          <p:cNvPr id="81926" name="Object 6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6452104"/>
              </p:ext>
            </p:extLst>
          </p:nvPr>
        </p:nvGraphicFramePr>
        <p:xfrm>
          <a:off x="3429000" y="320525"/>
          <a:ext cx="1111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080" imgH="444240" progId="Equation.DSMT4">
                  <p:embed/>
                </p:oleObj>
              </mc:Choice>
              <mc:Fallback>
                <p:oleObj name="Equation" r:id="rId4" imgW="622080" imgH="4442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20525"/>
                        <a:ext cx="1111250" cy="793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450654"/>
              </p:ext>
            </p:extLst>
          </p:nvPr>
        </p:nvGraphicFramePr>
        <p:xfrm>
          <a:off x="4572000" y="360364"/>
          <a:ext cx="35496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22280" imgH="444240" progId="Equation.DSMT4">
                  <p:embed/>
                </p:oleObj>
              </mc:Choice>
              <mc:Fallback>
                <p:oleObj name="Equation" r:id="rId6" imgW="2222280" imgH="4442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60364"/>
                        <a:ext cx="3549650" cy="7143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1524000" y="31300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3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240904"/>
              </p:ext>
            </p:extLst>
          </p:nvPr>
        </p:nvGraphicFramePr>
        <p:xfrm>
          <a:off x="2057401" y="1905000"/>
          <a:ext cx="6481937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77960" imgH="241200" progId="Equation.DSMT4">
                  <p:embed/>
                </p:oleObj>
              </mc:Choice>
              <mc:Fallback>
                <p:oleObj name="Equation" r:id="rId8" imgW="2577960" imgH="2412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1" y="1905000"/>
                        <a:ext cx="6481937" cy="60801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1524000" y="3026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3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41291"/>
              </p:ext>
            </p:extLst>
          </p:nvPr>
        </p:nvGraphicFramePr>
        <p:xfrm>
          <a:off x="2209801" y="2895601"/>
          <a:ext cx="227181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79280" imgH="482400" progId="Equation.DSMT4">
                  <p:embed/>
                </p:oleObj>
              </mc:Choice>
              <mc:Fallback>
                <p:oleObj name="Equation" r:id="rId10" imgW="1079280" imgH="4824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2895601"/>
                        <a:ext cx="2271817" cy="10191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1524000" y="30157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3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009439"/>
              </p:ext>
            </p:extLst>
          </p:nvPr>
        </p:nvGraphicFramePr>
        <p:xfrm>
          <a:off x="4462757" y="2939256"/>
          <a:ext cx="2632075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57120" imgH="444240" progId="Equation.DSMT4">
                  <p:embed/>
                </p:oleObj>
              </mc:Choice>
              <mc:Fallback>
                <p:oleObj name="Equation" r:id="rId12" imgW="1257120" imgH="4442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757" y="2939256"/>
                        <a:ext cx="2632075" cy="93186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1524000" y="30157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49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966773"/>
              </p:ext>
            </p:extLst>
          </p:nvPr>
        </p:nvGraphicFramePr>
        <p:xfrm>
          <a:off x="3276600" y="2400301"/>
          <a:ext cx="4847994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43200" imgH="685800" progId="Equation.DSMT4">
                  <p:embed/>
                </p:oleObj>
              </mc:Choice>
              <mc:Fallback>
                <p:oleObj name="Equation" r:id="rId2" imgW="2743200" imgH="685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00301"/>
                        <a:ext cx="4847994" cy="12096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624665"/>
              </p:ext>
            </p:extLst>
          </p:nvPr>
        </p:nvGraphicFramePr>
        <p:xfrm>
          <a:off x="3263901" y="85727"/>
          <a:ext cx="5236759" cy="1276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06560" imgH="685800" progId="Equation.DSMT4">
                  <p:embed/>
                </p:oleObj>
              </mc:Choice>
              <mc:Fallback>
                <p:oleObj name="Equation" r:id="rId4" imgW="2806560" imgH="6858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1" y="85727"/>
                        <a:ext cx="5236759" cy="1276349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87650"/>
              </p:ext>
            </p:extLst>
          </p:nvPr>
        </p:nvGraphicFramePr>
        <p:xfrm>
          <a:off x="3091944" y="4447820"/>
          <a:ext cx="3308857" cy="104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0960" imgH="520560" progId="Equation.DSMT4">
                  <p:embed/>
                </p:oleObj>
              </mc:Choice>
              <mc:Fallback>
                <p:oleObj name="Equation" r:id="rId6" imgW="1650960" imgH="5205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1944" y="4447820"/>
                        <a:ext cx="3308857" cy="104175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99906"/>
              </p:ext>
            </p:extLst>
          </p:nvPr>
        </p:nvGraphicFramePr>
        <p:xfrm>
          <a:off x="3276230" y="1447801"/>
          <a:ext cx="5562971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20680" imgH="457200" progId="Equation.DSMT4">
                  <p:embed/>
                </p:oleObj>
              </mc:Choice>
              <mc:Fallback>
                <p:oleObj name="Equation" r:id="rId8" imgW="2920680" imgH="4572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230" y="1447801"/>
                        <a:ext cx="5562971" cy="8667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941039"/>
              </p:ext>
            </p:extLst>
          </p:nvPr>
        </p:nvGraphicFramePr>
        <p:xfrm>
          <a:off x="3200400" y="3609976"/>
          <a:ext cx="5641916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844720" imgH="457200" progId="Equation.DSMT4">
                  <p:embed/>
                </p:oleObj>
              </mc:Choice>
              <mc:Fallback>
                <p:oleObj name="Equation" r:id="rId10" imgW="2844720" imgH="4572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609976"/>
                        <a:ext cx="5641916" cy="9048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561630"/>
              </p:ext>
            </p:extLst>
          </p:nvPr>
        </p:nvGraphicFramePr>
        <p:xfrm>
          <a:off x="3009060" y="5562601"/>
          <a:ext cx="674454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54200" imgH="507960" progId="Equation.DSMT4">
                  <p:embed/>
                </p:oleObj>
              </mc:Choice>
              <mc:Fallback>
                <p:oleObj name="Equation" r:id="rId12" imgW="3454200" imgH="50796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060" y="5562601"/>
                        <a:ext cx="6744540" cy="10001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277814"/>
            <a:ext cx="9525000" cy="7127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Достоинства метода изотопного разбавления: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1"/>
            <a:ext cx="11277600" cy="49117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отсутствует мешающее влияние других элементов (матрицы);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высокая чувствительность;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 требуется количественного выделения элемента из смеси;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элемент имеет больше двух природных изотопов, то можно определять не только его концентрацию, но и изотопный состав (метод двойного изотопного разбавления).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r>
              <a:rPr lang="ru-RU" sz="2800">
                <a:latin typeface="Verdana" pitchFamily="34" charset="0"/>
              </a:rPr>
              <a:t>Нормирование изотопных отношений</a:t>
            </a:r>
          </a:p>
        </p:txBody>
      </p:sp>
      <p:graphicFrame>
        <p:nvGraphicFramePr>
          <p:cNvPr id="134148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3711354"/>
              </p:ext>
            </p:extLst>
          </p:nvPr>
        </p:nvGraphicFramePr>
        <p:xfrm>
          <a:off x="2806700" y="990601"/>
          <a:ext cx="531653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55720" imgH="660240" progId="Equation.DSMT4">
                  <p:embed/>
                </p:oleObj>
              </mc:Choice>
              <mc:Fallback>
                <p:oleObj name="Equation" r:id="rId3" imgW="355572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00" y="990601"/>
                        <a:ext cx="5316538" cy="9874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939018"/>
              </p:ext>
            </p:extLst>
          </p:nvPr>
        </p:nvGraphicFramePr>
        <p:xfrm>
          <a:off x="3300413" y="2028825"/>
          <a:ext cx="450691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22560" imgH="457200" progId="Equation.DSMT4">
                  <p:embed/>
                </p:oleObj>
              </mc:Choice>
              <mc:Fallback>
                <p:oleObj name="Equation" r:id="rId5" imgW="30225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0413" y="2028825"/>
                        <a:ext cx="4506912" cy="68103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540284"/>
              </p:ext>
            </p:extLst>
          </p:nvPr>
        </p:nvGraphicFramePr>
        <p:xfrm>
          <a:off x="2659064" y="3657601"/>
          <a:ext cx="22637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98320" imgH="241200" progId="Equation.DSMT4">
                  <p:embed/>
                </p:oleObj>
              </mc:Choice>
              <mc:Fallback>
                <p:oleObj name="Equation" r:id="rId7" imgW="1498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064" y="3657601"/>
                        <a:ext cx="2263775" cy="3651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456791"/>
              </p:ext>
            </p:extLst>
          </p:nvPr>
        </p:nvGraphicFramePr>
        <p:xfrm>
          <a:off x="2773364" y="2825751"/>
          <a:ext cx="14382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28600" progId="Equation.DSMT4">
                  <p:embed/>
                </p:oleObj>
              </mc:Choice>
              <mc:Fallback>
                <p:oleObj name="Equation" r:id="rId9" imgW="952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364" y="2825751"/>
                        <a:ext cx="1438275" cy="3460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347913"/>
              </p:ext>
            </p:extLst>
          </p:nvPr>
        </p:nvGraphicFramePr>
        <p:xfrm>
          <a:off x="2687639" y="3228976"/>
          <a:ext cx="23018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3880" imgH="241200" progId="Equation.DSMT4">
                  <p:embed/>
                </p:oleObj>
              </mc:Choice>
              <mc:Fallback>
                <p:oleObj name="Equation" r:id="rId11" imgW="1523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39" y="3228976"/>
                        <a:ext cx="2301875" cy="3651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395156"/>
              </p:ext>
            </p:extLst>
          </p:nvPr>
        </p:nvGraphicFramePr>
        <p:xfrm>
          <a:off x="2743201" y="4038600"/>
          <a:ext cx="547052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606480" imgH="482400" progId="Equation.DSMT4">
                  <p:embed/>
                </p:oleObj>
              </mc:Choice>
              <mc:Fallback>
                <p:oleObj name="Equation" r:id="rId13" imgW="36064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4038600"/>
                        <a:ext cx="5470525" cy="7254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1600200" y="28744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415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713615"/>
              </p:ext>
            </p:extLst>
          </p:nvPr>
        </p:nvGraphicFramePr>
        <p:xfrm>
          <a:off x="3030538" y="4724400"/>
          <a:ext cx="4818062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174840" imgH="647640" progId="Equation.DSMT4">
                  <p:embed/>
                </p:oleObj>
              </mc:Choice>
              <mc:Fallback>
                <p:oleObj name="Equation" r:id="rId15" imgW="317484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538" y="4724400"/>
                        <a:ext cx="4818062" cy="97313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313541"/>
              </p:ext>
            </p:extLst>
          </p:nvPr>
        </p:nvGraphicFramePr>
        <p:xfrm>
          <a:off x="3021014" y="5732464"/>
          <a:ext cx="5970587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936960" imgH="647640" progId="Equation.DSMT4">
                  <p:embed/>
                </p:oleObj>
              </mc:Choice>
              <mc:Fallback>
                <p:oleObj name="Equation" r:id="rId17" imgW="393696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014" y="5732464"/>
                        <a:ext cx="5970587" cy="97313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60" name="Object 1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5350204"/>
              </p:ext>
            </p:extLst>
          </p:nvPr>
        </p:nvGraphicFramePr>
        <p:xfrm>
          <a:off x="5346701" y="2819401"/>
          <a:ext cx="1516063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54080" imgH="228600" progId="Equation.DSMT4">
                  <p:embed/>
                </p:oleObj>
              </mc:Choice>
              <mc:Fallback>
                <p:oleObj name="Equation" r:id="rId19" imgW="1054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1" y="2819401"/>
                        <a:ext cx="1516063" cy="32861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97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7814"/>
            <a:ext cx="9144000" cy="7127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Трудности метода изотопного разбавления: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1"/>
            <a:ext cx="11049000" cy="49117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необходима высокая точность определения изотопного состава и концентрации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трасера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необходимо обеспечить постоянный состав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трасера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во времени;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необходимо полное перемешивание растворов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трасера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 образца;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необходимо соблюдать некоторое оптимальное соотношение между образцом и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трасером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8275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Смешение в геохимии изотопов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66801"/>
            <a:ext cx="8229600" cy="5064125"/>
          </a:xfrm>
        </p:spPr>
        <p:txBody>
          <a:bodyPr/>
          <a:lstStyle/>
          <a:p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Пусть смешиваются два вещества – 1 и 2.</a:t>
            </a:r>
          </a:p>
        </p:txBody>
      </p:sp>
      <p:graphicFrame>
        <p:nvGraphicFramePr>
          <p:cNvPr id="890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160200"/>
              </p:ext>
            </p:extLst>
          </p:nvPr>
        </p:nvGraphicFramePr>
        <p:xfrm>
          <a:off x="2505075" y="1485900"/>
          <a:ext cx="125476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444240" progId="Equation.DSMT4">
                  <p:embed/>
                </p:oleObj>
              </mc:Choice>
              <mc:Fallback>
                <p:oleObj name="Equation" r:id="rId3" imgW="711000" imgH="4442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5075" y="1485900"/>
                        <a:ext cx="1254760" cy="7842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1524001" y="3026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Cambria" panose="02040503050406030204" pitchFamily="18" charset="0"/>
            </a:endParaRPr>
          </a:p>
        </p:txBody>
      </p:sp>
      <p:graphicFrame>
        <p:nvGraphicFramePr>
          <p:cNvPr id="890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085215"/>
              </p:ext>
            </p:extLst>
          </p:nvPr>
        </p:nvGraphicFramePr>
        <p:xfrm>
          <a:off x="2971800" y="3078163"/>
          <a:ext cx="5455701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35160" imgH="444240" progId="Equation.DSMT4">
                  <p:embed/>
                </p:oleObj>
              </mc:Choice>
              <mc:Fallback>
                <p:oleObj name="Equation" r:id="rId5" imgW="3035160" imgH="4442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078163"/>
                        <a:ext cx="5455701" cy="80803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524001" y="30268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Cambria" panose="02040503050406030204" pitchFamily="18" charset="0"/>
            </a:endParaRPr>
          </a:p>
        </p:txBody>
      </p:sp>
      <p:graphicFrame>
        <p:nvGraphicFramePr>
          <p:cNvPr id="890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559139"/>
              </p:ext>
            </p:extLst>
          </p:nvPr>
        </p:nvGraphicFramePr>
        <p:xfrm>
          <a:off x="2514600" y="4200526"/>
          <a:ext cx="3714750" cy="86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82600" imgH="482400" progId="Equation.DSMT4">
                  <p:embed/>
                </p:oleObj>
              </mc:Choice>
              <mc:Fallback>
                <p:oleObj name="Equation" r:id="rId7" imgW="2082600" imgH="4824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200526"/>
                        <a:ext cx="3714750" cy="864641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06988"/>
              </p:ext>
            </p:extLst>
          </p:nvPr>
        </p:nvGraphicFramePr>
        <p:xfrm>
          <a:off x="2438400" y="5384800"/>
          <a:ext cx="7435136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584600" imgH="457200" progId="Equation.DSMT4">
                  <p:embed/>
                </p:oleObj>
              </mc:Choice>
              <mc:Fallback>
                <p:oleObj name="Equation" r:id="rId9" imgW="4584600" imgH="457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84800"/>
                        <a:ext cx="7435136" cy="7461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452284"/>
              </p:ext>
            </p:extLst>
          </p:nvPr>
        </p:nvGraphicFramePr>
        <p:xfrm>
          <a:off x="2895600" y="2381250"/>
          <a:ext cx="4918791" cy="463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25680" imgH="228600" progId="Equation.DSMT4">
                  <p:embed/>
                </p:oleObj>
              </mc:Choice>
              <mc:Fallback>
                <p:oleObj name="Equation" r:id="rId11" imgW="242568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381250"/>
                        <a:ext cx="4918791" cy="463551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372970"/>
              </p:ext>
            </p:extLst>
          </p:nvPr>
        </p:nvGraphicFramePr>
        <p:xfrm>
          <a:off x="1600201" y="1219200"/>
          <a:ext cx="3999379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95200" imgH="888840" progId="Equation.DSMT4">
                  <p:embed/>
                </p:oleObj>
              </mc:Choice>
              <mc:Fallback>
                <p:oleObj name="Equation" r:id="rId3" imgW="2095200" imgH="8888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1" y="1219200"/>
                        <a:ext cx="3999379" cy="16954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11506200" cy="990600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Графическое представление двухкомпонентного смешения</a:t>
            </a:r>
          </a:p>
        </p:txBody>
      </p:sp>
      <p:graphicFrame>
        <p:nvGraphicFramePr>
          <p:cNvPr id="901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397320"/>
              </p:ext>
            </p:extLst>
          </p:nvPr>
        </p:nvGraphicFramePr>
        <p:xfrm>
          <a:off x="1633396" y="3276600"/>
          <a:ext cx="3966183" cy="214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1117440" progId="Equation.DSMT4">
                  <p:embed/>
                </p:oleObj>
              </mc:Choice>
              <mc:Fallback>
                <p:oleObj name="Equation" r:id="rId5" imgW="2070000" imgH="11174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396" y="3276600"/>
                        <a:ext cx="3966183" cy="214125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827859"/>
              </p:ext>
            </p:extLst>
          </p:nvPr>
        </p:nvGraphicFramePr>
        <p:xfrm>
          <a:off x="2830513" y="5843588"/>
          <a:ext cx="6530977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88960" imgH="203040" progId="Equation.DSMT4">
                  <p:embed/>
                </p:oleObj>
              </mc:Choice>
              <mc:Fallback>
                <p:oleObj name="Equation" r:id="rId7" imgW="328896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0513" y="5843588"/>
                        <a:ext cx="6530977" cy="40481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2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104901"/>
            <a:ext cx="6248400" cy="445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934160"/>
              </p:ext>
            </p:extLst>
          </p:nvPr>
        </p:nvGraphicFramePr>
        <p:xfrm>
          <a:off x="2438401" y="381001"/>
          <a:ext cx="998537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080" imgH="406080" progId="Equation.DSMT4">
                  <p:embed/>
                </p:oleObj>
              </mc:Choice>
              <mc:Fallback>
                <p:oleObj name="Equation" r:id="rId3" imgW="406080" imgH="4060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381001"/>
                        <a:ext cx="998537" cy="99853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551844"/>
              </p:ext>
            </p:extLst>
          </p:nvPr>
        </p:nvGraphicFramePr>
        <p:xfrm>
          <a:off x="2133601" y="1704264"/>
          <a:ext cx="1646237" cy="96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25480" imgH="482400" progId="Equation.DSMT4">
                  <p:embed/>
                </p:oleObj>
              </mc:Choice>
              <mc:Fallback>
                <p:oleObj name="Equation" r:id="rId5" imgW="825480" imgH="482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704264"/>
                        <a:ext cx="1646237" cy="96273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347441"/>
              </p:ext>
            </p:extLst>
          </p:nvPr>
        </p:nvGraphicFramePr>
        <p:xfrm>
          <a:off x="2362200" y="2864728"/>
          <a:ext cx="1156134" cy="640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203040" progId="Equation.DSMT4">
                  <p:embed/>
                </p:oleObj>
              </mc:Choice>
              <mc:Fallback>
                <p:oleObj name="Equation" r:id="rId7" imgW="36828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64728"/>
                        <a:ext cx="1156134" cy="64047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806284"/>
              </p:ext>
            </p:extLst>
          </p:nvPr>
        </p:nvGraphicFramePr>
        <p:xfrm>
          <a:off x="2209801" y="3905250"/>
          <a:ext cx="147446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3920" imgH="203040" progId="Equation.DSMT4">
                  <p:embed/>
                </p:oleObj>
              </mc:Choice>
              <mc:Fallback>
                <p:oleObj name="Equation" r:id="rId9" imgW="58392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3905250"/>
                        <a:ext cx="1474467" cy="5143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5400" y="190837"/>
            <a:ext cx="6858000" cy="6476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Sr-Lak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58409"/>
            <a:ext cx="10896600" cy="6741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19100" y="685801"/>
            <a:ext cx="11353800" cy="4530725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Простое двухкомпонентное смешение (без химического взаимодействия) – явление крайне редкое в геологии, уверенно прослеживается только при отсутствии фазовых превращений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Нередко за тренды смешения принимают тренды дифференциации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Смешение + дифференциация ≠ смешение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3793" y="685800"/>
            <a:ext cx="9324415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49213"/>
            <a:ext cx="11506200" cy="636587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Теплота кристаллизации некоторых породообразующих минералов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" y="76200"/>
            <a:ext cx="541532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605463" y="76201"/>
            <a:ext cx="65103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=C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)·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масса элемента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масса</a:t>
            </a:r>
          </a:p>
          <a:p>
            <a:pPr marL="457200" indent="-45720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концентрация элемента</a:t>
            </a:r>
          </a:p>
          <a:p>
            <a:pPr marL="457200" indent="-457200"/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</a:t>
            </a:r>
            <a:r>
              <a:rPr lang="en-US" sz="2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R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</a:t>
            </a:r>
            <a:r>
              <a:rPr lang="en-US" sz="2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изотопное отношение элемента</a:t>
            </a:r>
          </a:p>
          <a:p>
            <a:pPr marL="457200" indent="-45720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Индексы:</a:t>
            </a:r>
          </a:p>
          <a:p>
            <a:pPr marL="457200" indent="-45720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 –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расплав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 –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кристаллы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 –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контаминант  (ассимилируемое вещество)</a:t>
            </a:r>
          </a:p>
          <a:p>
            <a:pPr marL="457200" indent="-457200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=D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·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</a:t>
            </a:r>
          </a:p>
        </p:txBody>
      </p:sp>
      <p:graphicFrame>
        <p:nvGraphicFramePr>
          <p:cNvPr id="4433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88991"/>
              </p:ext>
            </p:extLst>
          </p:nvPr>
        </p:nvGraphicFramePr>
        <p:xfrm>
          <a:off x="5507998" y="4708526"/>
          <a:ext cx="5769602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54280" imgH="406080" progId="Equation.DSMT4">
                  <p:embed/>
                </p:oleObj>
              </mc:Choice>
              <mc:Fallback>
                <p:oleObj name="Equation" r:id="rId4" imgW="2654280" imgH="4060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998" y="4708526"/>
                        <a:ext cx="5769602" cy="88423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3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595084"/>
              </p:ext>
            </p:extLst>
          </p:nvPr>
        </p:nvGraphicFramePr>
        <p:xfrm>
          <a:off x="5540421" y="3641726"/>
          <a:ext cx="6575379" cy="57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66800" imgH="304560" progId="Equation.DSMT4">
                  <p:embed/>
                </p:oleObj>
              </mc:Choice>
              <mc:Fallback>
                <p:oleObj name="Equation" r:id="rId6" imgW="3466800" imgH="3045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421" y="3641726"/>
                        <a:ext cx="6575379" cy="57912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3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633400"/>
              </p:ext>
            </p:extLst>
          </p:nvPr>
        </p:nvGraphicFramePr>
        <p:xfrm>
          <a:off x="5605463" y="4160840"/>
          <a:ext cx="1557337" cy="61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74360" imgH="304560" progId="Equation.DSMT4">
                  <p:embed/>
                </p:oleObj>
              </mc:Choice>
              <mc:Fallback>
                <p:oleObj name="Equation" r:id="rId8" imgW="774360" imgH="3045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463" y="4160840"/>
                        <a:ext cx="1557337" cy="61403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3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442263"/>
              </p:ext>
            </p:extLst>
          </p:nvPr>
        </p:nvGraphicFramePr>
        <p:xfrm>
          <a:off x="5499039" y="5592763"/>
          <a:ext cx="4787961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98600" imgH="533160" progId="Equation.DSMT4">
                  <p:embed/>
                </p:oleObj>
              </mc:Choice>
              <mc:Fallback>
                <p:oleObj name="Equation" r:id="rId10" imgW="2298600" imgH="5331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039" y="5592763"/>
                        <a:ext cx="4787961" cy="111283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318" y="4349839"/>
            <a:ext cx="449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DePaolo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D.J. 1981.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EPSL. V.53. pp.189-202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3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855277"/>
              </p:ext>
            </p:extLst>
          </p:nvPr>
        </p:nvGraphicFramePr>
        <p:xfrm>
          <a:off x="2305050" y="118872"/>
          <a:ext cx="4781550" cy="2040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45960" imgH="914400" progId="Equation.DSMT4">
                  <p:embed/>
                </p:oleObj>
              </mc:Choice>
              <mc:Fallback>
                <p:oleObj name="Equation" r:id="rId2" imgW="2145960" imgH="914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118872"/>
                        <a:ext cx="4781550" cy="204012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54498" y="1349514"/>
            <a:ext cx="2266198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Справедливо при 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r≠1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r≠1-D</a:t>
            </a:r>
          </a:p>
        </p:txBody>
      </p:sp>
      <p:graphicFrame>
        <p:nvGraphicFramePr>
          <p:cNvPr id="493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647417"/>
              </p:ext>
            </p:extLst>
          </p:nvPr>
        </p:nvGraphicFramePr>
        <p:xfrm>
          <a:off x="2201863" y="2209800"/>
          <a:ext cx="3264296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457200" progId="Equation.DSMT4">
                  <p:embed/>
                </p:oleObj>
              </mc:Choice>
              <mc:Fallback>
                <p:oleObj name="Equation" r:id="rId4" imgW="1307880" imgH="457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863" y="2209800"/>
                        <a:ext cx="3264296" cy="11430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3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358738"/>
              </p:ext>
            </p:extLst>
          </p:nvPr>
        </p:nvGraphicFramePr>
        <p:xfrm>
          <a:off x="2260600" y="3581400"/>
          <a:ext cx="6148357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73040" imgH="787320" progId="Equation.DSMT4">
                  <p:embed/>
                </p:oleObj>
              </mc:Choice>
              <mc:Fallback>
                <p:oleObj name="Equation" r:id="rId6" imgW="2273040" imgH="7873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3581400"/>
                        <a:ext cx="6148357" cy="21336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165566"/>
              </p:ext>
            </p:extLst>
          </p:nvPr>
        </p:nvGraphicFramePr>
        <p:xfrm>
          <a:off x="2574926" y="200008"/>
          <a:ext cx="4511675" cy="1670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34880" imgH="825480" progId="Equation.DSMT4">
                  <p:embed/>
                </p:oleObj>
              </mc:Choice>
              <mc:Fallback>
                <p:oleObj name="Equation" r:id="rId3" imgW="223488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926" y="200008"/>
                        <a:ext cx="4511675" cy="167006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226676"/>
              </p:ext>
            </p:extLst>
          </p:nvPr>
        </p:nvGraphicFramePr>
        <p:xfrm>
          <a:off x="2471617" y="3429000"/>
          <a:ext cx="7248769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36960" imgH="825480" progId="Equation.DSMT4">
                  <p:embed/>
                </p:oleObj>
              </mc:Choice>
              <mc:Fallback>
                <p:oleObj name="Equation" r:id="rId5" imgW="393696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617" y="3429000"/>
                        <a:ext cx="7248769" cy="15240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78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1748367" y="182034"/>
          <a:ext cx="8695267" cy="649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1752601" y="185738"/>
          <a:ext cx="8686799" cy="648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925" y="357189"/>
            <a:ext cx="88201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925" y="357189"/>
            <a:ext cx="88201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164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501" name="Freeform 5"/>
          <p:cNvSpPr>
            <a:spLocks/>
          </p:cNvSpPr>
          <p:nvPr/>
        </p:nvSpPr>
        <p:spPr bwMode="auto">
          <a:xfrm>
            <a:off x="4038600" y="1371600"/>
            <a:ext cx="6019800" cy="2133600"/>
          </a:xfrm>
          <a:custGeom>
            <a:avLst/>
            <a:gdLst/>
            <a:ahLst/>
            <a:cxnLst>
              <a:cxn ang="0">
                <a:pos x="3648" y="0"/>
              </a:cxn>
              <a:cxn ang="0">
                <a:pos x="2050" y="823"/>
              </a:cxn>
              <a:cxn ang="0">
                <a:pos x="0" y="960"/>
              </a:cxn>
            </a:cxnLst>
            <a:rect l="0" t="0" r="r" b="b"/>
            <a:pathLst>
              <a:path w="3648" h="983">
                <a:moveTo>
                  <a:pt x="3648" y="0"/>
                </a:moveTo>
                <a:cubicBezTo>
                  <a:pt x="3230" y="269"/>
                  <a:pt x="2658" y="663"/>
                  <a:pt x="2050" y="823"/>
                </a:cubicBezTo>
                <a:cubicBezTo>
                  <a:pt x="1442" y="983"/>
                  <a:pt x="422" y="974"/>
                  <a:pt x="0" y="96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33" y="685800"/>
            <a:ext cx="6152831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762000"/>
          </a:xfrm>
        </p:spPr>
        <p:txBody>
          <a:bodyPr/>
          <a:lstStyle/>
          <a:p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или линия смешения?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26C724C-19FB-BF21-28B2-402B823F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5905" y="687473"/>
            <a:ext cx="6152831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43FCCE19-0FBE-5748-E8E1-188CBF4EF7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582894"/>
              </p:ext>
            </p:extLst>
          </p:nvPr>
        </p:nvGraphicFramePr>
        <p:xfrm>
          <a:off x="7239000" y="3505200"/>
          <a:ext cx="1620296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4680" imgH="393480" progId="Equation.DSMT4">
                  <p:embed/>
                </p:oleObj>
              </mc:Choice>
              <mc:Fallback>
                <p:oleObj name="Equation" r:id="rId4" imgW="634680" imgH="393480" progId="Equation.DSMT4">
                  <p:embed/>
                  <p:pic>
                    <p:nvPicPr>
                      <p:cNvPr id="1054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505200"/>
                        <a:ext cx="1620296" cy="100584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D1150436-D63A-F0EC-3003-CF65011730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247726"/>
              </p:ext>
            </p:extLst>
          </p:nvPr>
        </p:nvGraphicFramePr>
        <p:xfrm>
          <a:off x="8991599" y="3505200"/>
          <a:ext cx="2433536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200" imgH="482400" progId="Equation.DSMT4">
                  <p:embed/>
                </p:oleObj>
              </mc:Choice>
              <mc:Fallback>
                <p:oleObj name="Equation" r:id="rId6" imgW="1168200" imgH="482400" progId="Equation.DSMT4">
                  <p:embed/>
                  <p:pic>
                    <p:nvPicPr>
                      <p:cNvPr id="1054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1599" y="3505200"/>
                        <a:ext cx="2433536" cy="100584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09F36256-618F-A066-CEA1-99C9E3ECDF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157820"/>
              </p:ext>
            </p:extLst>
          </p:nvPr>
        </p:nvGraphicFramePr>
        <p:xfrm>
          <a:off x="7601424" y="5486400"/>
          <a:ext cx="822960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2720" imgH="419040" progId="Equation.DSMT4">
                  <p:embed/>
                </p:oleObj>
              </mc:Choice>
              <mc:Fallback>
                <p:oleObj name="Equation" r:id="rId8" imgW="342720" imgH="419040" progId="Equation.DSMT4">
                  <p:embed/>
                  <p:pic>
                    <p:nvPicPr>
                      <p:cNvPr id="1054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1424" y="5486400"/>
                        <a:ext cx="822960" cy="100584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6">
            <a:extLst>
              <a:ext uri="{FF2B5EF4-FFF2-40B4-BE49-F238E27FC236}">
                <a16:creationId xmlns:a16="http://schemas.microsoft.com/office/drawing/2014/main" id="{71D01315-4EEC-4DA9-154E-92A454B83B82}"/>
              </a:ext>
            </a:extLst>
          </p:cNvPr>
          <p:cNvSpPr>
            <a:spLocks/>
          </p:cNvSpPr>
          <p:nvPr/>
        </p:nvSpPr>
        <p:spPr bwMode="auto">
          <a:xfrm>
            <a:off x="7543800" y="4549140"/>
            <a:ext cx="352425" cy="914400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222" y="595"/>
              </a:cxn>
            </a:cxnLst>
            <a:rect l="0" t="0" r="r" b="b"/>
            <a:pathLst>
              <a:path w="222" h="595">
                <a:moveTo>
                  <a:pt x="8" y="0"/>
                </a:moveTo>
                <a:cubicBezTo>
                  <a:pt x="0" y="253"/>
                  <a:pt x="47" y="449"/>
                  <a:pt x="222" y="595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 type="stealth" w="lg" len="lg"/>
            <a:tailEnd type="stealth" w="lg" len="lg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B955042-ABB5-2DB7-CA42-41736AA62C2D}"/>
              </a:ext>
            </a:extLst>
          </p:cNvPr>
          <p:cNvSpPr>
            <a:spLocks/>
          </p:cNvSpPr>
          <p:nvPr/>
        </p:nvSpPr>
        <p:spPr bwMode="auto">
          <a:xfrm>
            <a:off x="8253727" y="4533900"/>
            <a:ext cx="341313" cy="914400"/>
          </a:xfrm>
          <a:custGeom>
            <a:avLst/>
            <a:gdLst/>
            <a:ahLst/>
            <a:cxnLst>
              <a:cxn ang="0">
                <a:pos x="0" y="625"/>
              </a:cxn>
              <a:cxn ang="0">
                <a:pos x="166" y="0"/>
              </a:cxn>
            </a:cxnLst>
            <a:rect l="0" t="0" r="r" b="b"/>
            <a:pathLst>
              <a:path w="215" h="625">
                <a:moveTo>
                  <a:pt x="0" y="625"/>
                </a:moveTo>
                <a:cubicBezTo>
                  <a:pt x="127" y="449"/>
                  <a:pt x="215" y="254"/>
                  <a:pt x="166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 type="stealth" w="lg" len="lg"/>
            <a:tailEnd type="stealth" w="lg" len="lg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5888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15888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15888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800" y="115888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337801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337801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337801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800" y="2337801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547599"/>
            <a:ext cx="2880000" cy="21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547599"/>
            <a:ext cx="2880000" cy="21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6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547599"/>
            <a:ext cx="2880000" cy="21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7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800" y="4547599"/>
            <a:ext cx="2880000" cy="21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8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800" y="2337801"/>
            <a:ext cx="2880000" cy="21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2"/>
            <a:ext cx="8229600" cy="685799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Задача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9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(по вариантам)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11430000" cy="251460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Проверить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изохрону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из задачи №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не может ли она быть результатом двухкомпонентного смешения.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871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5250"/>
            <a:ext cx="4572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228600" y="6415088"/>
            <a:ext cx="5574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S.R.Hart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The Journal of Geology. 1964. V.72. P.493-525.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5029200" y="457200"/>
            <a:ext cx="69341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Вывод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Харта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 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Радиогенный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терялся из кристаллов биотита путём диффузии.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11582400" cy="941387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Термальное омоложение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K-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Ar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системы минералов</a:t>
            </a: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778396"/>
              </p:ext>
            </p:extLst>
          </p:nvPr>
        </p:nvGraphicFramePr>
        <p:xfrm>
          <a:off x="4307836" y="1016358"/>
          <a:ext cx="7731764" cy="542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9303959" imgH="5715122" progId="Excel.Chart.8">
                  <p:link/>
                </p:oleObj>
              </mc:Choice>
              <mc:Fallback>
                <p:oleObj name="Chart" r:id="rId3" imgW="9303959" imgH="5715122" progId="Excel.Chart.8">
                  <p:link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7836" y="1016358"/>
                        <a:ext cx="7731764" cy="542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524001" y="6415087"/>
            <a:ext cx="5574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S.R.Hart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The Journal of Geology. 1964. V.72. P.493-525.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570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98" y="1055456"/>
            <a:ext cx="4114800" cy="53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7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73039"/>
            <a:ext cx="9144000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3170238" y="438151"/>
          <a:ext cx="3022600" cy="206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92160" imgH="1295280" progId="Equation.3">
                  <p:embed/>
                </p:oleObj>
              </mc:Choice>
              <mc:Fallback>
                <p:oleObj name="Equation" r:id="rId4" imgW="1892160" imgH="1295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0238" y="438151"/>
                        <a:ext cx="3022600" cy="206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97663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2B728-A746-E475-BC32-56B784F8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4309"/>
            <a:ext cx="5852160" cy="5517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C1BE5C-ED13-E51A-9B8C-6F482F385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164309"/>
            <a:ext cx="5852160" cy="55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2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44" name="Group 6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657335"/>
              </p:ext>
            </p:extLst>
          </p:nvPr>
        </p:nvGraphicFramePr>
        <p:xfrm>
          <a:off x="800100" y="1219200"/>
          <a:ext cx="10591800" cy="5120640"/>
        </p:xfrm>
        <a:graphic>
          <a:graphicData uri="http://schemas.openxmlformats.org/drawingml/2006/table">
            <a:tbl>
              <a:tblPr/>
              <a:tblGrid>
                <a:gridCol w="2374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3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97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2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Rb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Rb/Sr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87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Sr/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86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Sr)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±2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  <a:cs typeface="Arial" charset="0"/>
                        </a:rPr>
                        <a:t>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mbol" panose="05050102010706020507" pitchFamily="18" charset="2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MORB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1.66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125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0.014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0.7027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0.0006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581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Lherzolites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19.8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0.010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0.7043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0.0064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CFB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289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0.054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0.7058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0.0049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401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Ocean Alk Bas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29.7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649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0.047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0.7039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0.0025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553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OIB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473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0.033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0.7037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0.0030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1 018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IAB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24.2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433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0.055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0.7044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0.0032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679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Cont Alk Bas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57.4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966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0.060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0.7050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0.0044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137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Carbonatites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5.03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7 198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0.0010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0.7040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0.0030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297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Kimberlites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68.4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766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0.090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0.7065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0.0039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Sediments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0.52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0.7286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0.0995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356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River &amp; Dust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241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0.21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0.7169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0.0281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114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I-granites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226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0.7085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0.0224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480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S-granites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431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7.8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0.7113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0.0364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556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843" name="Rectangle 627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различных типах пород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175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отношение Земли явно ниже, чем у хондритов любого типа.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Рубидий был потерян в ходе аккреции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протоземного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вещества (рубидий более летуч, чем стронций)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533" y="3523082"/>
            <a:ext cx="4399267" cy="329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33" r="21410"/>
          <a:stretch/>
        </p:blipFill>
        <p:spPr>
          <a:xfrm>
            <a:off x="8687216" y="27138"/>
            <a:ext cx="3416626" cy="3478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15799" y="0"/>
            <a:ext cx="195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NASA, Dawn mission, 2011</a:t>
            </a:r>
            <a:endParaRPr lang="ru-RU" sz="1200" dirty="0">
              <a:latin typeface="Cambria" panose="02040503050406030204" pitchFamily="18" charset="0"/>
            </a:endParaRPr>
          </a:p>
        </p:txBody>
      </p:sp>
      <p:pic>
        <p:nvPicPr>
          <p:cNvPr id="558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37" y="1505130"/>
            <a:ext cx="5664463" cy="532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7111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173756"/>
              </p:ext>
            </p:extLst>
          </p:nvPr>
        </p:nvGraphicFramePr>
        <p:xfrm>
          <a:off x="2209800" y="381000"/>
          <a:ext cx="8001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9001" y="381001"/>
            <a:ext cx="708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Скорость роста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 любом веществе определяется величиной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отношения в нём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36526" y="2438400"/>
                <a:ext cx="5032596" cy="102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ru-RU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ru-RU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86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den>
                      </m:f>
                      <m:r>
                        <a:rPr lang="en-US"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400" i="1">
                                      <a:solidFill>
                                        <a:srgbClr val="FFFF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ru-RU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sz="2400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87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ru-RU" sz="2400" i="1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US" sz="2400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86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FFFF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Sr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ru-RU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Rb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ru-RU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86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Sr</m:t>
                              </m:r>
                            </m:e>
                          </m:sPre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FF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λt</m:t>
                              </m:r>
                            </m:e>
                          </m:d>
                          <m:r>
                            <a:rPr lang="en-US" sz="240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ru-RU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526" y="2438400"/>
                <a:ext cx="5032596" cy="1024576"/>
              </a:xfrm>
              <a:prstGeom prst="rect">
                <a:avLst/>
              </a:prstGeom>
              <a:blipFill>
                <a:blip r:embed="rId3"/>
                <a:stretch>
                  <a:fillRect b="-5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  <p:bldP spid="3" grpId="0"/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31C93-B748-690A-7C45-361EE193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50" y="91440"/>
            <a:ext cx="10076501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rthquakes of the First 15 Years of the 21st Century">
            <a:hlinkClick r:id="" action="ppaction://media"/>
            <a:extLst>
              <a:ext uri="{FF2B5EF4-FFF2-40B4-BE49-F238E27FC236}">
                <a16:creationId xmlns:a16="http://schemas.microsoft.com/office/drawing/2014/main" id="{9A519F2D-F14E-4950-988D-66461D4FB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7D5DD-478D-425E-9ECF-AD9F24880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271682"/>
            <a:ext cx="12161520" cy="631463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8275"/>
            <a:ext cx="9144000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53" name="Object 5"/>
          <p:cNvGraphicFramePr>
            <a:graphicFrameLocks noChangeAspect="1"/>
          </p:cNvGraphicFramePr>
          <p:nvPr/>
        </p:nvGraphicFramePr>
        <p:xfrm>
          <a:off x="1524000" y="584200"/>
          <a:ext cx="9144000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5617475" imgH="3496063" progId="CorelPhotoPaint.Image.12">
                  <p:embed/>
                </p:oleObj>
              </mc:Choice>
              <mc:Fallback>
                <p:oleObj name="PHOTO-PAINT" r:id="rId2" imgW="5617475" imgH="3496063" progId="CorelPhotoPaint.Imag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84200"/>
                        <a:ext cx="9144000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1829</TotalTime>
  <Words>4086</Words>
  <Application>Microsoft Office PowerPoint</Application>
  <PresentationFormat>Widescreen</PresentationFormat>
  <Paragraphs>881</Paragraphs>
  <Slides>112</Slides>
  <Notes>65</Notes>
  <HiddenSlides>9</HiddenSlides>
  <MMClips>1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112</vt:i4>
      </vt:variant>
    </vt:vector>
  </HeadingPairs>
  <TitlesOfParts>
    <vt:vector size="124" baseType="lpstr">
      <vt:lpstr>Arial</vt:lpstr>
      <vt:lpstr>Calibri</vt:lpstr>
      <vt:lpstr>Cambria</vt:lpstr>
      <vt:lpstr>Cambria Math</vt:lpstr>
      <vt:lpstr>Symbol</vt:lpstr>
      <vt:lpstr>Verdana</vt:lpstr>
      <vt:lpstr>Wingdings</vt:lpstr>
      <vt:lpstr>Globe</vt:lpstr>
      <vt:lpstr>file:///C:\Users\Yuri%20Kostitsyn\Documents\EX\Other\HART1964.XLS!Ages</vt:lpstr>
      <vt:lpstr>Equation</vt:lpstr>
      <vt:lpstr>PHOTO-PAINT</vt:lpstr>
      <vt:lpstr>CorelPhotoPaint.Image.9</vt:lpstr>
      <vt:lpstr>Rb-Sr изотопная система</vt:lpstr>
      <vt:lpstr>PowerPoint Presentation</vt:lpstr>
      <vt:lpstr>История определения константы распада 87Rb</vt:lpstr>
      <vt:lpstr>PowerPoint Presentation</vt:lpstr>
      <vt:lpstr>Масс-дискриминация  (фракционирование изотопов)  при изотопном анализе</vt:lpstr>
      <vt:lpstr>PowerPoint Presentation</vt:lpstr>
      <vt:lpstr>Нормирование изотопных отношений</vt:lpstr>
      <vt:lpstr>PowerPoint Presentation</vt:lpstr>
      <vt:lpstr>PowerPoint Presentation</vt:lpstr>
      <vt:lpstr>PowerPoint Presentation</vt:lpstr>
      <vt:lpstr>Рассчитать значения возраста при двух принятых величинах начального изотопного отношения стронция: </vt:lpstr>
      <vt:lpstr>PowerPoint Presentation</vt:lpstr>
      <vt:lpstr>Задача 7. Рассчитать возраст и начальное изотопное отношение стронция по паре точек (Bt–Pl) </vt:lpstr>
      <vt:lpstr>PowerPoint Presentation</vt:lpstr>
      <vt:lpstr>Условия получения изохроны</vt:lpstr>
      <vt:lpstr>Статистическая обработка изохрон</vt:lpstr>
      <vt:lpstr>Метод Наименьших Квадратов (МНК) Гаусс, 1795</vt:lpstr>
      <vt:lpstr>МНК с разными весами точек</vt:lpstr>
      <vt:lpstr>95%-ные доверительные интервалы</vt:lpstr>
      <vt:lpstr>Качество изохроны</vt:lpstr>
      <vt:lpstr>Результаты Rb-Sr изотопного анализа гранита Жанчивлан (Монголия)</vt:lpstr>
      <vt:lpstr>МНК с разными весами точек для параллельных изохрон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Результаты изотопного анализа минеральных фракций образца 30-1-89 Катунского гранита, В.Саяны  [Костицын Ю.А., Алтухов Е.Н., Филина Н.П. Rb–Sr изохронное датирование щелочных гранитов С-В Тувы. // Геология и Геофизика. 1998. Т. 39. № 7. С. 917-923.]</vt:lpstr>
      <vt:lpstr>Опробование для изохронного датирования</vt:lpstr>
      <vt:lpstr>Опробование для изохронного датирования</vt:lpstr>
      <vt:lpstr>Опробование для изохронного датирования</vt:lpstr>
      <vt:lpstr>Опробование для изохронного датирования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Bt-KFsp метасоматит (Мурунтау)</vt:lpstr>
      <vt:lpstr>Метаосадочные породы</vt:lpstr>
      <vt:lpstr>Модели нарушения Rb-Sr системы</vt:lpstr>
      <vt:lpstr>PowerPoint Presentation</vt:lpstr>
      <vt:lpstr>PowerPoint Presentation</vt:lpstr>
      <vt:lpstr>PowerPoint Presentation</vt:lpstr>
      <vt:lpstr>PowerPoint Presentation</vt:lpstr>
      <vt:lpstr>Изотопная система пород замкнута (закрыта)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Устойчивость Rb-Sr системы минералов к наложенным процессам</vt:lpstr>
      <vt:lpstr>Устойчивость Rb-Sr системы пород к наложенным процессам</vt:lpstr>
      <vt:lpstr>Как приблизительно оценить</vt:lpstr>
      <vt:lpstr>PowerPoint Presentation</vt:lpstr>
      <vt:lpstr>Метод изотопного разбавления</vt:lpstr>
      <vt:lpstr>PowerPoint Presentation</vt:lpstr>
      <vt:lpstr>PowerPoint Presentation</vt:lpstr>
      <vt:lpstr>Достоинства метода изотопного разбавления:</vt:lpstr>
      <vt:lpstr>Трудности метода изотопного разбавления:</vt:lpstr>
      <vt:lpstr>PowerPoint Presentation</vt:lpstr>
      <vt:lpstr>Смешение в геохимии изотопов</vt:lpstr>
      <vt:lpstr>Графическое представление двухкомпонентного смешения</vt:lpstr>
      <vt:lpstr>PowerPoint Presentation</vt:lpstr>
      <vt:lpstr>PowerPoint Presentation</vt:lpstr>
      <vt:lpstr>PowerPoint Presentation</vt:lpstr>
      <vt:lpstr>Теплота кристаллизации некоторых породообразующих минералов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Изохрона или линия смешения?</vt:lpstr>
      <vt:lpstr>PowerPoint Presentation</vt:lpstr>
      <vt:lpstr>Задача 9 (по вариантам)</vt:lpstr>
      <vt:lpstr>PowerPoint Presentation</vt:lpstr>
      <vt:lpstr>Термальное омоложение K-Ar системы минералов</vt:lpstr>
      <vt:lpstr>PowerPoint Presentation</vt:lpstr>
      <vt:lpstr>Rb и Sr в различных типах пород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Rb/Sr отношение в мантии = ?</vt:lpstr>
      <vt:lpstr>PowerPoint Presentation</vt:lpstr>
      <vt:lpstr>PowerPoint Presentation</vt:lpstr>
      <vt:lpstr>PowerPoint Presentation</vt:lpstr>
      <vt:lpstr>Золоторудное м-е Мурунтау (Ц.Кызылкумы)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GEOKHI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Rb-Sr метод</dc:title>
  <dc:creator>Yuri Kostitsyn</dc:creator>
  <cp:lastModifiedBy>Yuri Kostitsyn</cp:lastModifiedBy>
  <cp:revision>627</cp:revision>
  <dcterms:created xsi:type="dcterms:W3CDTF">2003-10-11T09:49:27Z</dcterms:created>
  <dcterms:modified xsi:type="dcterms:W3CDTF">2023-11-11T16:20:55Z</dcterms:modified>
</cp:coreProperties>
</file>