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2"/>
  </p:notesMasterIdLst>
  <p:sldIdLst>
    <p:sldId id="256" r:id="rId2"/>
    <p:sldId id="257" r:id="rId3"/>
    <p:sldId id="343" r:id="rId4"/>
    <p:sldId id="288" r:id="rId5"/>
    <p:sldId id="258" r:id="rId6"/>
    <p:sldId id="259" r:id="rId7"/>
    <p:sldId id="387" r:id="rId8"/>
    <p:sldId id="264" r:id="rId9"/>
    <p:sldId id="281" r:id="rId10"/>
    <p:sldId id="272" r:id="rId11"/>
    <p:sldId id="273" r:id="rId12"/>
    <p:sldId id="277" r:id="rId13"/>
    <p:sldId id="279" r:id="rId14"/>
    <p:sldId id="352" r:id="rId15"/>
    <p:sldId id="275" r:id="rId16"/>
    <p:sldId id="276" r:id="rId17"/>
    <p:sldId id="285" r:id="rId18"/>
    <p:sldId id="287" r:id="rId19"/>
    <p:sldId id="375" r:id="rId20"/>
    <p:sldId id="376" r:id="rId21"/>
    <p:sldId id="334" r:id="rId22"/>
    <p:sldId id="299" r:id="rId23"/>
    <p:sldId id="263" r:id="rId24"/>
    <p:sldId id="383" r:id="rId25"/>
    <p:sldId id="300" r:id="rId26"/>
    <p:sldId id="268" r:id="rId27"/>
    <p:sldId id="381" r:id="rId28"/>
    <p:sldId id="379" r:id="rId29"/>
    <p:sldId id="271" r:id="rId30"/>
    <p:sldId id="386" r:id="rId31"/>
    <p:sldId id="301" r:id="rId32"/>
    <p:sldId id="311" r:id="rId33"/>
    <p:sldId id="297" r:id="rId34"/>
    <p:sldId id="280" r:id="rId35"/>
    <p:sldId id="269" r:id="rId36"/>
    <p:sldId id="389" r:id="rId37"/>
    <p:sldId id="293" r:id="rId38"/>
    <p:sldId id="289" r:id="rId39"/>
    <p:sldId id="384" r:id="rId40"/>
    <p:sldId id="283" r:id="rId41"/>
    <p:sldId id="284" r:id="rId42"/>
    <p:sldId id="290" r:id="rId43"/>
    <p:sldId id="298" r:id="rId44"/>
    <p:sldId id="291" r:id="rId45"/>
    <p:sldId id="312" r:id="rId46"/>
    <p:sldId id="294" r:id="rId47"/>
    <p:sldId id="336" r:id="rId48"/>
    <p:sldId id="295" r:id="rId49"/>
    <p:sldId id="296" r:id="rId50"/>
    <p:sldId id="351" r:id="rId51"/>
    <p:sldId id="303" r:id="rId52"/>
    <p:sldId id="309" r:id="rId53"/>
    <p:sldId id="340" r:id="rId54"/>
    <p:sldId id="342" r:id="rId55"/>
    <p:sldId id="304" r:id="rId56"/>
    <p:sldId id="332" r:id="rId57"/>
    <p:sldId id="310" r:id="rId58"/>
    <p:sldId id="361" r:id="rId59"/>
    <p:sldId id="330" r:id="rId60"/>
    <p:sldId id="359" r:id="rId61"/>
    <p:sldId id="354" r:id="rId62"/>
    <p:sldId id="355" r:id="rId63"/>
    <p:sldId id="353" r:id="rId64"/>
    <p:sldId id="315" r:id="rId65"/>
    <p:sldId id="338" r:id="rId66"/>
    <p:sldId id="356" r:id="rId67"/>
    <p:sldId id="316" r:id="rId68"/>
    <p:sldId id="282" r:id="rId69"/>
    <p:sldId id="339" r:id="rId70"/>
    <p:sldId id="317" r:id="rId71"/>
    <p:sldId id="327" r:id="rId72"/>
    <p:sldId id="319" r:id="rId73"/>
    <p:sldId id="320" r:id="rId74"/>
    <p:sldId id="360" r:id="rId75"/>
    <p:sldId id="321" r:id="rId76"/>
    <p:sldId id="322" r:id="rId77"/>
    <p:sldId id="369" r:id="rId78"/>
    <p:sldId id="370" r:id="rId79"/>
    <p:sldId id="344" r:id="rId80"/>
    <p:sldId id="373" r:id="rId81"/>
    <p:sldId id="385" r:id="rId82"/>
    <p:sldId id="307" r:id="rId83"/>
    <p:sldId id="326" r:id="rId84"/>
    <p:sldId id="323" r:id="rId85"/>
    <p:sldId id="390" r:id="rId86"/>
    <p:sldId id="324" r:id="rId87"/>
    <p:sldId id="367" r:id="rId88"/>
    <p:sldId id="346" r:id="rId89"/>
    <p:sldId id="345" r:id="rId90"/>
    <p:sldId id="348" r:id="rId91"/>
    <p:sldId id="349" r:id="rId92"/>
    <p:sldId id="388" r:id="rId93"/>
    <p:sldId id="368" r:id="rId94"/>
    <p:sldId id="350" r:id="rId95"/>
    <p:sldId id="391" r:id="rId96"/>
    <p:sldId id="362" r:id="rId97"/>
    <p:sldId id="358" r:id="rId98"/>
    <p:sldId id="328" r:id="rId99"/>
    <p:sldId id="329" r:id="rId100"/>
    <p:sldId id="374" r:id="rId10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66"/>
    <a:srgbClr val="FF0000"/>
    <a:srgbClr val="006600"/>
    <a:srgbClr val="008000"/>
    <a:srgbClr val="777777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0845" autoAdjust="0"/>
  </p:normalViewPr>
  <p:slideViewPr>
    <p:cSldViewPr>
      <p:cViewPr varScale="1">
        <p:scale>
          <a:sx n="70" d="100"/>
          <a:sy n="70" d="100"/>
        </p:scale>
        <p:origin x="14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stitsyn\Documents\Lectures\Lect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5.8562088609973488E-3"/>
          <c:y val="8.0720715223672659E-3"/>
          <c:w val="0.99414379113900264"/>
          <c:h val="0.9919279284776327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002060">
                  <a:lumMod val="10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10"/>
            <c:spPr>
              <a:solidFill>
                <a:schemeClr val="tx2"/>
              </a:solidFill>
              <a:ln>
                <a:solidFill>
                  <a:srgbClr val="002060">
                    <a:lumMod val="100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F6D-4D5E-8141-146DF19654BE}"/>
              </c:ext>
            </c:extLst>
          </c:dPt>
          <c:xVal>
            <c:numRef>
              <c:f>'Sm-Nd'!$B$24:$B$29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</c:numCache>
            </c:numRef>
          </c:xVal>
          <c:yVal>
            <c:numRef>
              <c:f>'Sm-Nd'!$C$24:$C$29</c:f>
              <c:numCache>
                <c:formatCode>0.000000</c:formatCode>
                <c:ptCount val="6"/>
                <c:pt idx="0">
                  <c:v>0.50667298463495625</c:v>
                </c:pt>
                <c:pt idx="1">
                  <c:v>0.50667298463495625</c:v>
                </c:pt>
                <c:pt idx="2">
                  <c:v>0.50667298463495625</c:v>
                </c:pt>
                <c:pt idx="3">
                  <c:v>0.50667298463495625</c:v>
                </c:pt>
                <c:pt idx="4">
                  <c:v>0.50667298463495625</c:v>
                </c:pt>
                <c:pt idx="5">
                  <c:v>0.50667298463495625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6D-4D5E-8141-146DF19654BE}"/>
            </c:ext>
          </c:extLst>
        </c:ser>
        <c:ser>
          <c:idx val="1"/>
          <c:order val="1"/>
          <c:spPr>
            <a:ln w="28575">
              <a:solidFill>
                <a:srgbClr val="002060">
                  <a:lumMod val="10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9"/>
            <c:spPr>
              <a:solidFill>
                <a:schemeClr val="tx2"/>
              </a:solidFill>
              <a:ln>
                <a:solidFill>
                  <a:srgbClr val="002060">
                    <a:lumMod val="100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BF6D-4D5E-8141-146DF19654BE}"/>
              </c:ext>
            </c:extLst>
          </c:dPt>
          <c:xVal>
            <c:numRef>
              <c:f>'Sm-Nd'!$B$24:$B$29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</c:numCache>
            </c:numRef>
          </c:xVal>
          <c:yVal>
            <c:numRef>
              <c:f>'Sm-Nd'!$D$24:$D$29</c:f>
              <c:numCache>
                <c:formatCode>General</c:formatCode>
                <c:ptCount val="6"/>
                <c:pt idx="0" formatCode="0.000000">
                  <c:v>0.50667298463495625</c:v>
                </c:pt>
                <c:pt idx="1">
                  <c:v>0.50970552930452606</c:v>
                </c:pt>
                <c:pt idx="2">
                  <c:v>0.51273807397409588</c:v>
                </c:pt>
                <c:pt idx="3">
                  <c:v>0.51577061864366558</c:v>
                </c:pt>
                <c:pt idx="4">
                  <c:v>0.51880316331323539</c:v>
                </c:pt>
                <c:pt idx="5">
                  <c:v>0.52183570798280521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6D-4D5E-8141-146DF1965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118128"/>
        <c:axId val="245114600"/>
      </c:scatterChart>
      <c:valAx>
        <c:axId val="245118128"/>
        <c:scaling>
          <c:orientation val="minMax"/>
          <c:max val="0.46"/>
          <c:min val="0"/>
        </c:scaling>
        <c:delete val="0"/>
        <c:axPos val="b"/>
        <c:title>
          <c:tx>
            <c:rich>
              <a:bodyPr rot="0" vert="horz"/>
              <a:lstStyle/>
              <a:p>
                <a:pPr algn="ctr">
                  <a:defRPr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defRPr>
                </a:pPr>
                <a:r>
                  <a:rPr lang="en-US" sz="11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147</a:t>
                </a:r>
                <a:r>
                  <a:rPr lang="en-US"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Sm/</a:t>
                </a:r>
                <a:r>
                  <a:rPr lang="en-US" sz="11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144</a:t>
                </a:r>
                <a:r>
                  <a:rPr lang="en-US"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Nd</a:t>
                </a:r>
              </a:p>
            </c:rich>
          </c:tx>
          <c:layout>
            <c:manualLayout>
              <c:xMode val="edge"/>
              <c:yMode val="edge"/>
              <c:x val="0.76665329050061792"/>
              <c:y val="0.86556247395247332"/>
            </c:manualLayout>
          </c:layout>
          <c:overlay val="0"/>
          <c:spPr>
            <a:noFill/>
            <a:ln>
              <a:noFill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>
                  <a:noFill/>
                  <a:round/>
                </a14:hiddenLine>
              </a:ext>
            </a:extLst>
          </c:spPr>
        </c:title>
        <c:numFmt formatCode="General" sourceLinked="0"/>
        <c:majorTickMark val="cross"/>
        <c:minorTickMark val="in"/>
        <c:tickLblPos val="nextTo"/>
        <c:spPr>
          <a:ln w="28575" cap="flat" cmpd="sng" algn="ctr">
            <a:solidFill>
              <a:srgbClr val="00206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/>
          <a:lstStyle/>
          <a:p>
            <a:pPr>
              <a:defRPr sz="1100">
                <a:solidFill>
                  <a:srgbClr val="000090"/>
                </a:solidFill>
                <a:latin typeface="Cambria" panose="02040503050406030204" pitchFamily="18" charset="0"/>
                <a:ea typeface="Calibri"/>
                <a:cs typeface="Calibri"/>
              </a:defRPr>
            </a:pPr>
            <a:endParaRPr lang="ru-RU"/>
          </a:p>
        </c:txPr>
        <c:crossAx val="245114600"/>
        <c:crosses val="autoZero"/>
        <c:crossBetween val="midCat"/>
      </c:valAx>
      <c:valAx>
        <c:axId val="245114600"/>
        <c:scaling>
          <c:orientation val="minMax"/>
          <c:max val="0.52"/>
          <c:min val="0.505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defRPr>
                </a:pPr>
                <a:r>
                  <a:rPr lang="en-US" sz="11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143</a:t>
                </a:r>
                <a:r>
                  <a:rPr lang="en-US"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Nd/</a:t>
                </a:r>
                <a:r>
                  <a:rPr lang="en-US" sz="11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144</a:t>
                </a:r>
                <a:r>
                  <a:rPr lang="en-US" sz="11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</a:rPr>
                  <a:t>Nd</a:t>
                </a:r>
              </a:p>
            </c:rich>
          </c:tx>
          <c:layout>
            <c:manualLayout>
              <c:xMode val="edge"/>
              <c:yMode val="edge"/>
              <c:x val="0.18035457850595624"/>
              <c:y val="4.969927644081884E-2"/>
            </c:manualLayout>
          </c:layout>
          <c:overlay val="0"/>
          <c:spPr>
            <a:noFill/>
            <a:ln>
              <a:noFill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>
                  <a:noFill/>
                  <a:round/>
                </a14:hiddenLine>
              </a:ext>
            </a:extLst>
          </c:spPr>
        </c:title>
        <c:numFmt formatCode="#,##0.000" sourceLinked="0"/>
        <c:majorTickMark val="cross"/>
        <c:minorTickMark val="in"/>
        <c:tickLblPos val="nextTo"/>
        <c:spPr>
          <a:ln w="28575" cap="flat" cmpd="sng" algn="ctr">
            <a:solidFill>
              <a:srgbClr val="00206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/>
          <a:lstStyle/>
          <a:p>
            <a:pPr>
              <a:defRPr sz="1100">
                <a:solidFill>
                  <a:srgbClr val="000090"/>
                </a:solidFill>
                <a:latin typeface="Cambria" panose="02040503050406030204" pitchFamily="18" charset="0"/>
                <a:ea typeface="Calibri"/>
                <a:cs typeface="Calibri"/>
              </a:defRPr>
            </a:pPr>
            <a:endParaRPr lang="ru-RU"/>
          </a:p>
        </c:txPr>
        <c:crossAx val="245118128"/>
        <c:crosses val="autoZero"/>
        <c:crossBetween val="midCat"/>
        <c:majorUnit val="5.000000000000001E-3"/>
      </c:valAx>
      <c:spPr>
        <a:noFill/>
        <a:ln>
          <a:noFill/>
          <a:round/>
        </a:ln>
        <a:effectLst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  <a:ext uri="{91240B29-F687-4F45-9708-019B960494DF}">
            <a14:hiddenLine xmlns:a14="http://schemas.microsoft.com/office/drawing/2010/main">
              <a:noFill/>
              <a:round/>
            </a14:hiddenLine>
          </a:ext>
        </a:extLst>
      </c:spPr>
    </c:plotArea>
    <c:plotVisOnly val="1"/>
    <c:dispBlanksAs val="gap"/>
    <c:showDLblsOverMax val="0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16200000" scaled="1"/>
      <a:tileRect/>
    </a:gradFill>
    <a:ln w="9525" cap="flat" cmpd="sng" algn="ctr">
      <a:noFill/>
      <a:prstDash val="solid"/>
      <a:round/>
    </a:ln>
    <a:effectLst/>
    <a:extLs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tint val="75000"/>
              <a:shade val="95000"/>
              <a:satMod val="105000"/>
            </a:sysClr>
          </a:solidFill>
          <a:prstDash val="solid"/>
          <a:round/>
        </a14:hiddenLine>
      </a:ext>
    </a:extLst>
  </c:spPr>
  <c:txPr>
    <a:bodyPr/>
    <a:lstStyle/>
    <a:p>
      <a:pPr>
        <a:defRPr>
          <a:effectLst>
            <a:outerShdw blurRad="50800" dist="38100" dir="5400000" algn="t">
              <a:prstClr val="black">
                <a:alpha val="40000"/>
              </a:prstClr>
            </a:outerShdw>
          </a:effectLst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D4B9663-D362-4F54-8E3E-EC9D87D6CD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00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81E06-5075-42E3-9A74-235641C12830}" type="slidenum">
              <a:rPr lang="ru-RU"/>
              <a:pPr/>
              <a:t>1</a:t>
            </a:fld>
            <a:endParaRPr lang="ru-R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6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F8E538-D89B-4C5B-94A0-D82825EDD22C}" type="slidenum">
              <a:rPr lang="ru-RU"/>
              <a:pPr/>
              <a:t>14</a:t>
            </a:fld>
            <a:endParaRPr lang="ru-RU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Сильно метаморфизованные породы (амфиболиты Гарбеншлефер) более гетерогенны в отношении изотопного состава неодима, и эта гетерогенность по-видимому связана с нарушением замкнутости изотопной системы при метаморфизме. Породы с высокими концентрациями редких земель оказываются более устойчивыми.</a:t>
            </a:r>
          </a:p>
        </p:txBody>
      </p:sp>
    </p:spTree>
    <p:extLst>
      <p:ext uri="{BB962C8B-B14F-4D97-AF65-F5344CB8AC3E}">
        <p14:creationId xmlns:p14="http://schemas.microsoft.com/office/powerpoint/2010/main" val="154980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Sm-Nd </a:t>
            </a:r>
            <a:r>
              <a:rPr lang="ru-RU" dirty="0"/>
              <a:t>система пород в целом часто демонстрирует изотопную</a:t>
            </a:r>
            <a:r>
              <a:rPr lang="ru-RU" baseline="0" dirty="0"/>
              <a:t> </a:t>
            </a:r>
            <a:r>
              <a:rPr lang="ru-RU" baseline="0" dirty="0" err="1"/>
              <a:t>гетерогенность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9663-D362-4F54-8E3E-EC9D87D6CD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4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D2B4D-7D1F-4860-BBA6-0D2E414FC968}" type="slidenum">
              <a:rPr lang="ru-RU"/>
              <a:pPr/>
              <a:t>16</a:t>
            </a:fld>
            <a:endParaRPr lang="ru-RU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Исследованы полосчатые метабазиты из экзоконтакта Ларамийской анортозитовой интрузии. Возраст анортозитов – 1433 млн.лет, возраст базитов – около 2.64 млрд.лет. Температура воздействия в точках опробования оценена по двупироксеновому термометру около 810°С, давление – около 3 кбар. </a:t>
            </a:r>
          </a:p>
        </p:txBody>
      </p:sp>
    </p:spTree>
    <p:extLst>
      <p:ext uri="{BB962C8B-B14F-4D97-AF65-F5344CB8AC3E}">
        <p14:creationId xmlns:p14="http://schemas.microsoft.com/office/powerpoint/2010/main" val="3117568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FEBF7-C9D0-4E7E-9D29-A0A40B51C568}" type="slidenum">
              <a:rPr lang="ru-RU"/>
              <a:pPr/>
              <a:t>17</a:t>
            </a:fld>
            <a:endParaRPr lang="ru-R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Регионально метаморфизованные пелиты Ньюфаундленда. </a:t>
            </a:r>
            <a:endParaRPr lang="en-US"/>
          </a:p>
          <a:p>
            <a:r>
              <a:rPr lang="ru-RU"/>
              <a:t>Предполагаемый возраст – от позднего </a:t>
            </a:r>
            <a:r>
              <a:rPr lang="en-US"/>
              <a:t>P</a:t>
            </a:r>
            <a:r>
              <a:rPr lang="ru-RU">
                <a:cs typeface="Arial" charset="0"/>
              </a:rPr>
              <a:t>Є до </a:t>
            </a:r>
            <a:r>
              <a:rPr lang="en-US">
                <a:cs typeface="Arial" charset="0"/>
              </a:rPr>
              <a:t>O.</a:t>
            </a:r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6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124AA-E3BC-4C16-96DE-FDC1E3186E1E}" type="slidenum">
              <a:rPr lang="ru-RU"/>
              <a:pPr/>
              <a:t>18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Отлетевшая точка отвечает анализу с самым низким содержанием стронция</a:t>
            </a:r>
          </a:p>
        </p:txBody>
      </p:sp>
    </p:spTree>
    <p:extLst>
      <p:ext uri="{BB962C8B-B14F-4D97-AF65-F5344CB8AC3E}">
        <p14:creationId xmlns:p14="http://schemas.microsoft.com/office/powerpoint/2010/main" val="3586959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844A2-56F1-49DD-81EC-3545818B73C8}" type="slidenum">
              <a:rPr lang="ru-RU"/>
              <a:pPr/>
              <a:t>19</a:t>
            </a:fld>
            <a:endParaRPr 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Лантаноидное сжатие за счёт заполнения внутренних орбиталей (в основном 4</a:t>
            </a:r>
            <a:r>
              <a:rPr lang="en-US"/>
              <a:t>f</a:t>
            </a:r>
            <a:r>
              <a:rPr lang="ru-RU"/>
              <a:t>, хотя у </a:t>
            </a:r>
            <a:r>
              <a:rPr lang="en-US"/>
              <a:t>La, Ce, Gd, Lu – </a:t>
            </a:r>
            <a:r>
              <a:rPr lang="ru-RU"/>
              <a:t>заселена одним электроном </a:t>
            </a:r>
            <a:r>
              <a:rPr lang="en-US"/>
              <a:t>5d </a:t>
            </a:r>
            <a:r>
              <a:rPr lang="ru-RU"/>
              <a:t>орбиталь)</a:t>
            </a:r>
          </a:p>
        </p:txBody>
      </p:sp>
    </p:spTree>
    <p:extLst>
      <p:ext uri="{BB962C8B-B14F-4D97-AF65-F5344CB8AC3E}">
        <p14:creationId xmlns:p14="http://schemas.microsoft.com/office/powerpoint/2010/main" val="67540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8F479-E5CB-4D2E-AB96-452C4D29A9A4}" type="slidenum">
              <a:rPr lang="ru-RU"/>
              <a:pPr/>
              <a:t>20</a:t>
            </a:fld>
            <a:endParaRPr lang="ru-R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78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3A98D-073C-4F80-972B-7B4DAAEFDC7E}" type="slidenum">
              <a:rPr lang="ru-RU"/>
              <a:pPr/>
              <a:t>21</a:t>
            </a:fld>
            <a:endParaRPr lang="ru-RU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1D322-F306-40A6-B1DA-F45EA8BA36E2}" type="slidenum">
              <a:rPr lang="ru-RU"/>
              <a:pPr/>
              <a:t>22</a:t>
            </a:fld>
            <a:endParaRPr lang="ru-RU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D257F-65C4-4411-AEF9-BAB59455A8C7}" type="slidenum">
              <a:rPr lang="ru-RU"/>
              <a:pPr/>
              <a:t>23</a:t>
            </a:fld>
            <a:endParaRPr 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8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A390B1-68DF-4D33-BD61-92AF444D8C05}" type="slidenum">
              <a:rPr lang="ru-RU"/>
              <a:pPr/>
              <a:t>2</a:t>
            </a:fld>
            <a:endParaRPr 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1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D973F-099B-4151-ABD1-B5E90794A27C}" type="slidenum">
              <a:rPr lang="ru-RU"/>
              <a:pPr/>
              <a:t>24</a:t>
            </a:fld>
            <a:endParaRPr 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93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D2279-99B2-43B8-A246-146E2520AEB8}" type="slidenum">
              <a:rPr lang="ru-RU"/>
              <a:pPr/>
              <a:t>25</a:t>
            </a:fld>
            <a:endParaRPr lang="ru-RU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5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98DAD-33AC-4445-846A-5963D32F1A5D}" type="slidenum">
              <a:rPr lang="ru-RU"/>
              <a:pPr/>
              <a:t>26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Отсюда были рассчитаны параметры </a:t>
            </a:r>
            <a:r>
              <a:rPr lang="en-US" dirty="0"/>
              <a:t>UR: </a:t>
            </a:r>
            <a:r>
              <a:rPr lang="en-US" baseline="30000" dirty="0"/>
              <a:t>87</a:t>
            </a:r>
            <a:r>
              <a:rPr lang="en-US" dirty="0"/>
              <a:t>Sr/</a:t>
            </a:r>
            <a:r>
              <a:rPr lang="en-US" baseline="30000" dirty="0"/>
              <a:t>86</a:t>
            </a:r>
            <a:r>
              <a:rPr lang="en-US" dirty="0"/>
              <a:t>Sr=0.7045, Rb/Sr=0.0286</a:t>
            </a:r>
            <a:endParaRPr lang="ru-RU" dirty="0"/>
          </a:p>
          <a:p>
            <a:r>
              <a:rPr lang="ru-RU" dirty="0"/>
              <a:t>Всё вместе </a:t>
            </a:r>
            <a:r>
              <a:rPr lang="en-US" dirty="0"/>
              <a:t>CHUR + UR =</a:t>
            </a:r>
            <a:r>
              <a:rPr lang="ru-RU" dirty="0"/>
              <a:t> </a:t>
            </a:r>
            <a:r>
              <a:rPr lang="en-US" dirty="0"/>
              <a:t>BSE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568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Эта</a:t>
            </a:r>
            <a:r>
              <a:rPr lang="ru-RU" baseline="0" dirty="0"/>
              <a:t> обратная корреляция не зависит от того, какой состав имело примитивное вещество, </a:t>
            </a:r>
            <a:r>
              <a:rPr lang="ru-RU" baseline="0" dirty="0" err="1"/>
              <a:t>хондритовый</a:t>
            </a:r>
            <a:r>
              <a:rPr lang="ru-RU" baseline="0" dirty="0"/>
              <a:t> или нет.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2F7-4F9C-44EB-9DF0-438C19721A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20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8AB35B-DDA6-4207-B637-BBE71279BE35}" type="slidenum">
              <a:rPr lang="ru-RU"/>
              <a:pPr/>
              <a:t>29</a:t>
            </a:fld>
            <a:endParaRPr lang="ru-RU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Причины обратной корреляции ???</a:t>
            </a:r>
          </a:p>
        </p:txBody>
      </p:sp>
    </p:spTree>
    <p:extLst>
      <p:ext uri="{BB962C8B-B14F-4D97-AF65-F5344CB8AC3E}">
        <p14:creationId xmlns:p14="http://schemas.microsoft.com/office/powerpoint/2010/main" val="2687160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Каноническая модель </a:t>
            </a:r>
            <a:r>
              <a:rPr lang="en-US" dirty="0" err="1"/>
              <a:t>DePaolo-Wasserburg</a:t>
            </a:r>
            <a:r>
              <a:rPr lang="en-US" dirty="0"/>
              <a:t> (1976) </a:t>
            </a:r>
            <a:r>
              <a:rPr lang="ru-RU" dirty="0"/>
              <a:t>предполагает, что когда-то давно произошла дифференциация примитивного вещества на обогащённое</a:t>
            </a:r>
            <a:r>
              <a:rPr lang="ru-RU" baseline="0" dirty="0"/>
              <a:t> и обеднённое и потом они время от времени перемешивались.</a:t>
            </a:r>
            <a:endParaRPr lang="en-US" dirty="0"/>
          </a:p>
          <a:p>
            <a:r>
              <a:rPr lang="en-US" dirty="0"/>
              <a:t>[click] </a:t>
            </a:r>
            <a:r>
              <a:rPr lang="ru-RU" dirty="0"/>
              <a:t>Реальная ситуация может быть – и скорее всего есть – многообразней. Чем позже произошла</a:t>
            </a:r>
            <a:r>
              <a:rPr lang="ru-RU" baseline="0" dirty="0"/>
              <a:t> дифференциация примитивного источника, тем меньше будут сегодняшние различия в изотопном составе обеднённого и обогащённого компонентов</a:t>
            </a:r>
            <a:r>
              <a:rPr lang="en-US" baseline="0" dirty="0"/>
              <a:t> </a:t>
            </a:r>
            <a:r>
              <a:rPr lang="ru-RU" baseline="0" dirty="0"/>
              <a:t>и тем меньше они должны отличаться от состава примитивной мантии.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98216-7426-4D93-B162-6604941A6A2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3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A258C-8BC4-4FEC-9BCE-10082574DFA1}" type="slidenum">
              <a:rPr lang="ru-RU"/>
              <a:pPr/>
              <a:t>31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Гомогенные резервуары или сплошная гетерогенность в каждой точке?</a:t>
            </a:r>
          </a:p>
        </p:txBody>
      </p:sp>
    </p:spTree>
    <p:extLst>
      <p:ext uri="{BB962C8B-B14F-4D97-AF65-F5344CB8AC3E}">
        <p14:creationId xmlns:p14="http://schemas.microsoft.com/office/powerpoint/2010/main" val="770521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4E220-E10F-4EFA-83CE-DEE679ABE82A}" type="slidenum">
              <a:rPr lang="ru-RU"/>
              <a:pPr/>
              <a:t>33</a:t>
            </a:fld>
            <a:endParaRPr lang="ru-RU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33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B2D7D-EF19-48A2-90D4-D533BB7D89AA}" type="slidenum">
              <a:rPr lang="ru-RU"/>
              <a:pPr/>
              <a:t>34</a:t>
            </a:fld>
            <a:endParaRPr lang="ru-RU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0.3254</a:t>
            </a:r>
          </a:p>
          <a:p>
            <a:r>
              <a:rPr lang="en-US"/>
              <a:t>0.3533 (e=+10) 0.3509 (e=+9)</a:t>
            </a:r>
          </a:p>
          <a:p>
            <a:r>
              <a:rPr lang="en-US"/>
              <a:t>0.2805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55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378AD-38E1-4CBB-BD5D-0343B5AD2599}" type="slidenum">
              <a:rPr lang="ru-RU"/>
              <a:pPr/>
              <a:t>37</a:t>
            </a:fld>
            <a:endParaRPr lang="ru-RU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4EDAE-3563-40BA-A959-5358ADE8A416}" type="slidenum">
              <a:rPr lang="ru-RU"/>
              <a:pPr/>
              <a:t>3</a:t>
            </a:fld>
            <a:endParaRPr lang="ru-RU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Общий сдвиг в величине </a:t>
            </a:r>
            <a:r>
              <a:rPr lang="en-US" baseline="30000"/>
              <a:t>142</a:t>
            </a:r>
            <a:r>
              <a:rPr lang="en-US"/>
              <a:t>Nd/</a:t>
            </a:r>
            <a:r>
              <a:rPr lang="en-US" baseline="30000"/>
              <a:t>144</a:t>
            </a:r>
            <a:r>
              <a:rPr lang="en-US"/>
              <a:t>Nd </a:t>
            </a:r>
            <a:r>
              <a:rPr lang="ru-RU"/>
              <a:t>немного меньше 0.03%.</a:t>
            </a:r>
          </a:p>
        </p:txBody>
      </p:sp>
    </p:spTree>
    <p:extLst>
      <p:ext uri="{BB962C8B-B14F-4D97-AF65-F5344CB8AC3E}">
        <p14:creationId xmlns:p14="http://schemas.microsoft.com/office/powerpoint/2010/main" val="1718258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9B120-1C2A-4658-92B9-02E505F1607F}" type="slidenum">
              <a:rPr lang="ru-RU"/>
              <a:pPr/>
              <a:t>38</a:t>
            </a:fld>
            <a:endParaRPr 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проводится линия развития образца?</a:t>
            </a:r>
          </a:p>
        </p:txBody>
      </p:sp>
    </p:spTree>
    <p:extLst>
      <p:ext uri="{BB962C8B-B14F-4D97-AF65-F5344CB8AC3E}">
        <p14:creationId xmlns:p14="http://schemas.microsoft.com/office/powerpoint/2010/main" val="608244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D973F-099B-4151-ABD1-B5E90794A27C}" type="slidenum">
              <a:rPr lang="ru-RU"/>
              <a:pPr/>
              <a:t>39</a:t>
            </a:fld>
            <a:endParaRPr 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59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FF062-7509-4516-A81B-982955C1CCFD}" type="slidenum">
              <a:rPr lang="ru-RU"/>
              <a:pPr/>
              <a:t>40</a:t>
            </a:fld>
            <a:endParaRPr lang="ru-RU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56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D47B1-D78E-4BEE-A112-E404C4D6B2D8}" type="slidenum">
              <a:rPr lang="ru-RU"/>
              <a:pPr/>
              <a:t>42</a:t>
            </a:fld>
            <a:endParaRPr lang="ru-RU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48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39294-78DE-4519-9A0F-97D1FAB7CC37}" type="slidenum">
              <a:rPr lang="ru-RU"/>
              <a:pPr/>
              <a:t>43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45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2D65D-69B0-4723-9CB4-F5504D44B582}" type="slidenum">
              <a:rPr lang="ru-RU"/>
              <a:pPr/>
              <a:t>44</a:t>
            </a:fld>
            <a:endParaRPr lang="ru-RU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Найти параметры </a:t>
            </a:r>
            <a:r>
              <a:rPr lang="en-US"/>
              <a:t>DM.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95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CD693-1991-4708-BE21-45C99B3E44BF}" type="slidenum">
              <a:rPr lang="ru-RU"/>
              <a:pPr/>
              <a:t>45</a:t>
            </a:fld>
            <a:endParaRPr lang="ru-RU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033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A55809-7BC4-41AF-996E-CFE563846494}" type="slidenum">
              <a:rPr lang="ru-RU"/>
              <a:pPr/>
              <a:t>46</a:t>
            </a:fld>
            <a:endParaRPr lang="ru-RU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Нужно найти точку пересечения линий развития </a:t>
            </a:r>
            <a:r>
              <a:rPr lang="en-US"/>
              <a:t>DM </a:t>
            </a:r>
            <a:r>
              <a:rPr lang="ru-RU"/>
              <a:t>и </a:t>
            </a:r>
            <a:r>
              <a:rPr lang="en-US"/>
              <a:t>Crust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00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8EB562-038B-4035-AECD-D4A4AF747C65}" type="slidenum">
              <a:rPr lang="ru-RU"/>
              <a:pPr/>
              <a:t>47</a:t>
            </a:fld>
            <a:endParaRPr lang="ru-RU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917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09574-264E-4DC2-BC88-82C479D1DD03}" type="slidenum">
              <a:rPr lang="ru-RU"/>
              <a:pPr/>
              <a:t>48</a:t>
            </a:fld>
            <a:endParaRPr lang="ru-RU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62EA9-A814-4A80-9777-F33A91CB2CC1}" type="slidenum">
              <a:rPr lang="ru-RU"/>
              <a:pPr/>
              <a:t>5</a:t>
            </a:fld>
            <a:endParaRPr lang="ru-R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271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C23CF-FC3F-4787-A838-B483772197F7}" type="slidenum">
              <a:rPr lang="ru-RU"/>
              <a:pPr/>
              <a:t>49</a:t>
            </a:fld>
            <a:endParaRPr lang="ru-RU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значительно упростить этот расчёт, если вспомнить что для </a:t>
            </a:r>
            <a:r>
              <a:rPr lang="en-US"/>
              <a:t>Sm-Nd </a:t>
            </a:r>
            <a:r>
              <a:rPr lang="ru-RU"/>
              <a:t>метода </a:t>
            </a:r>
            <a:r>
              <a:rPr lang="en-US"/>
              <a:t>l*t </a:t>
            </a:r>
            <a:r>
              <a:rPr lang="ru-RU"/>
              <a:t>максимально может быть около 0.029, и разница между </a:t>
            </a:r>
            <a:r>
              <a:rPr lang="en-US"/>
              <a:t>exp(l*t)-1 </a:t>
            </a:r>
            <a:r>
              <a:rPr lang="ru-RU"/>
              <a:t>просто </a:t>
            </a:r>
            <a:r>
              <a:rPr lang="en-US"/>
              <a:t>l*t</a:t>
            </a:r>
            <a:r>
              <a:rPr lang="ru-RU"/>
              <a:t> опять же максимально не превышает 1.5% ??? Для изохронных расчётов такие погрешности нежелательны, но для оценок модельного возраста вполне допустимы.</a:t>
            </a:r>
          </a:p>
        </p:txBody>
      </p:sp>
    </p:spTree>
    <p:extLst>
      <p:ext uri="{BB962C8B-B14F-4D97-AF65-F5344CB8AC3E}">
        <p14:creationId xmlns:p14="http://schemas.microsoft.com/office/powerpoint/2010/main" val="157951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EFBC96-C714-433B-A445-B675AA1E7EB6}" type="slidenum">
              <a:rPr lang="ru-RU"/>
              <a:pPr/>
              <a:t>50</a:t>
            </a:fld>
            <a:endParaRPr lang="ru-RU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8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43146-BE0F-49D4-B5F6-4FE54BB53A31}" type="slidenum">
              <a:rPr lang="ru-RU"/>
              <a:pPr/>
              <a:t>51</a:t>
            </a:fld>
            <a:endParaRPr lang="ru-RU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Slave province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49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DFC54-6C96-4481-9BA0-D62FF80CAC05}" type="slidenum">
              <a:rPr lang="ru-RU"/>
              <a:pPr/>
              <a:t>52</a:t>
            </a:fld>
            <a:endParaRPr 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Slave province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27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D49E3-9B6A-499B-874D-EB032D0CB3BF}" type="slidenum">
              <a:rPr lang="ru-RU"/>
              <a:pPr/>
              <a:t>53</a:t>
            </a:fld>
            <a:endParaRPr lang="ru-RU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32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A05DF-CA7A-4273-B796-A2B7154640A7}" type="slidenum">
              <a:rPr lang="ru-RU"/>
              <a:pPr/>
              <a:t>54</a:t>
            </a:fld>
            <a:endParaRPr lang="ru-R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79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D38E3-B247-4AA1-954B-8D2FA425512C}" type="slidenum">
              <a:rPr lang="ru-RU"/>
              <a:pPr/>
              <a:t>55</a:t>
            </a:fld>
            <a:endParaRPr lang="ru-RU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Вновь образующийся осадок представляет собой смесь молодого (недавно отделившегося от мантии) вещества и более древних пород коры. Следовательно, как правило, модельный возраст должен быть несколько древнее, реального возраста субстрата.</a:t>
            </a:r>
          </a:p>
        </p:txBody>
      </p:sp>
    </p:spTree>
    <p:extLst>
      <p:ext uri="{BB962C8B-B14F-4D97-AF65-F5344CB8AC3E}">
        <p14:creationId xmlns:p14="http://schemas.microsoft.com/office/powerpoint/2010/main" val="3398761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99CA2-B70A-4193-A4EB-CABC7A37D27D}" type="slidenum">
              <a:rPr lang="ru-RU"/>
              <a:pPr/>
              <a:t>57</a:t>
            </a:fld>
            <a:endParaRPr 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64E636-BDEB-465D-8DE6-D6FC9A388AED}" type="slidenum">
              <a:rPr lang="ru-RU"/>
              <a:pPr/>
              <a:t>58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Современные геохимические представления о мантии берут начало с классических работ </a:t>
            </a:r>
            <a:r>
              <a:rPr lang="ru-RU" dirty="0" err="1"/>
              <a:t>ДеПаоло</a:t>
            </a:r>
            <a:r>
              <a:rPr lang="ru-RU" dirty="0"/>
              <a:t> и </a:t>
            </a:r>
            <a:r>
              <a:rPr lang="ru-RU" dirty="0" err="1"/>
              <a:t>Вассербурга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/>
              <a:t>Принимается, что исходное вещество мантии в </a:t>
            </a:r>
            <a:r>
              <a:rPr lang="en-US" dirty="0"/>
              <a:t>Sm-Nd </a:t>
            </a:r>
            <a:r>
              <a:rPr lang="ru-RU" dirty="0"/>
              <a:t>системе отвечает хондритам – это общепринятое допущение, которое никто не проверял.</a:t>
            </a:r>
          </a:p>
          <a:p>
            <a:r>
              <a:rPr lang="ru-RU" dirty="0"/>
              <a:t>Обеднённая мантия </a:t>
            </a:r>
            <a:r>
              <a:rPr lang="en-US" dirty="0"/>
              <a:t>[click] </a:t>
            </a:r>
            <a:r>
              <a:rPr lang="ru-RU" dirty="0"/>
              <a:t>возникла в результате экстракции вещества континентальной коры.</a:t>
            </a:r>
            <a:endParaRPr lang="en-US" dirty="0"/>
          </a:p>
          <a:p>
            <a:r>
              <a:rPr lang="ru-RU" dirty="0"/>
              <a:t>Правый нижний квадрант</a:t>
            </a:r>
            <a:r>
              <a:rPr lang="en-US" dirty="0"/>
              <a:t> [click]</a:t>
            </a:r>
            <a:r>
              <a:rPr lang="ru-RU" dirty="0"/>
              <a:t> отвечает обогащённым источникам, причём формирование обогащённой мантии обычно связывается с процессами </a:t>
            </a:r>
            <a:r>
              <a:rPr lang="ru-RU" dirty="0" err="1"/>
              <a:t>субдукции</a:t>
            </a:r>
            <a:r>
              <a:rPr lang="ru-RU" dirty="0"/>
              <a:t> и частичным вовлечением вещества коры вглубь мантии </a:t>
            </a:r>
            <a:r>
              <a:rPr lang="en-US" dirty="0"/>
              <a:t>[click]</a:t>
            </a:r>
            <a:r>
              <a:rPr lang="ru-RU" dirty="0"/>
              <a:t> – </a:t>
            </a:r>
            <a:r>
              <a:rPr lang="en-US" dirty="0"/>
              <a:t>EM-I, EM-II</a:t>
            </a:r>
          </a:p>
          <a:p>
            <a:r>
              <a:rPr lang="en-US" dirty="0"/>
              <a:t>[click] - HIMU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0241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65A5E-DC03-40A9-BA0C-2D5935DB70A3}" type="slidenum">
              <a:rPr lang="ru-RU"/>
              <a:pPr/>
              <a:t>59</a:t>
            </a:fld>
            <a:endParaRPr lang="ru-RU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5C894-141A-46C8-AC6F-340158B7F863}" type="slidenum">
              <a:rPr lang="ru-RU"/>
              <a:pPr/>
              <a:t>6</a:t>
            </a:fld>
            <a:endParaRPr 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686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71199D-791E-4A35-97D8-8490FA57A5BD}" type="slidenum">
              <a:rPr lang="ru-RU"/>
              <a:pPr/>
              <a:t>60</a:t>
            </a:fld>
            <a:endParaRPr 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Однако более строго разрез выглядит так</a:t>
            </a:r>
          </a:p>
          <a:p>
            <a:r>
              <a:rPr lang="ru-RU"/>
              <a:t>Массовая доля верхней мантии составляет около ¼ от всей мантии.</a:t>
            </a:r>
          </a:p>
        </p:txBody>
      </p:sp>
    </p:spTree>
    <p:extLst>
      <p:ext uri="{BB962C8B-B14F-4D97-AF65-F5344CB8AC3E}">
        <p14:creationId xmlns:p14="http://schemas.microsoft.com/office/powerpoint/2010/main" val="16377476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5B343F-99B2-4377-B5FA-109E7C6D793D}" type="slidenum">
              <a:rPr lang="ru-RU"/>
              <a:pPr/>
              <a:t>65</a:t>
            </a:fld>
            <a:endParaRPr lang="ru-RU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Кривые отражают средний состав обеднённой мантии</a:t>
            </a:r>
            <a:r>
              <a:rPr lang="en-US"/>
              <a:t>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968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C11E4-81AF-4526-8EFA-4C89EF1594EE}" type="slidenum">
              <a:rPr lang="ru-RU"/>
              <a:pPr/>
              <a:t>68</a:t>
            </a:fld>
            <a:endParaRPr lang="ru-RU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822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225EF1-8E83-42CC-AA16-C207D159BAB3}" type="slidenum">
              <a:rPr lang="ru-RU"/>
              <a:pPr/>
              <a:t>69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При исчезающе малой степени плавления отношение </a:t>
            </a:r>
            <a:r>
              <a:rPr lang="en-US"/>
              <a:t>C</a:t>
            </a:r>
            <a:r>
              <a:rPr lang="en-US" baseline="-25000"/>
              <a:t>L</a:t>
            </a:r>
            <a:r>
              <a:rPr lang="en-US"/>
              <a:t>/C</a:t>
            </a:r>
            <a:r>
              <a:rPr lang="en-US" baseline="-25000"/>
              <a:t>S</a:t>
            </a:r>
            <a:r>
              <a:rPr lang="en-US"/>
              <a:t>=1/F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327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F9AC5-2CAC-4BE2-9E52-EA9BF532EAAA}" type="slidenum">
              <a:rPr lang="ru-RU"/>
              <a:pPr/>
              <a:t>71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линии смешения – прямые. Смешения между корой и обеднённой мантией не наблюдается. </a:t>
            </a:r>
          </a:p>
          <a:p>
            <a:r>
              <a:rPr lang="ru-RU" dirty="0"/>
              <a:t>Хотя закономерности налицо: положительная корреляция в мантийных породах. Фактор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5650667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75475-4999-44A3-80BA-00B78322E05B}" type="slidenum">
              <a:rPr lang="ru-RU"/>
              <a:pPr/>
              <a:t>73</a:t>
            </a:fld>
            <a:endParaRPr lang="ru-RU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То есть, вещество поступает к поверхности, но оно не имеет хондритового состава.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42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36A1F2-EA60-4DC5-A5BF-2326D4E32858}" type="slidenum">
              <a:rPr lang="ru-RU"/>
              <a:pPr/>
              <a:t>74</a:t>
            </a:fld>
            <a:endParaRPr 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Самые жёсткие противоречия возникают с теплофизикой. Конвективный тепломассоперенос – гораздо более эффективный механизм переноса тепловой энергии, чем </a:t>
            </a:r>
            <a:r>
              <a:rPr lang="ru-RU" dirty="0" err="1"/>
              <a:t>кондуктивная</a:t>
            </a:r>
            <a:r>
              <a:rPr lang="ru-RU" dirty="0"/>
              <a:t> теплопередача. Поэтому наличие конвективного переноса тепла раздельно в верхней и нижней мантии и отсутствие массопереноса на их границе привели бы к накоплению тепла и значительному повышению температуры пород в этой зоне. Неизбежное плавление пород привело бы к самоуничтожению подобного теплового барьера в мантии.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686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854F8-2C60-43AF-B4BD-42D76DDD3E68}" type="slidenum">
              <a:rPr lang="ru-RU"/>
              <a:pPr/>
              <a:t>79</a:t>
            </a:fld>
            <a:endParaRPr lang="ru-RU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Вот так выглядит эволюция примитивного и обеднённого резервуаров в мантии.</a:t>
            </a:r>
          </a:p>
          <a:p>
            <a:r>
              <a:rPr lang="ru-RU"/>
              <a:t>Линия М – примитивная мантия, а </a:t>
            </a:r>
            <a:r>
              <a:rPr lang="en-US"/>
              <a:t>DM – </a:t>
            </a:r>
            <a:r>
              <a:rPr lang="ru-RU"/>
              <a:t>обеднённая в результате экстракции коры при полномантийной конвекции.</a:t>
            </a:r>
          </a:p>
          <a:p>
            <a:r>
              <a:rPr lang="ru-RU"/>
              <a:t>Одно из достоинств этого допущения – нет скрытых резервуаров типа </a:t>
            </a:r>
            <a:r>
              <a:rPr lang="en-US"/>
              <a:t>CHUR</a:t>
            </a:r>
            <a:r>
              <a:rPr lang="ru-RU"/>
              <a:t>.</a:t>
            </a:r>
            <a:r>
              <a:rPr lang="en-US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533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63256-2B95-433B-BA37-F8055CB73313}" type="slidenum">
              <a:rPr lang="ru-RU"/>
              <a:pPr/>
              <a:t>81</a:t>
            </a:fld>
            <a:endParaRPr lang="ru-RU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Какой из вариантов лучше </a:t>
            </a:r>
            <a:r>
              <a:rPr lang="ru-RU"/>
              <a:t>и почему.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240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63256-2B95-433B-BA37-F8055CB73313}" type="slidenum">
              <a:rPr lang="ru-RU"/>
              <a:pPr/>
              <a:t>82</a:t>
            </a:fld>
            <a:endParaRPr lang="ru-RU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Какой из вариантов лучше </a:t>
            </a:r>
            <a:r>
              <a:rPr lang="ru-RU"/>
              <a:t>и почему.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0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74431-73B8-47A0-A806-1FCB6904DA67}" type="slidenum">
              <a:rPr lang="ru-RU"/>
              <a:pPr/>
              <a:t>8</a:t>
            </a:fld>
            <a:endParaRPr lang="ru-RU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564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BADE3B-3E51-4F8F-B64A-68F828CFAD66}" type="slidenum">
              <a:rPr lang="ru-RU"/>
              <a:pPr/>
              <a:t>88</a:t>
            </a:fld>
            <a:endParaRPr lang="ru-RU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9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D1429-8531-42DB-9F60-27F35DAF0F0B}" type="slidenum">
              <a:rPr lang="ru-RU"/>
              <a:pPr/>
              <a:t>89</a:t>
            </a:fld>
            <a:endParaRPr lang="ru-RU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Как такая зависимость будет выглядеть для короткоживущего материнского нуклида?</a:t>
            </a:r>
          </a:p>
        </p:txBody>
      </p:sp>
    </p:spTree>
    <p:extLst>
      <p:ext uri="{BB962C8B-B14F-4D97-AF65-F5344CB8AC3E}">
        <p14:creationId xmlns:p14="http://schemas.microsoft.com/office/powerpoint/2010/main" val="38421823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8BDC2-6CC5-4B51-A8FF-643BDE220C5F}" type="slidenum">
              <a:rPr lang="ru-RU"/>
              <a:pPr/>
              <a:t>91</a:t>
            </a:fld>
            <a:endParaRPr lang="ru-RU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Наблюдается количественная согласованность в обеих изотопных системах </a:t>
            </a:r>
            <a:r>
              <a:rPr lang="en-US" baseline="30000"/>
              <a:t>147</a:t>
            </a:r>
            <a:r>
              <a:rPr lang="en-US"/>
              <a:t>Sm-</a:t>
            </a:r>
            <a:r>
              <a:rPr lang="en-US" baseline="30000"/>
              <a:t>143</a:t>
            </a:r>
            <a:r>
              <a:rPr lang="en-US"/>
              <a:t>Nd </a:t>
            </a:r>
            <a:r>
              <a:rPr lang="ru-RU"/>
              <a:t>и </a:t>
            </a:r>
            <a:r>
              <a:rPr lang="ru-RU" baseline="30000"/>
              <a:t>146</a:t>
            </a:r>
            <a:r>
              <a:rPr lang="en-US"/>
              <a:t>Sm-</a:t>
            </a:r>
            <a:r>
              <a:rPr lang="en-US" baseline="30000"/>
              <a:t>142</a:t>
            </a:r>
            <a:r>
              <a:rPr lang="en-US"/>
              <a:t>Nd</a:t>
            </a:r>
            <a:r>
              <a:rPr lang="ru-RU"/>
              <a:t>. Отличие земной мантии от </a:t>
            </a:r>
            <a:r>
              <a:rPr lang="en-US"/>
              <a:t>CHUR</a:t>
            </a:r>
            <a:r>
              <a:rPr lang="ru-RU"/>
              <a:t> по </a:t>
            </a:r>
            <a:r>
              <a:rPr lang="en-US"/>
              <a:t>Sm/Nd </a:t>
            </a:r>
            <a:r>
              <a:rPr lang="ru-RU"/>
              <a:t>отношению возникло на самых ранних этапах формирования Солнечной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6792581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Различия в величине </a:t>
            </a:r>
            <a:r>
              <a:rPr lang="en-US" dirty="0"/>
              <a:t>Sm/Nd </a:t>
            </a:r>
            <a:r>
              <a:rPr lang="ru-RU" dirty="0"/>
              <a:t>отношения</a:t>
            </a:r>
            <a:r>
              <a:rPr lang="ru-RU" baseline="0" dirty="0"/>
              <a:t> хондритов и Земли есть </a:t>
            </a:r>
            <a:r>
              <a:rPr lang="ru-RU" dirty="0"/>
              <a:t>результат каких-то космогонических процессов, протекавших в солнечной </a:t>
            </a:r>
            <a:r>
              <a:rPr lang="ru-RU" dirty="0" err="1"/>
              <a:t>небуле</a:t>
            </a:r>
            <a:r>
              <a:rPr lang="ru-RU" dirty="0"/>
              <a:t> на самых ранних стадиях её эволюции. Задержка времени дифференциации хотя бы в сто миллионов лет уменьшила бы сдвиг по 142</a:t>
            </a:r>
            <a:r>
              <a:rPr lang="en-US" dirty="0"/>
              <a:t>Nd </a:t>
            </a:r>
            <a:r>
              <a:rPr lang="ru-RU" dirty="0"/>
              <a:t>вдвое.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C159D-42B8-4C5A-B392-E6B898CBAB24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428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Каноническая модель </a:t>
            </a:r>
            <a:r>
              <a:rPr lang="ru-RU" dirty="0" err="1"/>
              <a:t>ДеПаоло</a:t>
            </a:r>
            <a:r>
              <a:rPr lang="ru-RU" dirty="0"/>
              <a:t> и </a:t>
            </a:r>
            <a:r>
              <a:rPr lang="ru-RU" dirty="0" err="1"/>
              <a:t>Вассербурга</a:t>
            </a:r>
            <a:r>
              <a:rPr lang="ru-RU" dirty="0"/>
              <a:t> предполагала, что в мантии смешиваются два компонента: обеднённый и обогащённый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A02F7-4F9C-44EB-9DF0-438C19721A9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36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64E636-BDEB-465D-8DE6-D6FC9A388AED}" type="slidenum">
              <a:rPr lang="ru-RU"/>
              <a:pPr/>
              <a:t>96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самом деле изотопная гетерогенность выглядит сложнее, чем смешение двух компонентов.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9214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E0A89-F8DB-4639-BBD7-17D60C9507B7}" type="slidenum">
              <a:rPr lang="ru-RU"/>
              <a:pPr/>
              <a:t>97</a:t>
            </a:fld>
            <a:endParaRPr lang="ru-RU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This is very important question because every geochronologist knows: any rock with variable Rb/Sr ratio after a time must get some Sr isotopic heterogeneity. The same is true for any isotopic system. So, if the mantle source has a long-term variations of Rb/Sr, Sm/Nd, U/</a:t>
            </a:r>
            <a:r>
              <a:rPr lang="en-US" sz="1000" dirty="0" err="1"/>
              <a:t>Th</a:t>
            </a:r>
            <a:r>
              <a:rPr lang="en-US" sz="1000" dirty="0"/>
              <a:t>/Pb and Lu/</a:t>
            </a:r>
            <a:r>
              <a:rPr lang="en-US" sz="1000" dirty="0" err="1"/>
              <a:t>Hf</a:t>
            </a:r>
            <a:r>
              <a:rPr lang="en-US" sz="1000" dirty="0"/>
              <a:t> ratios it must produce isotopic variations in Sr, Nd, Pb and </a:t>
            </a:r>
            <a:r>
              <a:rPr lang="en-US" sz="1000" dirty="0" err="1"/>
              <a:t>Hf</a:t>
            </a:r>
            <a:r>
              <a:rPr lang="en-US" sz="1000" dirty="0"/>
              <a:t> isotopic composition. This is quite obviously. </a:t>
            </a:r>
          </a:p>
          <a:p>
            <a:r>
              <a:rPr lang="en-US" sz="1000" dirty="0"/>
              <a:t>Mid-ocean ridge basalts with typical for </a:t>
            </a:r>
            <a:r>
              <a:rPr lang="en-US" sz="1000" dirty="0" err="1"/>
              <a:t>tholeiites</a:t>
            </a:r>
            <a:r>
              <a:rPr lang="en-US" sz="1000" dirty="0"/>
              <a:t> magnesium oxide contents about 8% are very heterogeneous in Rb, U and many other </a:t>
            </a:r>
            <a:r>
              <a:rPr lang="en-US" sz="1000" dirty="0" err="1"/>
              <a:t>lithophile</a:t>
            </a:r>
            <a:r>
              <a:rPr lang="en-US" sz="1000" dirty="0"/>
              <a:t> trace elements like Pb, </a:t>
            </a:r>
            <a:r>
              <a:rPr lang="en-US" sz="1000" dirty="0" err="1"/>
              <a:t>Nb</a:t>
            </a:r>
            <a:r>
              <a:rPr lang="en-US" sz="1000" dirty="0"/>
              <a:t>, </a:t>
            </a:r>
            <a:r>
              <a:rPr lang="en-US" sz="1000" dirty="0" err="1"/>
              <a:t>Ba</a:t>
            </a:r>
            <a:r>
              <a:rPr lang="en-US" sz="1000" dirty="0"/>
              <a:t> and so on. These variations couldn't be explained by variable melting degree of a homogeneous source or subsequent fractional crystallization. On these plots a part of the data with low magnesium contents could reflect a fractional crystallization process, but more than 2/3 from 15 hundreds point of MORB show very narrow range of variation between 7 and 9 % of </a:t>
            </a:r>
            <a:r>
              <a:rPr lang="en-US" sz="1000" dirty="0" err="1"/>
              <a:t>MgO</a:t>
            </a:r>
            <a:r>
              <a:rPr lang="en-US" sz="1000" dirty="0"/>
              <a:t>. Apparently, the trace element heterogeneity of this rocks is not related with fractional crystallization of their parent melts. I suppose that the chemical heterogeneity of MORB is inherited from their source.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066176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Простейшая,</a:t>
            </a:r>
            <a:r>
              <a:rPr lang="ru-RU" baseline="0" dirty="0"/>
              <a:t> статическая модель, объясняющая связь между химической и изотопной гетерогенностью мантийных пород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9663-D362-4F54-8E3E-EC9D87D6CDAD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3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054AC-EB44-4764-93DE-414F8F537AC0}" type="slidenum">
              <a:rPr lang="ru-RU"/>
              <a:pPr/>
              <a:t>10</a:t>
            </a:fld>
            <a:endParaRPr lang="ru-RU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Различия </a:t>
            </a:r>
            <a:r>
              <a:rPr lang="en-US" dirty="0"/>
              <a:t>15.45 </a:t>
            </a:r>
            <a:r>
              <a:rPr lang="ru-RU" dirty="0"/>
              <a:t>и</a:t>
            </a:r>
            <a:r>
              <a:rPr lang="ru-RU" baseline="0" dirty="0"/>
              <a:t> </a:t>
            </a:r>
            <a:r>
              <a:rPr lang="en-US" baseline="0" dirty="0"/>
              <a:t>15.63</a:t>
            </a:r>
          </a:p>
        </p:txBody>
      </p:sp>
    </p:spTree>
    <p:extLst>
      <p:ext uri="{BB962C8B-B14F-4D97-AF65-F5344CB8AC3E}">
        <p14:creationId xmlns:p14="http://schemas.microsoft.com/office/powerpoint/2010/main" val="201533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90740-6A51-4885-8008-9163F0EE3F44}" type="slidenum">
              <a:rPr lang="ru-RU"/>
              <a:pPr/>
              <a:t>12</a:t>
            </a:fld>
            <a:endParaRPr lang="ru-RU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Гнейсы Амитсок</a:t>
            </a:r>
          </a:p>
        </p:txBody>
      </p:sp>
    </p:spTree>
    <p:extLst>
      <p:ext uri="{BB962C8B-B14F-4D97-AF65-F5344CB8AC3E}">
        <p14:creationId xmlns:p14="http://schemas.microsoft.com/office/powerpoint/2010/main" val="207225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4B5A1A-1A79-447B-9708-BC8679CEA885}" type="slidenum">
              <a:rPr lang="ru-RU"/>
              <a:pPr/>
              <a:t>13</a:t>
            </a:fld>
            <a:endParaRPr lang="ru-RU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Victoria </a:t>
            </a:r>
            <a:r>
              <a:rPr lang="en-US" dirty="0" err="1"/>
              <a:t>Bennet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66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5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1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8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618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6185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87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5697700-5229-455E-9A8D-9D06E1370C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303FD-5407-45E9-8FF0-31443EF61A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086D3-A4F8-479A-9CF7-A8A98F67C8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7AA65B5-E352-47FD-A4A1-D8CB6B97C3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21D5641-2A53-40BB-B347-A4516D8643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E8AF561-D965-4DE3-9D6B-C312E89121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4F26D-04E2-4F5A-8FB8-E7F0220A35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A721-E3D2-41E2-B821-0A91FCF3CA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D3A7DA-5210-4414-B810-C26E2738FB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84EF6-B0B6-4463-BE60-DE10C7FED4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82968-E055-48C8-8441-E9FB58A00C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06CCC-D00F-4FC6-BBA9-722D812089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CDCCD-D3AC-4EA1-B727-E797AE28CD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31F92-47CE-4FC3-BE97-CC93027953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/>
              <a:t>23 May 2016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29C0E0A-E3EA-4561-A835-646FD31A36D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uri.kostitsy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iki.web.ru/wiki/&#1043;&#1077;&#1086;&#1083;&#1086;&#1075;&#1080;&#1095;&#1077;&#1089;&#1082;&#1080;&#1081;_&#1060;&#1072;&#1082;&#1091;&#1083;&#1100;&#1090;&#1077;&#1090;_&#1052;&#1043;&#1059;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0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11" Type="http://schemas.openxmlformats.org/officeDocument/2006/relationships/chart" Target="../charts/chart1.xm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6.png"/><Relationship Id="rId7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83.png"/><Relationship Id="rId7" Type="http://schemas.openxmlformats.org/officeDocument/2006/relationships/image" Target="../media/image85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84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86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94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3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3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13" Type="http://schemas.openxmlformats.org/officeDocument/2006/relationships/image" Target="../media/image149.png"/><Relationship Id="rId3" Type="http://schemas.openxmlformats.org/officeDocument/2006/relationships/image" Target="../media/image134.emf"/><Relationship Id="rId7" Type="http://schemas.openxmlformats.org/officeDocument/2006/relationships/image" Target="../media/image1430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0.png"/><Relationship Id="rId11" Type="http://schemas.openxmlformats.org/officeDocument/2006/relationships/image" Target="../media/image147.png"/><Relationship Id="rId5" Type="http://schemas.openxmlformats.org/officeDocument/2006/relationships/image" Target="../media/image1410.png"/><Relationship Id="rId10" Type="http://schemas.openxmlformats.org/officeDocument/2006/relationships/image" Target="../media/image1460.png"/><Relationship Id="rId4" Type="http://schemas.openxmlformats.org/officeDocument/2006/relationships/image" Target="../media/image1400.png"/><Relationship Id="rId9" Type="http://schemas.openxmlformats.org/officeDocument/2006/relationships/image" Target="../media/image1450.png"/><Relationship Id="rId14" Type="http://schemas.openxmlformats.org/officeDocument/2006/relationships/image" Target="../media/image15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6.wmf"/><Relationship Id="rId7" Type="http://schemas.openxmlformats.org/officeDocument/2006/relationships/image" Target="../media/image1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9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Sm-Nd </a:t>
            </a:r>
            <a:r>
              <a:rPr lang="ru-RU" dirty="0">
                <a:latin typeface="Cambria" panose="02040503050406030204" pitchFamily="18" charset="0"/>
              </a:rPr>
              <a:t>изотопная система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95600" y="3960265"/>
            <a:ext cx="6400800" cy="144780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2000" dirty="0">
                <a:latin typeface="Cambria" panose="02040503050406030204" pitchFamily="18" charset="0"/>
              </a:rPr>
              <a:t>Юрий Александрович Костицын</a:t>
            </a:r>
          </a:p>
          <a:p>
            <a:pPr eaLnBrk="1" hangingPunct="1">
              <a:defRPr/>
            </a:pPr>
            <a:r>
              <a:rPr lang="en-US" sz="2000" dirty="0">
                <a:latin typeface="Cambria" panose="02040503050406030204" pitchFamily="18" charset="0"/>
                <a:hlinkClick r:id="rId3"/>
              </a:rPr>
              <a:t>yuri.kostitsyn@gmail.com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76202"/>
            <a:ext cx="77724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МГУ им. М. В. Ломоносова</a:t>
            </a:r>
          </a:p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Геологический факультет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5791200"/>
            <a:ext cx="1158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Задачи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xlsx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) и лекции (*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pptx</a:t>
            </a:r>
            <a:r>
              <a:rPr lang="en-US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ru-R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– на сайте</a:t>
            </a:r>
          </a:p>
          <a:p>
            <a:pPr lvl="0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AU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hlinkClick r:id="rId4"/>
              </a:rPr>
              <a:t>http://wiki.web.ru/wiki/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hlinkClick r:id="rId4"/>
              </a:rPr>
              <a:t>Геологический_Факультет_МГУ</a:t>
            </a:r>
            <a:r>
              <a:rPr lang="ru-RU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:Геохимия_Изотопов_и_Геохронология</a:t>
            </a:r>
            <a:endParaRPr lang="ru-RU" kern="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CBB59-BA64-1E34-8DA8-31D0EF67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97700-5229-455E-9A8D-9D06E1370C8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4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300743"/>
              </p:ext>
            </p:extLst>
          </p:nvPr>
        </p:nvGraphicFramePr>
        <p:xfrm>
          <a:off x="3740151" y="3044826"/>
          <a:ext cx="437356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84120" imgH="520560" progId="Equation.DSMT4">
                  <p:embed/>
                </p:oleObj>
              </mc:Choice>
              <mc:Fallback>
                <p:oleObj name="Equation" r:id="rId3" imgW="2184120" imgH="52056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1" y="3044826"/>
                        <a:ext cx="4373563" cy="10398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41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868887"/>
              </p:ext>
            </p:extLst>
          </p:nvPr>
        </p:nvGraphicFramePr>
        <p:xfrm>
          <a:off x="3108325" y="618554"/>
          <a:ext cx="5578476" cy="186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11480" imgH="1041120" progId="Equation.DSMT4">
                  <p:embed/>
                </p:oleObj>
              </mc:Choice>
              <mc:Fallback>
                <p:oleObj name="Equation" r:id="rId5" imgW="3111480" imgH="1041120" progId="Equation.DSMT4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618554"/>
                        <a:ext cx="5578476" cy="186645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4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637046"/>
              </p:ext>
            </p:extLst>
          </p:nvPr>
        </p:nvGraphicFramePr>
        <p:xfrm>
          <a:off x="3740158" y="3044826"/>
          <a:ext cx="5284787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41320" imgH="520560" progId="Equation.DSMT4">
                  <p:embed/>
                </p:oleObj>
              </mc:Choice>
              <mc:Fallback>
                <p:oleObj name="Equation" r:id="rId7" imgW="2641320" imgH="52056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8" y="3044826"/>
                        <a:ext cx="5284787" cy="10398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D9D42-1E4A-A15C-42C0-3BD39342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43039"/>
            <a:ext cx="9144000" cy="326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54061-BCEB-22A8-A33C-9C2592B1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9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Apollo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756" y="86139"/>
            <a:ext cx="9057406" cy="667512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215CEF-311D-7F88-45D5-006D2F1A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Amitsoq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106" y="0"/>
            <a:ext cx="6681788" cy="68580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C53A4D-71DA-52AA-93FF-290B5065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Amitsoq SM-Nd Moorb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8592"/>
            <a:ext cx="5410200" cy="5785536"/>
          </a:xfrm>
          <a:prstGeom prst="rect">
            <a:avLst/>
          </a:prstGeom>
          <a:noFill/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483350" y="5780782"/>
            <a:ext cx="5708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Moorbath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S,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Whitehouse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MJ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Kamber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BS (1997). "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Extreme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Nd-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Heterogeneity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Early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Archean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-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Fact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or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Fiction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-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Case-Histories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from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Northern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Canada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West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Greenland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."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Chemical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Geology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135(3-4): 213-231.</a:t>
            </a:r>
          </a:p>
        </p:txBody>
      </p:sp>
      <p:pic>
        <p:nvPicPr>
          <p:cNvPr id="2" name="Picture 4" descr="Amitsoq Rb-Sr">
            <a:extLst>
              <a:ext uri="{FF2B5EF4-FFF2-40B4-BE49-F238E27FC236}">
                <a16:creationId xmlns:a16="http://schemas.microsoft.com/office/drawing/2014/main" id="{D2E761A2-F12B-4054-9F98-C7519619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30" y="55416"/>
            <a:ext cx="5739370" cy="5760720"/>
          </a:xfrm>
          <a:prstGeom prst="rect">
            <a:avLst/>
          </a:prstGeom>
          <a:noFill/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F64ACBF-385C-4064-BB12-49A73881C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64" y="5788712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Moorbath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S,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Allaart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JH,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Bridgwater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D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McGregor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VR (1977). "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Rb-Sr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ages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early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Archaean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supracrustal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rocks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Amitsoq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gneisses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Isua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."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Nature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270: 43-45.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71CAD-6C60-AD40-7269-84348E83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1"/>
            <a:ext cx="5728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6414688" y="488951"/>
            <a:ext cx="572888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Gruau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Rosing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M.,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Bridgwater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D., Gill R.C.O. Resetting of Sm-Nd systematics during metamorphism of &gt;3.7 Ga rocks: implications for isotopic models of early Earth differentiation.  Chemical Geology. 1996. V.133. P.225-240.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AB69E-DF31-39D0-847F-86C86D80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Yilgarn Block RbSr Sm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803" y="97444"/>
            <a:ext cx="8356649" cy="6675120"/>
          </a:xfrm>
          <a:prstGeom prst="rect">
            <a:avLst/>
          </a:prstGeom>
          <a:noFill/>
        </p:spPr>
      </p:pic>
      <p:pic>
        <p:nvPicPr>
          <p:cNvPr id="2" name="Picture 4" descr="Yilgarn Block Map">
            <a:extLst>
              <a:ext uri="{FF2B5EF4-FFF2-40B4-BE49-F238E27FC236}">
                <a16:creationId xmlns:a16="http://schemas.microsoft.com/office/drawing/2014/main" id="{8D0DFC89-FF3E-4722-8F47-ED0E58EF3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45" y="101597"/>
            <a:ext cx="3760512" cy="4754880"/>
          </a:xfrm>
          <a:prstGeom prst="rect">
            <a:avLst/>
          </a:prstGeom>
          <a:noFill/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F07D598-0427-43BF-9E2F-293502E32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400"/>
            <a:ext cx="365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McCulloch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M.T.,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Compston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W.,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Froude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D.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-Nd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-Sr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dating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Archaean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gneisses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eastern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Yilgarn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Block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Western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Australia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//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Journal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Geological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Society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Australia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1983. 30: 149-153.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9B57F-2897-D83B-5D73-E8AA3277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Fros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659" y="49356"/>
            <a:ext cx="6957741" cy="6766560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-20782" y="5738698"/>
            <a:ext cx="510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Frost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C.D.,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Frost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B.R.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Open-System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dehydration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amphibolite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Morton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Pass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Wyoming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-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elemental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Nd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Sr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effects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//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Journal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Geology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1995. 103(3): 269-284.</a:t>
            </a:r>
          </a:p>
        </p:txBody>
      </p:sp>
      <p:pic>
        <p:nvPicPr>
          <p:cNvPr id="61446" name="Picture 6" descr="Frosts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74755"/>
            <a:ext cx="3508321" cy="570844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F79AC-7895-48C2-3A27-47A3A496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Vance ONions Garnet 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1" y="30008"/>
            <a:ext cx="3475017" cy="5120640"/>
          </a:xfrm>
          <a:prstGeom prst="rect">
            <a:avLst/>
          </a:prstGeom>
          <a:noFill/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5181600"/>
            <a:ext cx="35322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Vance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D., O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'N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ions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R.K.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Chronometry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Zoned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Garnets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-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Growth-Kinetics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Metamorphic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Histories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//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Earth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Planetary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Science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Letters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1990. 97(3-4): 227-240.</a:t>
            </a:r>
          </a:p>
        </p:txBody>
      </p:sp>
      <p:pic>
        <p:nvPicPr>
          <p:cNvPr id="2" name="Picture 4" descr="Vance ONions Sm-Nd">
            <a:extLst>
              <a:ext uri="{FF2B5EF4-FFF2-40B4-BE49-F238E27FC236}">
                <a16:creationId xmlns:a16="http://schemas.microsoft.com/office/drawing/2014/main" id="{02E4C7F6-2E21-4AF6-AAFB-DBDFCCAD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270" y="27708"/>
            <a:ext cx="8659730" cy="640080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A7A48-4924-A55C-4A8F-1B5CDC41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Vance ONions Rb-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7851775" cy="685958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7D07D-8642-0C7C-934A-E82D9F1B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00E6E-2293-5911-A63A-59643A615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78" y="164309"/>
            <a:ext cx="10108044" cy="65293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3068D-D20A-91FB-E355-93ADEB94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601396"/>
              </p:ext>
            </p:extLst>
          </p:nvPr>
        </p:nvGraphicFramePr>
        <p:xfrm>
          <a:off x="2951039" y="152400"/>
          <a:ext cx="5507286" cy="92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35160" imgH="507960" progId="Equation.DSMT4">
                  <p:embed/>
                </p:oleObj>
              </mc:Choice>
              <mc:Fallback>
                <p:oleObj name="Equation" r:id="rId3" imgW="3035160" imgH="5079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039" y="152400"/>
                        <a:ext cx="5507286" cy="92392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33" name="Text Box 241"/>
          <p:cNvSpPr txBox="1">
            <a:spLocks noChangeArrowheads="1"/>
          </p:cNvSpPr>
          <p:nvPr/>
        </p:nvSpPr>
        <p:spPr bwMode="auto">
          <a:xfrm>
            <a:off x="952500" y="1219201"/>
            <a:ext cx="1028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Lugmair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G.W. Sm-Nd ages: a new dating method (abs). //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Meteoritics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1974. V.9. P. 369.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8434" name="Object 2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740243"/>
              </p:ext>
            </p:extLst>
          </p:nvPr>
        </p:nvGraphicFramePr>
        <p:xfrm>
          <a:off x="2514600" y="1974851"/>
          <a:ext cx="4829176" cy="8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68400" imgH="495000" progId="Equation.DSMT4">
                  <p:embed/>
                </p:oleObj>
              </mc:Choice>
              <mc:Fallback>
                <p:oleObj name="Equation" r:id="rId5" imgW="2768400" imgH="495000" progId="Equation.DSMT4">
                  <p:embed/>
                  <p:pic>
                    <p:nvPicPr>
                      <p:cNvPr id="0" name="Picture 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974851"/>
                        <a:ext cx="4829176" cy="8638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36" name="Object 2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057740"/>
              </p:ext>
            </p:extLst>
          </p:nvPr>
        </p:nvGraphicFramePr>
        <p:xfrm>
          <a:off x="1797050" y="3081295"/>
          <a:ext cx="3765550" cy="1820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93680" imgH="965160" progId="Equation.DSMT4">
                  <p:embed/>
                </p:oleObj>
              </mc:Choice>
              <mc:Fallback>
                <p:oleObj name="Equation" r:id="rId7" imgW="1993680" imgH="965160" progId="Equation.DSMT4">
                  <p:embed/>
                  <p:pic>
                    <p:nvPicPr>
                      <p:cNvPr id="0" name="Picture 2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3081295"/>
                        <a:ext cx="3765550" cy="182094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37" name="Object 2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706210"/>
              </p:ext>
            </p:extLst>
          </p:nvPr>
        </p:nvGraphicFramePr>
        <p:xfrm>
          <a:off x="1817688" y="4860249"/>
          <a:ext cx="4049712" cy="1768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09680" imgH="965160" progId="Equation.DSMT4">
                  <p:embed/>
                </p:oleObj>
              </mc:Choice>
              <mc:Fallback>
                <p:oleObj name="Equation" r:id="rId9" imgW="2209680" imgH="965160" progId="Equation.DSMT4">
                  <p:embed/>
                  <p:pic>
                    <p:nvPicPr>
                      <p:cNvPr id="0" name="Picture 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4860249"/>
                        <a:ext cx="4049712" cy="176824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912266"/>
              </p:ext>
            </p:extLst>
          </p:nvPr>
        </p:nvGraphicFramePr>
        <p:xfrm>
          <a:off x="7772400" y="2731503"/>
          <a:ext cx="4212977" cy="397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D2C739-D092-0CE6-6E1F-93718613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33" grpId="0"/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BCF79-7206-033D-3832-0DC262F0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78" y="164309"/>
            <a:ext cx="10108044" cy="652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53884" y="381000"/>
                <a:ext cx="3284232" cy="706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𝐸𝑢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𝐸𝑢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𝐸𝑢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𝑆𝑚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𝐺𝑑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884" y="381000"/>
                <a:ext cx="3284232" cy="706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8DBCB-D133-B20B-2973-D29ADBB8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8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71450"/>
            <a:ext cx="87439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86895-4373-E92A-ED67-457D6125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A77E8C-4A00-AFF1-D9FA-BF4E01A2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8" name="Rectangle 56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Задача </a:t>
            </a:r>
            <a:r>
              <a:rPr lang="en-US" sz="2400" dirty="0">
                <a:latin typeface="Cambria" panose="02040503050406030204" pitchFamily="18" charset="0"/>
              </a:rPr>
              <a:t>12</a:t>
            </a:r>
            <a:r>
              <a:rPr lang="ru-RU" sz="2400" dirty="0">
                <a:latin typeface="Cambria" panose="02040503050406030204" pitchFamily="18" charset="0"/>
              </a:rPr>
              <a:t>. Построить графики нормированных РЗЭ, рассчитать </a:t>
            </a:r>
            <a:r>
              <a:rPr lang="en-US" sz="2400" dirty="0">
                <a:latin typeface="Cambria" panose="02040503050406030204" pitchFamily="18" charset="0"/>
              </a:rPr>
              <a:t>Eu/Eu* </a:t>
            </a:r>
            <a:r>
              <a:rPr lang="ru-RU" sz="2400" dirty="0">
                <a:latin typeface="Cambria" panose="02040503050406030204" pitchFamily="18" charset="0"/>
              </a:rPr>
              <a:t>и </a:t>
            </a:r>
            <a:r>
              <a:rPr lang="en-US" sz="2400" dirty="0">
                <a:latin typeface="Cambria" panose="02040503050406030204" pitchFamily="18" charset="0"/>
              </a:rPr>
              <a:t>(La/Lu)</a:t>
            </a:r>
            <a:r>
              <a:rPr lang="en-US" sz="2400" baseline="-25000" dirty="0">
                <a:latin typeface="Cambria" panose="02040503050406030204" pitchFamily="18" charset="0"/>
              </a:rPr>
              <a:t>n</a:t>
            </a:r>
            <a:endParaRPr lang="ru-RU" sz="2400" baseline="-25000" dirty="0">
              <a:latin typeface="Cambria" panose="02040503050406030204" pitchFamily="18" charset="0"/>
            </a:endParaRPr>
          </a:p>
        </p:txBody>
      </p:sp>
      <p:graphicFrame>
        <p:nvGraphicFramePr>
          <p:cNvPr id="18473" name="Group 10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399351"/>
              </p:ext>
            </p:extLst>
          </p:nvPr>
        </p:nvGraphicFramePr>
        <p:xfrm>
          <a:off x="2057400" y="1066800"/>
          <a:ext cx="8072438" cy="518160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Chondrites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82LI4Aa,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arbonatite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907-3, Raumid granite-1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972-1, Raumid granite-7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GL49S, Basalt glass (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N.Chile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La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698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39.7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10.1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Ce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613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1500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77.6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29.9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4.9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Pr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0928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184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.0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.0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1.04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457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705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25.9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24.8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6.2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Sm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148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113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4.06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9.49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2.4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Eu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0563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30.6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0.506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0.015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0.97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Gd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199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79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.0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2.97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7.74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3.4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Tb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361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9.64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0.44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1.79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0.65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Dy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246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45.3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2.47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15.2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4.3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Ho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546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7.36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0.53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3.27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0.95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Er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160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17.1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1.63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8.13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2.7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Tm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247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1.96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0.27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1.93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0.38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Yb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161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11.5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1.91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15.5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Lu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0.0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246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1.03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0.3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1.89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cs typeface="Times New Roman" pitchFamily="18" charset="0"/>
                        </a:rPr>
                        <a:t>0.35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28600" marR="4572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9A246-0981-4C51-E24A-34668A7E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2968-E055-48C8-8441-E9FB58A00C9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PW ENd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7325" y="868680"/>
            <a:ext cx="6916947" cy="5029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78797" y="2383476"/>
            <a:ext cx="192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</a:t>
            </a:r>
          </a:p>
          <a:p>
            <a:pPr algn="ctr"/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Preissac-Lacorne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8429" y="3633662"/>
            <a:ext cx="146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Amitsoq</a:t>
            </a:r>
            <a:endParaRPr lang="ru-RU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0768" y="3733800"/>
            <a:ext cx="1645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diabase,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Great Dike</a:t>
            </a:r>
            <a:endParaRPr lang="ru-RU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4" descr="DPW 143-T">
            <a:extLst>
              <a:ext uri="{FF2B5EF4-FFF2-40B4-BE49-F238E27FC236}">
                <a16:creationId xmlns:a16="http://schemas.microsoft.com/office/drawing/2014/main" id="{4929A6F2-A4C8-45E5-9317-2E150D45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64" y="868680"/>
            <a:ext cx="5096064" cy="5029200"/>
          </a:xfrm>
          <a:prstGeom prst="rect">
            <a:avLst/>
          </a:prstGeom>
          <a:noFill/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AB7570C-C20F-4FD6-A5DF-197C1A2C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39" y="6214646"/>
            <a:ext cx="116389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DePaolo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D.J.,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Wasserburg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G.J., Nd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variations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petrogenetic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models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//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Geophysical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Research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Letters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1976. 3(5): 249-252.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99B28-518E-6CFC-0651-57A2F7E1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0118F6-DCBC-49B5-B907-AB9FCC0455C6}"/>
              </a:ext>
            </a:extLst>
          </p:cNvPr>
          <p:cNvGrpSpPr/>
          <p:nvPr/>
        </p:nvGrpSpPr>
        <p:grpSpPr>
          <a:xfrm>
            <a:off x="3402103" y="27708"/>
            <a:ext cx="5387794" cy="3383280"/>
            <a:chOff x="1567149" y="45720"/>
            <a:chExt cx="5387794" cy="338328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149" y="45720"/>
              <a:ext cx="5387794" cy="338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310" name="Text Box 6"/>
            <p:cNvSpPr txBox="1">
              <a:spLocks noChangeArrowheads="1"/>
            </p:cNvSpPr>
            <p:nvPr/>
          </p:nvSpPr>
          <p:spPr bwMode="auto">
            <a:xfrm rot="1620000">
              <a:off x="2608830" y="1281828"/>
              <a:ext cx="252633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Обогащённое вещество</a:t>
              </a:r>
            </a:p>
          </p:txBody>
        </p:sp>
        <p:sp>
          <p:nvSpPr>
            <p:cNvPr id="98312" name="Text Box 8"/>
            <p:cNvSpPr txBox="1">
              <a:spLocks noChangeArrowheads="1"/>
            </p:cNvSpPr>
            <p:nvPr/>
          </p:nvSpPr>
          <p:spPr bwMode="auto">
            <a:xfrm rot="240000">
              <a:off x="2593576" y="2499440"/>
              <a:ext cx="23804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Обеднённое вещество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624E78-6666-44FE-A347-6EC797EEE5F3}"/>
              </a:ext>
            </a:extLst>
          </p:cNvPr>
          <p:cNvGrpSpPr/>
          <p:nvPr/>
        </p:nvGrpSpPr>
        <p:grpSpPr>
          <a:xfrm>
            <a:off x="3402103" y="3447015"/>
            <a:ext cx="5387794" cy="3383280"/>
            <a:chOff x="1567521" y="3450115"/>
            <a:chExt cx="5387794" cy="3383280"/>
          </a:xfrm>
        </p:grpSpPr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521" y="3450115"/>
              <a:ext cx="5387794" cy="338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311" name="Text Box 7"/>
            <p:cNvSpPr txBox="1">
              <a:spLocks noChangeArrowheads="1"/>
            </p:cNvSpPr>
            <p:nvPr/>
          </p:nvSpPr>
          <p:spPr bwMode="auto">
            <a:xfrm rot="1260000">
              <a:off x="2653388" y="5095584"/>
              <a:ext cx="252633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Обогащённое вещество</a:t>
              </a:r>
            </a:p>
          </p:txBody>
        </p:sp>
        <p:sp>
          <p:nvSpPr>
            <p:cNvPr id="98313" name="Text Box 9"/>
            <p:cNvSpPr txBox="1">
              <a:spLocks noChangeArrowheads="1"/>
            </p:cNvSpPr>
            <p:nvPr/>
          </p:nvSpPr>
          <p:spPr bwMode="auto">
            <a:xfrm rot="1679475">
              <a:off x="2678800" y="4434311"/>
              <a:ext cx="23804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ru-RU" sz="16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Обеднённое вещество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B50E3-0798-AEDD-AA9D-D1A846AB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PW ENd-87S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6102350" cy="685800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781800" y="76200"/>
            <a:ext cx="533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DePaolo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D.J., </a:t>
            </a:r>
            <a:r>
              <a:rPr lang="en-US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Wasserburg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G.J. Inferences about magma sources and mantle structure from variations of </a:t>
            </a:r>
            <a:r>
              <a:rPr lang="en-US" sz="16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en-US" sz="16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Nd. // Geophysical Research Letters, 1976. 3(12): 743-746.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790654" y="1448448"/>
            <a:ext cx="17526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36580" y="2397760"/>
            <a:ext cx="534194" cy="914400"/>
            <a:chOff x="3048000" y="2397760"/>
            <a:chExt cx="534194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" name="Straight Arrow Connector 5"/>
            <p:cNvCxnSpPr/>
            <p:nvPr/>
          </p:nvCxnSpPr>
          <p:spPr>
            <a:xfrm rot="5400000">
              <a:off x="3124200" y="2854166"/>
              <a:ext cx="914400" cy="1588"/>
            </a:xfrm>
            <a:prstGeom prst="straightConnector1">
              <a:avLst/>
            </a:prstGeom>
            <a:ln w="508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048000" y="259080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UR</a:t>
              </a: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752113" y="2057400"/>
            <a:ext cx="533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CHUR =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Chondritic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Uniform Reservoir</a:t>
            </a:r>
          </a:p>
          <a:p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UR = Uniform Reservoir</a:t>
            </a:r>
          </a:p>
          <a:p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BSE = Bulk Silicate Earth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7051" y="2010103"/>
            <a:ext cx="79233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</a:rPr>
              <a:t>CHUR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1" y="3462970"/>
            <a:ext cx="9188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</a:rPr>
              <a:t>0.7045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620000" y="5080337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UR: </a:t>
            </a:r>
            <a:r>
              <a:rPr lang="en-US" baseline="30000" dirty="0">
                <a:latin typeface="Cambria" panose="02040503050406030204" pitchFamily="18" charset="0"/>
              </a:rPr>
              <a:t>87</a:t>
            </a:r>
            <a:r>
              <a:rPr lang="en-US" dirty="0">
                <a:latin typeface="Cambria" panose="02040503050406030204" pitchFamily="18" charset="0"/>
              </a:rPr>
              <a:t>Sr/</a:t>
            </a:r>
            <a:r>
              <a:rPr lang="en-US" baseline="30000" dirty="0">
                <a:latin typeface="Cambria" panose="02040503050406030204" pitchFamily="18" charset="0"/>
              </a:rPr>
              <a:t>86</a:t>
            </a:r>
            <a:r>
              <a:rPr lang="en-US" dirty="0">
                <a:latin typeface="Cambria" panose="02040503050406030204" pitchFamily="18" charset="0"/>
              </a:rPr>
              <a:t>Sr=0.7045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BABI: </a:t>
            </a:r>
            <a:r>
              <a:rPr lang="en-US" baseline="30000" dirty="0">
                <a:latin typeface="Cambria" panose="02040503050406030204" pitchFamily="18" charset="0"/>
              </a:rPr>
              <a:t>87</a:t>
            </a:r>
            <a:r>
              <a:rPr lang="en-US" dirty="0">
                <a:latin typeface="Cambria" panose="02040503050406030204" pitchFamily="18" charset="0"/>
              </a:rPr>
              <a:t>Sr/</a:t>
            </a:r>
            <a:r>
              <a:rPr lang="en-US" baseline="30000" dirty="0">
                <a:latin typeface="Cambria" panose="02040503050406030204" pitchFamily="18" charset="0"/>
              </a:rPr>
              <a:t>86</a:t>
            </a:r>
            <a:r>
              <a:rPr lang="en-US" dirty="0">
                <a:latin typeface="Cambria" panose="02040503050406030204" pitchFamily="18" charset="0"/>
              </a:rPr>
              <a:t>Sr=0.69897</a:t>
            </a:r>
          </a:p>
          <a:p>
            <a:r>
              <a:rPr lang="en-US" dirty="0" err="1">
                <a:latin typeface="Cambria" panose="02040503050406030204" pitchFamily="18" charset="0"/>
              </a:rPr>
              <a:t>Rb</a:t>
            </a:r>
            <a:r>
              <a:rPr lang="en-US" dirty="0">
                <a:latin typeface="Cambria" panose="02040503050406030204" pitchFamily="18" charset="0"/>
              </a:rPr>
              <a:t>/</a:t>
            </a:r>
            <a:r>
              <a:rPr lang="en-US" dirty="0" err="1">
                <a:latin typeface="Cambria" panose="02040503050406030204" pitchFamily="18" charset="0"/>
              </a:rPr>
              <a:t>Sr</a:t>
            </a:r>
            <a:r>
              <a:rPr lang="en-US" dirty="0">
                <a:latin typeface="Cambria" panose="02040503050406030204" pitchFamily="18" charset="0"/>
              </a:rPr>
              <a:t>=0.0286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9699" y="4191000"/>
                <a:ext cx="5501102" cy="10502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𝑁𝑑</m:t>
                          </m:r>
                        </m:sub>
                        <m:sup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24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24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24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𝐶𝐻𝑈𝑅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24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99" y="4191000"/>
                <a:ext cx="5501102" cy="1050224"/>
              </a:xfrm>
              <a:prstGeom prst="rect">
                <a:avLst/>
              </a:prstGeom>
              <a:blipFill>
                <a:blip r:embed="rId4"/>
                <a:stretch>
                  <a:fillRect b="-29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4400" y="5181600"/>
                <a:ext cx="5181600" cy="10502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𝑆𝑟</m:t>
                          </m:r>
                        </m:sub>
                        <m:sup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24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24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24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24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𝑈𝑅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24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181600"/>
                <a:ext cx="5181600" cy="1050224"/>
              </a:xfrm>
              <a:prstGeom prst="rect">
                <a:avLst/>
              </a:prstGeom>
              <a:blipFill>
                <a:blip r:embed="rId5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218ED-6341-44B5-07D6-543A3BA4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23" y="3448308"/>
            <a:ext cx="3624370" cy="34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23" y="-1949"/>
            <a:ext cx="3624370" cy="34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820" y="3443808"/>
            <a:ext cx="3624370" cy="34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820" y="11904"/>
            <a:ext cx="3624370" cy="34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74112" y="221537"/>
            <a:ext cx="132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Sm/Nd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4211144"/>
            <a:ext cx="123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Rb/Sr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800" y="6173086"/>
            <a:ext cx="11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Rb/Sr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5588" y="2448105"/>
            <a:ext cx="127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Sm/Nd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48001" y="1"/>
                <a:ext cx="3761735" cy="730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𝑁𝑑</m:t>
                          </m:r>
                        </m:sub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𝐶𝐻𝑈𝑅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"/>
                <a:ext cx="3761735" cy="730969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0" y="3429001"/>
                <a:ext cx="3405548" cy="730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𝑆𝑟</m:t>
                          </m:r>
                        </m:sub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𝑈𝑅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29001"/>
                <a:ext cx="3405548" cy="730969"/>
              </a:xfrm>
              <a:prstGeom prst="rect">
                <a:avLst/>
              </a:prstGeom>
              <a:blipFill>
                <a:blip r:embed="rId8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010846" y="727373"/>
            <a:ext cx="10631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Primitive</a:t>
            </a:r>
          </a:p>
          <a:p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mantle</a:t>
            </a:r>
            <a:endParaRPr lang="en-US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0841" y="5521053"/>
            <a:ext cx="10631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Primitive</a:t>
            </a:r>
          </a:p>
          <a:p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mantle</a:t>
            </a:r>
            <a:endParaRPr lang="en-US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945000"/>
            <a:ext cx="5264885" cy="496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A024B-79DC-174B-91CB-DF359C5BE5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0593" y="1854075"/>
            <a:ext cx="914400" cy="763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EC6FC-CC8B-9705-DAED-77C74A75A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0592" y="56376"/>
            <a:ext cx="914400" cy="7633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4353C-0E01-A94F-0023-6E8BA470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3A7DA-5210-4414-B810-C26E2738FB6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" y="320040"/>
            <a:ext cx="6173663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3787677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DePaolo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D.J.,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Wasserburg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G.J. Neodymium isotopes in flood basalts from the Siberian Platform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and inferences about their mantle sources. // Proceedings of the National academy of Sciences USA. 1979. 76(7):3056-3060.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381000"/>
            <a:ext cx="579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Очень скоро обратная корреляция стала менее строгой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FD14D-523B-1328-E2F8-EE191A96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82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79473D-1FBD-3905-A6D8-EFE0F2C3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14400" y="148409"/>
                <a:ext cx="2656240" cy="655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146</m:t>
                          </m:r>
                        </m:sup>
                        <m:e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𝑆𝑚</m:t>
                          </m:r>
                        </m:e>
                      </m:sPre>
                      <m:groupChr>
                        <m:groupChrPr>
                          <m:chr m:val="→"/>
                          <m:vertJc m:val="bot"/>
                          <m:ctrl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groupChr>
                      <m:sPre>
                        <m:sPrePr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142</m:t>
                          </m:r>
                        </m:sup>
                        <m:e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𝑁𝑑</m:t>
                          </m:r>
                        </m:e>
                      </m:sPre>
                    </m:oMath>
                  </m:oMathPara>
                </a14:m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48409"/>
                <a:ext cx="2656240" cy="6552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62400" y="203917"/>
                <a:ext cx="352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=1.02×</m:t>
                    </m:r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год</a:t>
                </a:r>
                <a:r>
                  <a:rPr lang="ru-RU" sz="28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03917"/>
                <a:ext cx="3520451" cy="523220"/>
              </a:xfrm>
              <a:prstGeom prst="rect">
                <a:avLst/>
              </a:prstGeom>
              <a:blipFill>
                <a:blip r:embed="rId4"/>
                <a:stretch>
                  <a:fillRect t="-12791" r="-1557" b="-38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13990" y="134256"/>
                <a:ext cx="3262432" cy="762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</m:oMath>
                </a14:m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68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±7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ru-RU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млн.лет</a:t>
                </a:r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(Kinoshita et al., Science, 2012)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3990" y="134256"/>
                <a:ext cx="3262432" cy="762581"/>
              </a:xfrm>
              <a:prstGeom prst="rect">
                <a:avLst/>
              </a:prstGeom>
              <a:blipFill>
                <a:blip r:embed="rId5"/>
                <a:stretch>
                  <a:fillRect l="-1682" t="-35200" r="-1682" b="-55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629F555-BE6E-47B2-9F6D-30B7E070E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71" y="1005840"/>
            <a:ext cx="7848458" cy="58521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90CD-5A48-68D7-1FBA-A74E3189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318" y="164309"/>
            <a:ext cx="6907367" cy="6529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80462">
            <a:off x="3927777" y="971402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Обеднённое вещество</a:t>
            </a:r>
            <a:r>
              <a:rPr lang="en-US" sz="1600" dirty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Sm/Nd &gt; 0.325</a:t>
            </a:r>
            <a:endParaRPr lang="ru-RU" sz="1600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 rot="19522166">
            <a:off x="3667145" y="3834422"/>
            <a:ext cx="4482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Обогащённое вещество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Sm/Nd &lt; 0.325</a:t>
            </a:r>
            <a:endParaRPr lang="ru-RU" sz="16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9968" y="1871246"/>
            <a:ext cx="4456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Примитивное вещество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</a:t>
            </a:r>
            <a:r>
              <a:rPr lang="ru-RU" sz="1600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Sm/Nd = 0.325</a:t>
            </a:r>
            <a:endParaRPr lang="ru-RU" sz="1600" dirty="0">
              <a:solidFill>
                <a:schemeClr val="accent4">
                  <a:lumMod val="1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318" y="164309"/>
            <a:ext cx="6907367" cy="6529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086A75-7E41-6D98-59CF-070C41FE0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4114800"/>
            <a:ext cx="1828800" cy="1526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56FBF-C849-DDEB-9594-C00863BAE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164309"/>
            <a:ext cx="1828800" cy="15266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DA09E-164C-BE40-FE06-33BBF118A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97700-5229-455E-9A8D-9D06E1370C8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6B4C5-7A1D-FCA7-962A-D6D533FE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09DC5-2B72-74FB-14E3-0277EFEE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88603A-AD58-4835-E8EB-872E4245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71450"/>
            <a:ext cx="68961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8640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50966"/>
              </p:ext>
            </p:extLst>
          </p:nvPr>
        </p:nvGraphicFramePr>
        <p:xfrm>
          <a:off x="5257801" y="152400"/>
          <a:ext cx="4267199" cy="1920876"/>
        </p:xfrm>
        <a:graphic>
          <a:graphicData uri="http://schemas.openxmlformats.org/drawingml/2006/table">
            <a:tbl>
              <a:tblPr/>
              <a:tblGrid>
                <a:gridCol w="2209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35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Задача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13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  <a:cs typeface="Arial" charset="0"/>
                        </a:rPr>
                        <a:t>e</a:t>
                      </a:r>
                      <a:r>
                        <a:rPr kumimoji="0" lang="ru-RU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Nd</a:t>
                      </a:r>
                      <a:endParaRPr kumimoji="0" lang="ru-RU" sz="1800" b="0" i="0" u="none" strike="noStrike" cap="none" normalizeH="0" baseline="-2500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Sm/Nd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CHUR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?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Mantle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9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?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00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ContCrust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-38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?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3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(</a:t>
                      </a:r>
                      <a:r>
                        <a:rPr kumimoji="0" lang="ru-RU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14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7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Sm/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144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Nd)</a:t>
                      </a:r>
                      <a:r>
                        <a:rPr kumimoji="0" 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CHUR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</a:rPr>
                        <a:t>=0.1967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72D7D-E10A-97AD-70BB-23EF6AF8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71450"/>
            <a:ext cx="68961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E02E39-EF26-388B-D323-447C4FAB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26946-4F31-4EED-A914-F4A849F6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392"/>
            <a:ext cx="3600000" cy="3400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BAF33-6130-4CC7-A191-B06037066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00" y="18314"/>
            <a:ext cx="3600000" cy="3400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3CF39-4E8B-43A8-8250-EC4988860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573" y="3439061"/>
            <a:ext cx="3600000" cy="3403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7A530-C76D-4BC5-84C1-FA1386A1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05" y="3439062"/>
            <a:ext cx="3600000" cy="3403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9E339-85B1-4F49-92BE-17AD501DC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00" y="915038"/>
            <a:ext cx="5400000" cy="510476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7779054-2A20-44A8-AF85-77B2869AD9BC}"/>
              </a:ext>
            </a:extLst>
          </p:cNvPr>
          <p:cNvGrpSpPr/>
          <p:nvPr/>
        </p:nvGrpSpPr>
        <p:grpSpPr>
          <a:xfrm>
            <a:off x="1413660" y="1348583"/>
            <a:ext cx="2278976" cy="3885123"/>
            <a:chOff x="1413660" y="1348583"/>
            <a:chExt cx="2278976" cy="38851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7DE779-0B18-44B1-A787-85748A51F993}"/>
                </a:ext>
              </a:extLst>
            </p:cNvPr>
            <p:cNvSpPr txBox="1"/>
            <p:nvPr/>
          </p:nvSpPr>
          <p:spPr>
            <a:xfrm rot="4329876">
              <a:off x="1132975" y="1751368"/>
              <a:ext cx="992258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Обеднённое</a:t>
              </a:r>
            </a:p>
            <a:p>
              <a:pPr algn="ctr"/>
              <a:r>
                <a:rPr lang="ru-RU" sz="14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вещество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404FAE-7E95-4754-BFEF-8B0E98C5719A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348583"/>
              <a:ext cx="304800" cy="937417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0E9DCEF-54B1-415D-91BE-99C06FB2E490}"/>
                </a:ext>
              </a:extLst>
            </p:cNvPr>
            <p:cNvCxnSpPr/>
            <p:nvPr/>
          </p:nvCxnSpPr>
          <p:spPr>
            <a:xfrm>
              <a:off x="1863836" y="2819400"/>
              <a:ext cx="1828800" cy="2362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2ACC71-64B6-442B-A413-018137264A38}"/>
                </a:ext>
              </a:extLst>
            </p:cNvPr>
            <p:cNvSpPr txBox="1"/>
            <p:nvPr/>
          </p:nvSpPr>
          <p:spPr>
            <a:xfrm rot="3120000">
              <a:off x="1389453" y="3866376"/>
              <a:ext cx="245766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Обогащённое вещество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EB2FBD1-EA20-45C2-8DE2-77093F0FC544}"/>
              </a:ext>
            </a:extLst>
          </p:cNvPr>
          <p:cNvSpPr txBox="1"/>
          <p:nvPr/>
        </p:nvSpPr>
        <p:spPr>
          <a:xfrm>
            <a:off x="7696200" y="170782"/>
            <a:ext cx="132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Sm/Nd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841EE1-FCC2-4F20-8470-9FE743C88781}"/>
              </a:ext>
            </a:extLst>
          </p:cNvPr>
          <p:cNvSpPr txBox="1"/>
          <p:nvPr/>
        </p:nvSpPr>
        <p:spPr>
          <a:xfrm>
            <a:off x="7772400" y="4211144"/>
            <a:ext cx="123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Rb/Sr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AD9E38-0803-401E-8EA0-9A3FAE657FBA}"/>
              </a:ext>
            </a:extLst>
          </p:cNvPr>
          <p:cNvSpPr txBox="1"/>
          <p:nvPr/>
        </p:nvSpPr>
        <p:spPr>
          <a:xfrm>
            <a:off x="6986336" y="6202280"/>
            <a:ext cx="11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Rb/Sr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90132A-AD47-4F2A-B1D2-2FB7FF3A2D28}"/>
              </a:ext>
            </a:extLst>
          </p:cNvPr>
          <p:cNvSpPr txBox="1"/>
          <p:nvPr/>
        </p:nvSpPr>
        <p:spPr>
          <a:xfrm>
            <a:off x="7924800" y="2328446"/>
            <a:ext cx="127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Sm/Nd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4CC8D-C4F7-274B-8303-91A6CCC07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689" y="2123430"/>
            <a:ext cx="914400" cy="763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A6A02-62EA-F34D-E4C4-8736C9638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89" y="58174"/>
            <a:ext cx="914400" cy="763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FA0BF-6BE3-591A-2670-C0AB1C0B8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108" y="4625287"/>
            <a:ext cx="914400" cy="763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4B404-8C6B-B3BF-7436-A2AC1A1EC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236" y="955095"/>
            <a:ext cx="914400" cy="76330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DA069C-53DE-3B86-30F6-294A5237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4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1627187"/>
          </a:xfrm>
        </p:spPr>
        <p:txBody>
          <a:bodyPr/>
          <a:lstStyle/>
          <a:p>
            <a:r>
              <a:rPr lang="ru-RU">
                <a:latin typeface="Cambria" panose="02040503050406030204" pitchFamily="18" charset="0"/>
              </a:rPr>
              <a:t>Модельный возраст </a:t>
            </a:r>
            <a:br>
              <a:rPr lang="ru-RU">
                <a:latin typeface="Cambria" panose="02040503050406030204" pitchFamily="18" charset="0"/>
              </a:rPr>
            </a:br>
            <a:r>
              <a:rPr lang="ru-RU">
                <a:latin typeface="Cambria" panose="02040503050406030204" pitchFamily="18" charset="0"/>
              </a:rPr>
              <a:t>в </a:t>
            </a:r>
            <a:r>
              <a:rPr lang="en-US">
                <a:latin typeface="Cambria" panose="02040503050406030204" pitchFamily="18" charset="0"/>
              </a:rPr>
              <a:t>Sm-Nd </a:t>
            </a:r>
            <a:r>
              <a:rPr lang="ru-RU">
                <a:latin typeface="Cambria" panose="02040503050406030204" pitchFamily="18" charset="0"/>
              </a:rPr>
              <a:t>системе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2667001"/>
            <a:ext cx="8229600" cy="3463925"/>
          </a:xfrm>
        </p:spPr>
        <p:txBody>
          <a:bodyPr/>
          <a:lstStyle/>
          <a:p>
            <a:r>
              <a:rPr lang="ru-RU" sz="2800" dirty="0">
                <a:latin typeface="Cambria" panose="02040503050406030204" pitchFamily="18" charset="0"/>
              </a:rPr>
              <a:t>Позволяет оценить время отделения породы (или её </a:t>
            </a:r>
            <a:r>
              <a:rPr lang="ru-RU" sz="2800" dirty="0" err="1">
                <a:latin typeface="Cambria" panose="02040503050406030204" pitchFamily="18" charset="0"/>
              </a:rPr>
              <a:t>протолита</a:t>
            </a:r>
            <a:r>
              <a:rPr lang="ru-RU" sz="2800" dirty="0">
                <a:latin typeface="Cambria" panose="02040503050406030204" pitchFamily="18" charset="0"/>
              </a:rPr>
              <a:t>) от мантийного источника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6550F-D3F0-F0B2-B465-AAE55060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01E19-2FB4-07C2-AD75-8DDA65DF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1" y="164309"/>
            <a:ext cx="8748518" cy="6529382"/>
          </a:xfrm>
          <a:prstGeom prst="rect">
            <a:avLst/>
          </a:prstGeom>
        </p:spPr>
      </p:pic>
      <p:graphicFrame>
        <p:nvGraphicFramePr>
          <p:cNvPr id="829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483980"/>
              </p:ext>
            </p:extLst>
          </p:nvPr>
        </p:nvGraphicFramePr>
        <p:xfrm>
          <a:off x="5486401" y="228600"/>
          <a:ext cx="4816475" cy="175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54280" imgH="965160" progId="Equation.DSMT4">
                  <p:embed/>
                </p:oleObj>
              </mc:Choice>
              <mc:Fallback>
                <p:oleObj name="Equation" r:id="rId4" imgW="2654280" imgH="9651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1" y="228600"/>
                        <a:ext cx="4816475" cy="175237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2CAFE-53F1-2CDC-2E55-10AF6CBE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PW ENd-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"/>
            <a:ext cx="9144000" cy="664845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F2918-D8BE-4DF1-A1D5-D9C0BE19E5A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38280" y="2266519"/>
            <a:ext cx="192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</a:t>
            </a:r>
          </a:p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Preissac-Lacorne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7200" y="4226848"/>
            <a:ext cx="146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 </a:t>
            </a:r>
          </a:p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Amitsoq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7587" y="3956828"/>
            <a:ext cx="1645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diabase, </a:t>
            </a:r>
            <a:b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Great Dike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3768" y="273876"/>
            <a:ext cx="2588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DePaolo, Wasserburg, 1976</a:t>
            </a:r>
          </a:p>
        </p:txBody>
      </p:sp>
      <p:pic>
        <p:nvPicPr>
          <p:cNvPr id="12" name="Picture 4" descr="DPW ENd-T">
            <a:extLst>
              <a:ext uri="{FF2B5EF4-FFF2-40B4-BE49-F238E27FC236}">
                <a16:creationId xmlns:a16="http://schemas.microsoft.com/office/drawing/2014/main" id="{3C871177-68D0-E85F-57D0-16B54F97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"/>
            <a:ext cx="9144000" cy="664845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AB310C-48EC-4E5A-788A-5F44D2B2374A}"/>
              </a:ext>
            </a:extLst>
          </p:cNvPr>
          <p:cNvSpPr txBox="1"/>
          <p:nvPr/>
        </p:nvSpPr>
        <p:spPr>
          <a:xfrm>
            <a:off x="6738280" y="2266519"/>
            <a:ext cx="192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</a:t>
            </a:r>
          </a:p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Preissac-Lacorne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73C9D-6CF2-4B03-2A76-B3AE333815A4}"/>
              </a:ext>
            </a:extLst>
          </p:cNvPr>
          <p:cNvSpPr txBox="1"/>
          <p:nvPr/>
        </p:nvSpPr>
        <p:spPr>
          <a:xfrm>
            <a:off x="8077200" y="4226848"/>
            <a:ext cx="146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granodiorite </a:t>
            </a:r>
          </a:p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Amitsoq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D3FCA0-01AA-D49D-4932-B705F7388F76}"/>
              </a:ext>
            </a:extLst>
          </p:cNvPr>
          <p:cNvSpPr txBox="1"/>
          <p:nvPr/>
        </p:nvSpPr>
        <p:spPr>
          <a:xfrm>
            <a:off x="6287587" y="3956828"/>
            <a:ext cx="1645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diabase, </a:t>
            </a:r>
            <a:b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noProof="1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Great Dike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246E9-C65F-1EA6-3972-29E9EAB06B1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72" y="260985"/>
            <a:ext cx="71323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5"/>
            <a:ext cx="10972800" cy="865186"/>
          </a:xfrm>
        </p:spPr>
        <p:txBody>
          <a:bodyPr/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Изотопный состав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809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681092"/>
              </p:ext>
            </p:extLst>
          </p:nvPr>
        </p:nvGraphicFramePr>
        <p:xfrm>
          <a:off x="2057400" y="1828800"/>
          <a:ext cx="8305800" cy="4114800"/>
        </p:xfrm>
        <a:graphic>
          <a:graphicData uri="http://schemas.openxmlformats.org/drawingml/2006/table">
            <a:tbl>
              <a:tblPr/>
              <a:tblGrid>
                <a:gridCol w="22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At.%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AW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Sm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Sm=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0.13516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144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3.075%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143.91207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147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Sm=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0.65918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14.996%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146.91493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148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sym typeface="Symbol" pitchFamily="18" charset="2"/>
                        </a:rPr>
                        <a:t>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0.49419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11.242%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147.91485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149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Sm=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0.6075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13.820%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148.91721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150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Sm=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0.3244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7.380%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149.91730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152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Sm/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Sm=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1.17537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26.738%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151.91976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Arial" charset="0"/>
                        </a:rPr>
                        <a:t>22.749%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153.92222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150.3656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5E1630-2D77-348D-1AC9-D84610CC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Smith Lud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8739188" cy="6859588"/>
          </a:xfrm>
          <a:prstGeom prst="rect">
            <a:avLst/>
          </a:prstGeom>
          <a:noFill/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394326" y="304800"/>
            <a:ext cx="4816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Smith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A.D.,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Ludden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J.N. Nd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isotopic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evolution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Precambrian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mantle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//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Planetary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Science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Letters</a:t>
            </a:r>
            <a:r>
              <a:rPr lang="ru-RU" dirty="0">
                <a:solidFill>
                  <a:srgbClr val="00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1989. 93: 14-22.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2BB27A-1378-6BD1-1713-3E493588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Smith Ludden Cap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76200"/>
            <a:ext cx="9140825" cy="666115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9DDDA-8DDC-8115-5E0B-93DA4869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D1C3C-14C0-1DAD-E7ED-5704C9EB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1" y="164309"/>
            <a:ext cx="8748518" cy="6529382"/>
          </a:xfrm>
          <a:prstGeom prst="rect">
            <a:avLst/>
          </a:prstGeom>
        </p:spPr>
      </p:pic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851772"/>
              </p:ext>
            </p:extLst>
          </p:nvPr>
        </p:nvGraphicFramePr>
        <p:xfrm>
          <a:off x="5863568" y="314326"/>
          <a:ext cx="4423432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50880" imgH="965160" progId="Equation.3">
                  <p:embed/>
                </p:oleObj>
              </mc:Choice>
              <mc:Fallback>
                <p:oleObj name="Equation" r:id="rId4" imgW="2450880" imgH="9651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568" y="314326"/>
                        <a:ext cx="4423432" cy="174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AEB8E2-46E2-6693-4001-58818CC2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124" y="161261"/>
            <a:ext cx="6931753" cy="65354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91468-8C13-B1E5-6C56-07CB6320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72" y="429"/>
            <a:ext cx="9142857" cy="6857143"/>
          </a:xfrm>
          <a:prstGeom prst="rect">
            <a:avLst/>
          </a:prstGeom>
        </p:spPr>
      </p:pic>
      <p:graphicFrame>
        <p:nvGraphicFramePr>
          <p:cNvPr id="849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23517"/>
              </p:ext>
            </p:extLst>
          </p:nvPr>
        </p:nvGraphicFramePr>
        <p:xfrm>
          <a:off x="6934200" y="4089400"/>
          <a:ext cx="533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400" imgH="228600" progId="Equation.3">
                  <p:embed/>
                </p:oleObj>
              </mc:Choice>
              <mc:Fallback>
                <p:oleObj name="Equation" r:id="rId4" imgW="2664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089400"/>
                        <a:ext cx="5334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135954"/>
              </p:ext>
            </p:extLst>
          </p:nvPr>
        </p:nvGraphicFramePr>
        <p:xfrm>
          <a:off x="5127626" y="4089400"/>
          <a:ext cx="711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241200" progId="Equation.3">
                  <p:embed/>
                </p:oleObj>
              </mc:Choice>
              <mc:Fallback>
                <p:oleObj name="Equation" r:id="rId6" imgW="35532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6" y="4089400"/>
                        <a:ext cx="7112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5991225" y="2590800"/>
            <a:ext cx="0" cy="3429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>
            <a:off x="6781800" y="1905000"/>
            <a:ext cx="0" cy="4114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728875">
            <a:off x="4581618" y="990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</a:rPr>
              <a:t>Мантия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519E2-5E10-5BF6-2F84-E73E4105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91" y="114715"/>
            <a:ext cx="8847619" cy="6628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728875">
            <a:off x="3743555" y="76537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</a:rPr>
              <a:t>Мантия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095865-160E-4E30-64EB-0A0EB939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93" y="164309"/>
            <a:ext cx="8754615" cy="652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05600" y="4511456"/>
                <a:ext cx="1078052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ru-RU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𝑁𝑑</m:t>
                          </m:r>
                          <m:r>
                            <a:rPr lang="ru-RU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511456"/>
                <a:ext cx="1078052" cy="5309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32356" y="5345151"/>
                <a:ext cx="6399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206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356" y="5345151"/>
                <a:ext cx="63998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61F42-394E-EE81-A32F-94E22349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17605-8398-0DC1-5C97-3F0B578CB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288" y="8732"/>
            <a:ext cx="9165425" cy="6840537"/>
          </a:xfrm>
          <a:prstGeom prst="rect">
            <a:avLst/>
          </a:prstGeom>
        </p:spPr>
      </p:pic>
      <p:graphicFrame>
        <p:nvGraphicFramePr>
          <p:cNvPr id="1525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131248"/>
              </p:ext>
            </p:extLst>
          </p:nvPr>
        </p:nvGraphicFramePr>
        <p:xfrm>
          <a:off x="3327400" y="4749801"/>
          <a:ext cx="357188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480" imgH="228600" progId="Equation.3">
                  <p:embed/>
                </p:oleObj>
              </mc:Choice>
              <mc:Fallback>
                <p:oleObj name="Equation" r:id="rId4" imgW="1774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7400" y="4749801"/>
                        <a:ext cx="357188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038512"/>
              </p:ext>
            </p:extLst>
          </p:nvPr>
        </p:nvGraphicFramePr>
        <p:xfrm>
          <a:off x="6896100" y="4838700"/>
          <a:ext cx="584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241200" progId="Equation.3">
                  <p:embed/>
                </p:oleObj>
              </mc:Choice>
              <mc:Fallback>
                <p:oleObj name="Equation" r:id="rId6" imgW="2919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6100" y="4838700"/>
                        <a:ext cx="5842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035386"/>
              </p:ext>
            </p:extLst>
          </p:nvPr>
        </p:nvGraphicFramePr>
        <p:xfrm>
          <a:off x="3722689" y="17463"/>
          <a:ext cx="6865937" cy="190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279680" imgH="1193760" progId="Equation.DSMT4">
                  <p:embed/>
                </p:oleObj>
              </mc:Choice>
              <mc:Fallback>
                <p:oleObj name="Equation" r:id="rId8" imgW="4279680" imgH="11937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9" y="17463"/>
                        <a:ext cx="6865937" cy="19097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777777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B26801-821E-8BB3-61A5-498D354B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300312"/>
              </p:ext>
            </p:extLst>
          </p:nvPr>
        </p:nvGraphicFramePr>
        <p:xfrm>
          <a:off x="1427163" y="103188"/>
          <a:ext cx="5634037" cy="180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40080" imgH="1066680" progId="Equation.DSMT4">
                  <p:embed/>
                </p:oleObj>
              </mc:Choice>
              <mc:Fallback>
                <p:oleObj name="Equation" r:id="rId3" imgW="3340080" imgH="106668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103188"/>
                        <a:ext cx="5634037" cy="1801812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421239"/>
              </p:ext>
            </p:extLst>
          </p:nvPr>
        </p:nvGraphicFramePr>
        <p:xfrm>
          <a:off x="1447800" y="2077541"/>
          <a:ext cx="5500688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25600" imgH="1168200" progId="Equation.DSMT4">
                  <p:embed/>
                </p:oleObj>
              </mc:Choice>
              <mc:Fallback>
                <p:oleObj name="Equation" r:id="rId5" imgW="3225600" imgH="11682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77541"/>
                        <a:ext cx="5500688" cy="198913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196758"/>
              </p:ext>
            </p:extLst>
          </p:nvPr>
        </p:nvGraphicFramePr>
        <p:xfrm>
          <a:off x="1447800" y="4239218"/>
          <a:ext cx="5935662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88960" imgH="1396800" progId="Equation.DSMT4">
                  <p:embed/>
                </p:oleObj>
              </mc:Choice>
              <mc:Fallback>
                <p:oleObj name="Equation" r:id="rId7" imgW="3288960" imgH="13968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239218"/>
                        <a:ext cx="5935662" cy="25177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D85E16-2832-D0DC-66E7-EB87E9C175C8}"/>
              </a:ext>
            </a:extLst>
          </p:cNvPr>
          <p:cNvSpPr txBox="1"/>
          <p:nvPr/>
        </p:nvSpPr>
        <p:spPr>
          <a:xfrm>
            <a:off x="8153400" y="599094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Protolith =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Crustal Protolith =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Continental Crust (CC)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85633C-C6DE-8C74-DA62-C5281B6F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608112"/>
              </p:ext>
            </p:extLst>
          </p:nvPr>
        </p:nvGraphicFramePr>
        <p:xfrm>
          <a:off x="1519237" y="742951"/>
          <a:ext cx="9196388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86320" imgH="1015920" progId="Equation.DSMT4">
                  <p:embed/>
                </p:oleObj>
              </mc:Choice>
              <mc:Fallback>
                <p:oleObj name="Equation" r:id="rId3" imgW="6286320" imgH="101592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9237" y="742951"/>
                        <a:ext cx="9196388" cy="14843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46474-A88F-0156-85D7-FBB32CF2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0" name="Group 3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829508"/>
              </p:ext>
            </p:extLst>
          </p:nvPr>
        </p:nvGraphicFramePr>
        <p:xfrm>
          <a:off x="1676400" y="76200"/>
          <a:ext cx="8839200" cy="5304155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University of California, San Diego, 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 Jolla (UCSD),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G.W.Lugmair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California Institute of Technology,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Pasadena (CIT), G.J.Wasserburg</a:t>
                      </a:r>
                    </a:p>
                  </a:txBody>
                  <a:tcPr marL="0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At.%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AW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Nd=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1.141817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1.138305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27.16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141.9077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143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Nd=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(0.512638)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0.511847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143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12.198%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142.9099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23.794%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143.9101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Nd=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0.348404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0.348933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145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8.290%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144.9126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146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Nd≡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0.7219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0.724137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146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17.177%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145.9132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148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Nd=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0.241572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0.243062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148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5.748%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147.9169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Nd/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Nd=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0.236431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0.238621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5.626%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149.9209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144.240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510" name="Object 2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006275"/>
              </p:ext>
            </p:extLst>
          </p:nvPr>
        </p:nvGraphicFramePr>
        <p:xfrm>
          <a:off x="3086101" y="6208712"/>
          <a:ext cx="416877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400" imgH="279360" progId="Equation.3">
                  <p:embed/>
                </p:oleObj>
              </mc:Choice>
              <mc:Fallback>
                <p:oleObj name="Equation" r:id="rId3" imgW="2768400" imgH="279360" progId="Equation.3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1" y="6208712"/>
                        <a:ext cx="4168775" cy="4206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11" name="Object 2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444093"/>
              </p:ext>
            </p:extLst>
          </p:nvPr>
        </p:nvGraphicFramePr>
        <p:xfrm>
          <a:off x="3086100" y="6208712"/>
          <a:ext cx="51435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16040" imgH="279360" progId="Equation.3">
                  <p:embed/>
                </p:oleObj>
              </mc:Choice>
              <mc:Fallback>
                <p:oleObj name="Equation" r:id="rId5" imgW="3416040" imgH="279360" progId="Equation.3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0" y="6208712"/>
                        <a:ext cx="5143500" cy="4206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360D6-B4D8-095D-615E-E72F8DAF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275260"/>
              </p:ext>
            </p:extLst>
          </p:nvPr>
        </p:nvGraphicFramePr>
        <p:xfrm>
          <a:off x="1817688" y="206375"/>
          <a:ext cx="4787900" cy="192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54280" imgH="1066680" progId="Equation.DSMT4">
                  <p:embed/>
                </p:oleObj>
              </mc:Choice>
              <mc:Fallback>
                <p:oleObj name="Equation" r:id="rId3" imgW="2654280" imgH="10666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206375"/>
                        <a:ext cx="4787900" cy="19256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223886"/>
              </p:ext>
            </p:extLst>
          </p:nvPr>
        </p:nvGraphicFramePr>
        <p:xfrm>
          <a:off x="1962150" y="2295525"/>
          <a:ext cx="46482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77960" imgH="1066680" progId="Equation.DSMT4">
                  <p:embed/>
                </p:oleObj>
              </mc:Choice>
              <mc:Fallback>
                <p:oleObj name="Equation" r:id="rId5" imgW="2577960" imgH="10666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2295525"/>
                        <a:ext cx="4648200" cy="19177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810923"/>
              </p:ext>
            </p:extLst>
          </p:nvPr>
        </p:nvGraphicFramePr>
        <p:xfrm>
          <a:off x="7170738" y="427039"/>
          <a:ext cx="3344862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280" imgH="888840" progId="Equation.DSMT4">
                  <p:embed/>
                </p:oleObj>
              </mc:Choice>
              <mc:Fallback>
                <p:oleObj name="Equation" r:id="rId7" imgW="2222280" imgH="8888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738" y="427039"/>
                        <a:ext cx="3344862" cy="133508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055124"/>
              </p:ext>
            </p:extLst>
          </p:nvPr>
        </p:nvGraphicFramePr>
        <p:xfrm>
          <a:off x="2054226" y="4705351"/>
          <a:ext cx="7383463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30440" imgH="1054080" progId="Equation.DSMT4">
                  <p:embed/>
                </p:oleObj>
              </mc:Choice>
              <mc:Fallback>
                <p:oleObj name="Equation" r:id="rId9" imgW="4330440" imgH="10540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226" y="4705351"/>
                        <a:ext cx="7383463" cy="17938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C12CE-B03E-AD53-B2BF-286E5E27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851526" y="2895600"/>
            <a:ext cx="4664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Yamashita K., Creaser R.A. </a:t>
            </a:r>
          </a:p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Geochemical and Nd isotopic constraints for the origin of the Late Archean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turbidites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from the Yellowknife area, Northwest Territories, Canada. </a:t>
            </a:r>
          </a:p>
          <a:p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Acta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</a:p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1999. 63(17): 2579-2598.</a:t>
            </a:r>
            <a:endParaRPr lang="ru-RU" sz="16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7832726" y="209550"/>
            <a:ext cx="6944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</a:t>
            </a:r>
            <a:endParaRPr lang="ru-RU" sz="2800" baseline="-25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5DF5F0-F799-86D0-F540-4B7C5907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851526" y="2895600"/>
            <a:ext cx="4664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Yamashita K., Creaser R.A. </a:t>
            </a:r>
          </a:p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Geochemical and Nd isotopic constraints for the origin of the Late Archean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turbidites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from the Yellowknife area, Northwest Territories, Canada. </a:t>
            </a:r>
          </a:p>
          <a:p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Acta</a:t>
            </a: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</a:p>
          <a:p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1999. 63(17): 2579-2598.</a:t>
            </a:r>
            <a:endParaRPr lang="ru-RU" sz="16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7832726" y="209550"/>
            <a:ext cx="8274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Nd2</a:t>
            </a:r>
            <a:endParaRPr lang="ru-RU" sz="2800" baseline="-25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67B92-8290-174C-9A7F-A33E1C7C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Bajkal-to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2" y="461263"/>
            <a:ext cx="6126480" cy="5939537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A808B5-2655-4CBB-BD83-BBA0C536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960" y="457200"/>
            <a:ext cx="5999874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D20A77-71A0-E0BC-6E7D-E86E6AEA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1"/>
            <a:ext cx="9144000" cy="634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0" y="304801"/>
            <a:ext cx="2871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Мишина и др., 2005</a:t>
            </a:r>
          </a:p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Савельева и др., 2006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838978-572F-A43F-CA5A-F4DE1CF6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Sediments Model Age-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1" y="0"/>
            <a:ext cx="7459663" cy="6853238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487BF-6C27-1476-B650-72077E0D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838200"/>
          </a:xfrm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Вычислить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ru-RU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</a:t>
            </a:r>
            <a:r>
              <a:rPr lang="en-US" sz="2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Nd2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 точным и приближённым формулам</a:t>
            </a: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7696201" y="1371600"/>
            <a:ext cx="219002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Mantle: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(0)=+9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(4.56)=0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Protolith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[Sm]=3.5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ppm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[Nd]=16.0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ppm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10572"/>
              </p:ext>
            </p:extLst>
          </p:nvPr>
        </p:nvGraphicFramePr>
        <p:xfrm>
          <a:off x="1981200" y="1066800"/>
          <a:ext cx="5029200" cy="5181600"/>
        </p:xfrm>
        <a:graphic>
          <a:graphicData uri="http://schemas.openxmlformats.org/drawingml/2006/table">
            <a:tbl>
              <a:tblPr/>
              <a:tblGrid>
                <a:gridCol w="1384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6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Sample</a:t>
                      </a:r>
                      <a:endParaRPr lang="ru-RU" sz="20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Sm/Nd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143</a:t>
                      </a:r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Nd/</a:t>
                      </a:r>
                      <a:r>
                        <a:rPr lang="en-US" sz="2000" b="0" i="0" u="none" strike="noStrike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0.1467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0.512030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0.1533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0.1566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0.1599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0.1633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0.1666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0.1699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0.1732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0.1765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0.511904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…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0.2460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0.511774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1.60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0.2493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0.511774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1.62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0.2526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0.511774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1.64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Cambria" panose="02040503050406030204" pitchFamily="18" charset="0"/>
                        </a:rPr>
                        <a:t>0.2559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0.511774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Cambria" panose="02040503050406030204" pitchFamily="18" charset="0"/>
                        </a:rPr>
                        <a:t>1.66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91401" y="5257801"/>
            <a:ext cx="2971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Варианты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файле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Ex14.xlsx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 сайте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wiki.web.ru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15B04-6ACF-EC9D-843D-84AB02EA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560638"/>
            <a:ext cx="10363200" cy="1736725"/>
          </a:xfrm>
        </p:spPr>
        <p:txBody>
          <a:bodyPr/>
          <a:lstStyle/>
          <a:p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Проблема вещественного баланса в системе кора-мантия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8A930C-E488-0399-706A-2B0192A06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97700-5229-455E-9A8D-9D06E1370C86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333" y="0"/>
            <a:ext cx="9151334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191000" y="4722911"/>
            <a:ext cx="99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000066"/>
                </a:solidFill>
              </a:rPr>
              <a:t>EM-I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48398" y="39111"/>
            <a:ext cx="914400" cy="914400"/>
            <a:chOff x="192" y="192"/>
            <a:chExt cx="624" cy="576"/>
          </a:xfrm>
        </p:grpSpPr>
        <p:sp>
          <p:nvSpPr>
            <p:cNvPr id="67589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dirty="0">
                  <a:solidFill>
                    <a:srgbClr val="000066"/>
                  </a:solidFill>
                </a:rPr>
                <a:t>DM</a:t>
              </a:r>
            </a:p>
          </p:txBody>
        </p:sp>
        <p:sp>
          <p:nvSpPr>
            <p:cNvPr id="67590" name="Line 6"/>
            <p:cNvSpPr>
              <a:spLocks noChangeShapeType="1"/>
            </p:cNvSpPr>
            <p:nvPr/>
          </p:nvSpPr>
          <p:spPr bwMode="auto">
            <a:xfrm>
              <a:off x="480" y="432"/>
              <a:ext cx="336" cy="336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858000" y="2611736"/>
            <a:ext cx="1143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000066"/>
                </a:solidFill>
              </a:rPr>
              <a:t>EM-II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81600" y="3169048"/>
            <a:ext cx="2057400" cy="1600200"/>
            <a:chOff x="2160" y="2064"/>
            <a:chExt cx="1296" cy="1008"/>
          </a:xfrm>
        </p:grpSpPr>
        <p:sp>
          <p:nvSpPr>
            <p:cNvPr id="67593" name="Freeform 9"/>
            <p:cNvSpPr>
              <a:spLocks/>
            </p:cNvSpPr>
            <p:nvPr/>
          </p:nvSpPr>
          <p:spPr bwMode="auto">
            <a:xfrm>
              <a:off x="2160" y="2064"/>
              <a:ext cx="1296" cy="1008"/>
            </a:xfrm>
            <a:custGeom>
              <a:avLst/>
              <a:gdLst/>
              <a:ahLst/>
              <a:cxnLst>
                <a:cxn ang="0">
                  <a:pos x="1051" y="0"/>
                </a:cxn>
                <a:cxn ang="0">
                  <a:pos x="0" y="711"/>
                </a:cxn>
              </a:cxnLst>
              <a:rect l="0" t="0" r="r" b="b"/>
              <a:pathLst>
                <a:path w="1051" h="711">
                  <a:moveTo>
                    <a:pt x="1051" y="0"/>
                  </a:moveTo>
                  <a:cubicBezTo>
                    <a:pt x="842" y="475"/>
                    <a:pt x="449" y="684"/>
                    <a:pt x="0" y="711"/>
                  </a:cubicBezTo>
                </a:path>
              </a:pathLst>
            </a:custGeom>
            <a:noFill/>
            <a:ln w="38100" cap="flat">
              <a:solidFill>
                <a:srgbClr val="000080"/>
              </a:solidFill>
              <a:prstDash val="lgDash"/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7594" name="Text Box 10"/>
            <p:cNvSpPr txBox="1">
              <a:spLocks noChangeArrowheads="1"/>
            </p:cNvSpPr>
            <p:nvPr/>
          </p:nvSpPr>
          <p:spPr bwMode="auto">
            <a:xfrm>
              <a:off x="2928" y="2736"/>
              <a:ext cx="3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0066"/>
                  </a:solidFill>
                </a:rPr>
                <a:t>EM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18024" y="1534536"/>
            <a:ext cx="1469648" cy="400050"/>
            <a:chOff x="-239" y="1122"/>
            <a:chExt cx="1003" cy="252"/>
          </a:xfrm>
        </p:grpSpPr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-239" y="1122"/>
              <a:ext cx="67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A50021"/>
                  </a:solidFill>
                </a:rPr>
                <a:t>HIMU</a:t>
              </a:r>
            </a:p>
          </p:txBody>
        </p:sp>
        <p:sp>
          <p:nvSpPr>
            <p:cNvPr id="67597" name="Line 13"/>
            <p:cNvSpPr>
              <a:spLocks noChangeShapeType="1"/>
            </p:cNvSpPr>
            <p:nvPr/>
          </p:nvSpPr>
          <p:spPr bwMode="auto">
            <a:xfrm>
              <a:off x="380" y="1254"/>
              <a:ext cx="384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602" name="Freeform 18"/>
          <p:cNvSpPr>
            <a:spLocks/>
          </p:cNvSpPr>
          <p:nvPr/>
        </p:nvSpPr>
        <p:spPr bwMode="auto">
          <a:xfrm>
            <a:off x="3664305" y="533400"/>
            <a:ext cx="6350" cy="4741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2987"/>
              </a:cxn>
            </a:cxnLst>
            <a:rect l="0" t="0" r="r" b="b"/>
            <a:pathLst>
              <a:path w="4" h="2987">
                <a:moveTo>
                  <a:pt x="0" y="0"/>
                </a:moveTo>
                <a:lnTo>
                  <a:pt x="4" y="2987"/>
                </a:lnTo>
              </a:path>
            </a:pathLst>
          </a:custGeom>
          <a:noFill/>
          <a:ln w="2540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endParaRPr lang="ru-RU"/>
          </a:p>
        </p:txBody>
      </p:sp>
      <p:sp>
        <p:nvSpPr>
          <p:cNvPr id="67603" name="Freeform 19"/>
          <p:cNvSpPr>
            <a:spLocks/>
          </p:cNvSpPr>
          <p:nvPr/>
        </p:nvSpPr>
        <p:spPr bwMode="auto">
          <a:xfrm>
            <a:off x="2952750" y="2360614"/>
            <a:ext cx="4941888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113" y="0"/>
              </a:cxn>
            </a:cxnLst>
            <a:rect l="0" t="0" r="r" b="b"/>
            <a:pathLst>
              <a:path w="3113" h="1">
                <a:moveTo>
                  <a:pt x="0" y="1"/>
                </a:moveTo>
                <a:lnTo>
                  <a:pt x="3113" y="0"/>
                </a:lnTo>
              </a:path>
            </a:pathLst>
          </a:custGeom>
          <a:noFill/>
          <a:ln w="2540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7C902-EEBD-685F-CF28-768F417B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3A7DA-5210-4414-B810-C26E2738FB67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9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Ocean S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5400"/>
            <a:ext cx="7989888" cy="68580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ACC270-70B3-7FCE-4F68-F4FF3E43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650" y="1"/>
            <a:ext cx="915035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6065838" y="3429001"/>
          <a:ext cx="387826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45960" imgH="507960" progId="Equation.3">
                  <p:embed/>
                </p:oleObj>
              </mc:Choice>
              <mc:Fallback>
                <p:oleObj name="Equation" r:id="rId4" imgW="2145960" imgH="5079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8" y="3429001"/>
                        <a:ext cx="3878262" cy="91916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CD2FF-42C5-4CA0-B3B7-4748BCDD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682876" y="795338"/>
            <a:ext cx="6799263" cy="4818062"/>
            <a:chOff x="730" y="501"/>
            <a:chExt cx="4283" cy="3035"/>
          </a:xfrm>
        </p:grpSpPr>
        <p:sp>
          <p:nvSpPr>
            <p:cNvPr id="23571" name="Freeform 19"/>
            <p:cNvSpPr>
              <a:spLocks/>
            </p:cNvSpPr>
            <p:nvPr/>
          </p:nvSpPr>
          <p:spPr bwMode="auto">
            <a:xfrm>
              <a:off x="730" y="501"/>
              <a:ext cx="4283" cy="3035"/>
            </a:xfrm>
            <a:custGeom>
              <a:avLst/>
              <a:gdLst/>
              <a:ahLst/>
              <a:cxnLst>
                <a:cxn ang="0">
                  <a:pos x="2148" y="3035"/>
                </a:cxn>
                <a:cxn ang="0">
                  <a:pos x="0" y="891"/>
                </a:cxn>
                <a:cxn ang="0">
                  <a:pos x="104" y="793"/>
                </a:cxn>
                <a:cxn ang="0">
                  <a:pos x="400" y="557"/>
                </a:cxn>
                <a:cxn ang="0">
                  <a:pos x="686" y="379"/>
                </a:cxn>
                <a:cxn ang="0">
                  <a:pos x="1108" y="184"/>
                </a:cxn>
                <a:cxn ang="0">
                  <a:pos x="1529" y="69"/>
                </a:cxn>
                <a:cxn ang="0">
                  <a:pos x="1865" y="16"/>
                </a:cxn>
                <a:cxn ang="0">
                  <a:pos x="2344" y="8"/>
                </a:cxn>
                <a:cxn ang="0">
                  <a:pos x="2732" y="64"/>
                </a:cxn>
                <a:cxn ang="0">
                  <a:pos x="3155" y="176"/>
                </a:cxn>
                <a:cxn ang="0">
                  <a:pos x="3499" y="323"/>
                </a:cxn>
                <a:cxn ang="0">
                  <a:pos x="3787" y="488"/>
                </a:cxn>
                <a:cxn ang="0">
                  <a:pos x="4070" y="699"/>
                </a:cxn>
                <a:cxn ang="0">
                  <a:pos x="4283" y="889"/>
                </a:cxn>
                <a:cxn ang="0">
                  <a:pos x="2148" y="3035"/>
                </a:cxn>
              </a:cxnLst>
              <a:rect l="0" t="0" r="r" b="b"/>
              <a:pathLst>
                <a:path w="4283" h="3035">
                  <a:moveTo>
                    <a:pt x="2148" y="3035"/>
                  </a:moveTo>
                  <a:lnTo>
                    <a:pt x="0" y="891"/>
                  </a:lnTo>
                  <a:cubicBezTo>
                    <a:pt x="66" y="838"/>
                    <a:pt x="42" y="849"/>
                    <a:pt x="104" y="793"/>
                  </a:cubicBezTo>
                  <a:cubicBezTo>
                    <a:pt x="171" y="737"/>
                    <a:pt x="303" y="626"/>
                    <a:pt x="400" y="557"/>
                  </a:cubicBezTo>
                  <a:cubicBezTo>
                    <a:pt x="497" y="488"/>
                    <a:pt x="568" y="441"/>
                    <a:pt x="686" y="379"/>
                  </a:cubicBezTo>
                  <a:cubicBezTo>
                    <a:pt x="804" y="317"/>
                    <a:pt x="968" y="236"/>
                    <a:pt x="1108" y="184"/>
                  </a:cubicBezTo>
                  <a:cubicBezTo>
                    <a:pt x="1248" y="132"/>
                    <a:pt x="1403" y="97"/>
                    <a:pt x="1529" y="69"/>
                  </a:cubicBezTo>
                  <a:cubicBezTo>
                    <a:pt x="1655" y="41"/>
                    <a:pt x="1729" y="26"/>
                    <a:pt x="1865" y="16"/>
                  </a:cubicBezTo>
                  <a:cubicBezTo>
                    <a:pt x="2001" y="6"/>
                    <a:pt x="2200" y="0"/>
                    <a:pt x="2344" y="8"/>
                  </a:cubicBezTo>
                  <a:cubicBezTo>
                    <a:pt x="2488" y="16"/>
                    <a:pt x="2597" y="36"/>
                    <a:pt x="2732" y="64"/>
                  </a:cubicBezTo>
                  <a:cubicBezTo>
                    <a:pt x="2867" y="92"/>
                    <a:pt x="3027" y="133"/>
                    <a:pt x="3155" y="176"/>
                  </a:cubicBezTo>
                  <a:cubicBezTo>
                    <a:pt x="3283" y="219"/>
                    <a:pt x="3394" y="271"/>
                    <a:pt x="3499" y="323"/>
                  </a:cubicBezTo>
                  <a:cubicBezTo>
                    <a:pt x="3604" y="375"/>
                    <a:pt x="3692" y="425"/>
                    <a:pt x="3787" y="488"/>
                  </a:cubicBezTo>
                  <a:cubicBezTo>
                    <a:pt x="3882" y="551"/>
                    <a:pt x="3987" y="632"/>
                    <a:pt x="4070" y="699"/>
                  </a:cubicBezTo>
                  <a:cubicBezTo>
                    <a:pt x="4153" y="766"/>
                    <a:pt x="4179" y="795"/>
                    <a:pt x="4283" y="889"/>
                  </a:cubicBezTo>
                  <a:lnTo>
                    <a:pt x="2148" y="3035"/>
                  </a:lnTo>
                  <a:close/>
                </a:path>
              </a:pathLst>
            </a:custGeom>
            <a:solidFill>
              <a:srgbClr val="339966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auto">
            <a:xfrm>
              <a:off x="1578" y="1691"/>
              <a:ext cx="2601" cy="1835"/>
            </a:xfrm>
            <a:custGeom>
              <a:avLst/>
              <a:gdLst/>
              <a:ahLst/>
              <a:cxnLst>
                <a:cxn ang="0">
                  <a:pos x="1299" y="1835"/>
                </a:cxn>
                <a:cxn ang="0">
                  <a:pos x="0" y="543"/>
                </a:cxn>
                <a:cxn ang="0">
                  <a:pos x="140" y="411"/>
                </a:cxn>
                <a:cxn ang="0">
                  <a:pos x="310" y="290"/>
                </a:cxn>
                <a:cxn ang="0">
                  <a:pos x="534" y="168"/>
                </a:cxn>
                <a:cxn ang="0">
                  <a:pos x="700" y="101"/>
                </a:cxn>
                <a:cxn ang="0">
                  <a:pos x="880" y="50"/>
                </a:cxn>
                <a:cxn ang="0">
                  <a:pos x="1083" y="15"/>
                </a:cxn>
                <a:cxn ang="0">
                  <a:pos x="1264" y="0"/>
                </a:cxn>
                <a:cxn ang="0">
                  <a:pos x="1451" y="8"/>
                </a:cxn>
                <a:cxn ang="0">
                  <a:pos x="1640" y="32"/>
                </a:cxn>
                <a:cxn ang="0">
                  <a:pos x="1841" y="83"/>
                </a:cxn>
                <a:cxn ang="0">
                  <a:pos x="2022" y="152"/>
                </a:cxn>
                <a:cxn ang="0">
                  <a:pos x="2132" y="202"/>
                </a:cxn>
                <a:cxn ang="0">
                  <a:pos x="2262" y="277"/>
                </a:cxn>
                <a:cxn ang="0">
                  <a:pos x="2406" y="373"/>
                </a:cxn>
                <a:cxn ang="0">
                  <a:pos x="2502" y="455"/>
                </a:cxn>
                <a:cxn ang="0">
                  <a:pos x="2601" y="543"/>
                </a:cxn>
                <a:cxn ang="0">
                  <a:pos x="1299" y="1835"/>
                </a:cxn>
              </a:cxnLst>
              <a:rect l="0" t="0" r="r" b="b"/>
              <a:pathLst>
                <a:path w="2601" h="1835">
                  <a:moveTo>
                    <a:pt x="1299" y="1835"/>
                  </a:moveTo>
                  <a:lnTo>
                    <a:pt x="0" y="543"/>
                  </a:lnTo>
                  <a:cubicBezTo>
                    <a:pt x="52" y="487"/>
                    <a:pt x="88" y="457"/>
                    <a:pt x="140" y="411"/>
                  </a:cubicBezTo>
                  <a:cubicBezTo>
                    <a:pt x="192" y="365"/>
                    <a:pt x="246" y="330"/>
                    <a:pt x="310" y="290"/>
                  </a:cubicBezTo>
                  <a:cubicBezTo>
                    <a:pt x="374" y="250"/>
                    <a:pt x="470" y="200"/>
                    <a:pt x="534" y="168"/>
                  </a:cubicBezTo>
                  <a:cubicBezTo>
                    <a:pt x="598" y="136"/>
                    <a:pt x="641" y="117"/>
                    <a:pt x="700" y="101"/>
                  </a:cubicBezTo>
                  <a:cubicBezTo>
                    <a:pt x="759" y="85"/>
                    <a:pt x="808" y="58"/>
                    <a:pt x="880" y="50"/>
                  </a:cubicBezTo>
                  <a:cubicBezTo>
                    <a:pt x="952" y="42"/>
                    <a:pt x="1019" y="23"/>
                    <a:pt x="1083" y="15"/>
                  </a:cubicBezTo>
                  <a:cubicBezTo>
                    <a:pt x="1147" y="7"/>
                    <a:pt x="1208" y="0"/>
                    <a:pt x="1264" y="0"/>
                  </a:cubicBezTo>
                  <a:cubicBezTo>
                    <a:pt x="1320" y="0"/>
                    <a:pt x="1387" y="2"/>
                    <a:pt x="1451" y="8"/>
                  </a:cubicBezTo>
                  <a:cubicBezTo>
                    <a:pt x="1515" y="14"/>
                    <a:pt x="1565" y="21"/>
                    <a:pt x="1640" y="32"/>
                  </a:cubicBezTo>
                  <a:cubicBezTo>
                    <a:pt x="1715" y="43"/>
                    <a:pt x="1777" y="64"/>
                    <a:pt x="1841" y="83"/>
                  </a:cubicBezTo>
                  <a:cubicBezTo>
                    <a:pt x="1905" y="102"/>
                    <a:pt x="1974" y="128"/>
                    <a:pt x="2022" y="152"/>
                  </a:cubicBezTo>
                  <a:cubicBezTo>
                    <a:pt x="2070" y="176"/>
                    <a:pt x="2092" y="178"/>
                    <a:pt x="2132" y="202"/>
                  </a:cubicBezTo>
                  <a:cubicBezTo>
                    <a:pt x="2172" y="226"/>
                    <a:pt x="2222" y="253"/>
                    <a:pt x="2262" y="277"/>
                  </a:cubicBezTo>
                  <a:cubicBezTo>
                    <a:pt x="2302" y="301"/>
                    <a:pt x="2366" y="341"/>
                    <a:pt x="2406" y="373"/>
                  </a:cubicBezTo>
                  <a:cubicBezTo>
                    <a:pt x="2446" y="405"/>
                    <a:pt x="2470" y="431"/>
                    <a:pt x="2502" y="455"/>
                  </a:cubicBezTo>
                  <a:cubicBezTo>
                    <a:pt x="2534" y="479"/>
                    <a:pt x="2552" y="495"/>
                    <a:pt x="2601" y="543"/>
                  </a:cubicBezTo>
                  <a:lnTo>
                    <a:pt x="1299" y="1835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auto">
            <a:xfrm>
              <a:off x="2416" y="2885"/>
              <a:ext cx="918" cy="641"/>
            </a:xfrm>
            <a:custGeom>
              <a:avLst/>
              <a:gdLst/>
              <a:ahLst/>
              <a:cxnLst>
                <a:cxn ang="0">
                  <a:pos x="461" y="641"/>
                </a:cxn>
                <a:cxn ang="0">
                  <a:pos x="0" y="190"/>
                </a:cxn>
                <a:cxn ang="0">
                  <a:pos x="104" y="108"/>
                </a:cxn>
                <a:cxn ang="0">
                  <a:pos x="224" y="43"/>
                </a:cxn>
                <a:cxn ang="0">
                  <a:pos x="373" y="7"/>
                </a:cxn>
                <a:cxn ang="0">
                  <a:pos x="555" y="7"/>
                </a:cxn>
                <a:cxn ang="0">
                  <a:pos x="692" y="45"/>
                </a:cxn>
                <a:cxn ang="0">
                  <a:pos x="795" y="93"/>
                </a:cxn>
                <a:cxn ang="0">
                  <a:pos x="918" y="190"/>
                </a:cxn>
                <a:cxn ang="0">
                  <a:pos x="461" y="641"/>
                </a:cxn>
              </a:cxnLst>
              <a:rect l="0" t="0" r="r" b="b"/>
              <a:pathLst>
                <a:path w="918" h="641">
                  <a:moveTo>
                    <a:pt x="461" y="641"/>
                  </a:moveTo>
                  <a:cubicBezTo>
                    <a:pt x="371" y="561"/>
                    <a:pt x="48" y="238"/>
                    <a:pt x="0" y="190"/>
                  </a:cubicBezTo>
                  <a:cubicBezTo>
                    <a:pt x="43" y="154"/>
                    <a:pt x="67" y="132"/>
                    <a:pt x="104" y="108"/>
                  </a:cubicBezTo>
                  <a:cubicBezTo>
                    <a:pt x="141" y="84"/>
                    <a:pt x="179" y="60"/>
                    <a:pt x="224" y="43"/>
                  </a:cubicBezTo>
                  <a:cubicBezTo>
                    <a:pt x="269" y="26"/>
                    <a:pt x="318" y="13"/>
                    <a:pt x="373" y="7"/>
                  </a:cubicBezTo>
                  <a:cubicBezTo>
                    <a:pt x="428" y="1"/>
                    <a:pt x="502" y="0"/>
                    <a:pt x="555" y="7"/>
                  </a:cubicBezTo>
                  <a:cubicBezTo>
                    <a:pt x="608" y="14"/>
                    <a:pt x="652" y="31"/>
                    <a:pt x="692" y="45"/>
                  </a:cubicBezTo>
                  <a:cubicBezTo>
                    <a:pt x="732" y="59"/>
                    <a:pt x="754" y="67"/>
                    <a:pt x="795" y="93"/>
                  </a:cubicBezTo>
                  <a:cubicBezTo>
                    <a:pt x="836" y="119"/>
                    <a:pt x="881" y="152"/>
                    <a:pt x="918" y="190"/>
                  </a:cubicBezTo>
                  <a:cubicBezTo>
                    <a:pt x="688" y="430"/>
                    <a:pt x="557" y="555"/>
                    <a:pt x="461" y="641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/>
            </a:p>
          </p:txBody>
        </p:sp>
      </p:grpSp>
      <p:pic>
        <p:nvPicPr>
          <p:cNvPr id="23554" name="Picture 2"/>
          <p:cNvPicPr>
            <a:picLocks noGrp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1" y="30164"/>
            <a:ext cx="8520113" cy="5940425"/>
          </a:xfrm>
          <a:noFill/>
          <a:ln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767389" y="225425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20 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км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732464" y="865188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660 км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683250" y="2703513"/>
            <a:ext cx="1152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2898 км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638800" y="4267200"/>
            <a:ext cx="1152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5145 км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945063" y="488950"/>
            <a:ext cx="26420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Верхняя мантия (27%)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978400" y="1812925"/>
            <a:ext cx="257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Нижняя мантия (73%)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257801" y="3581400"/>
            <a:ext cx="1710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Внешнее ядро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357750" y="4710176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Внутреннее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ядро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749426" y="4648200"/>
            <a:ext cx="3845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Континентальная кора</a:t>
            </a:r>
          </a:p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─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────────────── = 0.57 %</a:t>
            </a:r>
          </a:p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Мантия + кора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6981825" y="4648200"/>
            <a:ext cx="3698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Континентальная кора</a:t>
            </a:r>
          </a:p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─────────────── = 2.3 %</a:t>
            </a:r>
          </a:p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Верхняя мантия + кора</a:t>
            </a:r>
          </a:p>
        </p:txBody>
      </p:sp>
      <p:sp>
        <p:nvSpPr>
          <p:cNvPr id="23565" name="AutoShape 13"/>
          <p:cNvSpPr>
            <a:spLocks/>
          </p:cNvSpPr>
          <p:nvPr/>
        </p:nvSpPr>
        <p:spPr bwMode="auto">
          <a:xfrm rot="18900000">
            <a:off x="2647951" y="1666875"/>
            <a:ext cx="492125" cy="2514600"/>
          </a:xfrm>
          <a:prstGeom prst="leftBrace">
            <a:avLst>
              <a:gd name="adj1" fmla="val 42581"/>
              <a:gd name="adj2" fmla="val 50000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133601" y="3124201"/>
            <a:ext cx="9813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Мантия</a:t>
            </a:r>
          </a:p>
          <a:p>
            <a:r>
              <a:rPr lang="ru-RU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(100%)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C5187-3435-8C03-F968-04FE2719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4" y="125413"/>
            <a:ext cx="8815387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B60C4B-C729-652D-C357-9353BAFA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264" y="166689"/>
            <a:ext cx="87534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1"/>
            <a:ext cx="37417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3E95F-0C75-0070-6C0D-AA910AAF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4" y="125413"/>
            <a:ext cx="8815387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85A39-C6D8-526D-5E53-99415EE8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025" y="171450"/>
            <a:ext cx="87439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057401"/>
            <a:ext cx="3436938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54B41E-876D-66F2-113D-01DC47E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Smith Lud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8739188" cy="6859588"/>
          </a:xfrm>
          <a:prstGeom prst="rect">
            <a:avLst/>
          </a:prstGeom>
          <a:noFill/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5394326" y="304801"/>
            <a:ext cx="48164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Smith A.D., Ludden J.N. Nd isotopic evolution of the Precambrian mantle. // Earth and Planetary Science Letters. 1989. 93: 14-22.</a:t>
            </a:r>
          </a:p>
        </p:txBody>
      </p:sp>
      <p:grpSp>
        <p:nvGrpSpPr>
          <p:cNvPr id="155655" name="Group 7"/>
          <p:cNvGrpSpPr>
            <a:grpSpLocks/>
          </p:cNvGrpSpPr>
          <p:nvPr/>
        </p:nvGrpSpPr>
        <p:grpSpPr bwMode="auto">
          <a:xfrm>
            <a:off x="2362200" y="2362201"/>
            <a:ext cx="7981950" cy="2733675"/>
            <a:chOff x="576" y="1494"/>
            <a:chExt cx="4992" cy="2298"/>
          </a:xfrm>
        </p:grpSpPr>
        <p:sp>
          <p:nvSpPr>
            <p:cNvPr id="155656" name="Freeform 8"/>
            <p:cNvSpPr>
              <a:spLocks/>
            </p:cNvSpPr>
            <p:nvPr/>
          </p:nvSpPr>
          <p:spPr bwMode="auto">
            <a:xfrm>
              <a:off x="595" y="1494"/>
              <a:ext cx="4956" cy="22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18" y="835"/>
                </a:cxn>
                <a:cxn ang="0">
                  <a:pos x="1817" y="1430"/>
                </a:cxn>
                <a:cxn ang="0">
                  <a:pos x="2570" y="1810"/>
                </a:cxn>
                <a:cxn ang="0">
                  <a:pos x="3348" y="2070"/>
                </a:cxn>
                <a:cxn ang="0">
                  <a:pos x="4260" y="2253"/>
                </a:cxn>
                <a:cxn ang="0">
                  <a:pos x="4956" y="2297"/>
                </a:cxn>
              </a:cxnLst>
              <a:rect l="0" t="0" r="r" b="b"/>
              <a:pathLst>
                <a:path w="4956" h="2297">
                  <a:moveTo>
                    <a:pt x="0" y="0"/>
                  </a:moveTo>
                  <a:cubicBezTo>
                    <a:pt x="153" y="139"/>
                    <a:pt x="615" y="597"/>
                    <a:pt x="918" y="835"/>
                  </a:cubicBezTo>
                  <a:cubicBezTo>
                    <a:pt x="1221" y="1073"/>
                    <a:pt x="1542" y="1268"/>
                    <a:pt x="1817" y="1430"/>
                  </a:cubicBezTo>
                  <a:cubicBezTo>
                    <a:pt x="2092" y="1592"/>
                    <a:pt x="2315" y="1703"/>
                    <a:pt x="2570" y="1810"/>
                  </a:cubicBezTo>
                  <a:cubicBezTo>
                    <a:pt x="2825" y="1917"/>
                    <a:pt x="3066" y="1996"/>
                    <a:pt x="3348" y="2070"/>
                  </a:cubicBezTo>
                  <a:cubicBezTo>
                    <a:pt x="3630" y="2144"/>
                    <a:pt x="3992" y="2215"/>
                    <a:pt x="4260" y="2253"/>
                  </a:cubicBezTo>
                  <a:cubicBezTo>
                    <a:pt x="4528" y="2291"/>
                    <a:pt x="4811" y="2288"/>
                    <a:pt x="4956" y="2297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57" name="Freeform 9"/>
            <p:cNvSpPr>
              <a:spLocks/>
            </p:cNvSpPr>
            <p:nvPr/>
          </p:nvSpPr>
          <p:spPr bwMode="auto">
            <a:xfrm>
              <a:off x="576" y="2784"/>
              <a:ext cx="4992" cy="10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3" y="375"/>
                </a:cxn>
                <a:cxn ang="0">
                  <a:pos x="2405" y="735"/>
                </a:cxn>
                <a:cxn ang="0">
                  <a:pos x="3848" y="944"/>
                </a:cxn>
                <a:cxn ang="0">
                  <a:pos x="4992" y="1008"/>
                </a:cxn>
              </a:cxnLst>
              <a:rect l="0" t="0" r="r" b="b"/>
              <a:pathLst>
                <a:path w="4992" h="1008">
                  <a:moveTo>
                    <a:pt x="0" y="0"/>
                  </a:moveTo>
                  <a:cubicBezTo>
                    <a:pt x="169" y="62"/>
                    <a:pt x="612" y="253"/>
                    <a:pt x="1013" y="375"/>
                  </a:cubicBezTo>
                  <a:cubicBezTo>
                    <a:pt x="1414" y="497"/>
                    <a:pt x="1933" y="640"/>
                    <a:pt x="2405" y="735"/>
                  </a:cubicBezTo>
                  <a:cubicBezTo>
                    <a:pt x="2877" y="830"/>
                    <a:pt x="3417" y="899"/>
                    <a:pt x="3848" y="944"/>
                  </a:cubicBezTo>
                  <a:cubicBezTo>
                    <a:pt x="4279" y="989"/>
                    <a:pt x="4754" y="995"/>
                    <a:pt x="4992" y="1008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auto">
            <a:xfrm>
              <a:off x="576" y="3312"/>
              <a:ext cx="4992" cy="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8" y="176"/>
                </a:cxn>
                <a:cxn ang="0">
                  <a:pos x="2688" y="384"/>
                </a:cxn>
                <a:cxn ang="0">
                  <a:pos x="4992" y="480"/>
                </a:cxn>
              </a:cxnLst>
              <a:rect l="0" t="0" r="r" b="b"/>
              <a:pathLst>
                <a:path w="4992" h="480">
                  <a:moveTo>
                    <a:pt x="0" y="0"/>
                  </a:moveTo>
                  <a:cubicBezTo>
                    <a:pt x="168" y="29"/>
                    <a:pt x="560" y="112"/>
                    <a:pt x="1008" y="176"/>
                  </a:cubicBezTo>
                  <a:cubicBezTo>
                    <a:pt x="1456" y="240"/>
                    <a:pt x="2024" y="333"/>
                    <a:pt x="2688" y="384"/>
                  </a:cubicBezTo>
                  <a:cubicBezTo>
                    <a:pt x="3352" y="435"/>
                    <a:pt x="4256" y="472"/>
                    <a:pt x="4992" y="480"/>
                  </a:cubicBezTo>
                </a:path>
              </a:pathLst>
            </a:custGeom>
            <a:noFill/>
            <a:ln w="635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B157D-9AD0-3ED7-D689-B89BDC7C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4" y="125413"/>
            <a:ext cx="8815387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ED85D-1BCB-5319-5336-AEAF1A3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4" y="125413"/>
            <a:ext cx="8815387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6C4BD-670C-DDD6-A3F6-D636E57B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765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ABED6-A270-CFE4-94B8-DF6AF9D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225" y="114300"/>
            <a:ext cx="884713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8725" name="Object 5"/>
          <p:cNvGraphicFramePr>
            <a:graphicFrameLocks noChangeAspect="1"/>
          </p:cNvGraphicFramePr>
          <p:nvPr/>
        </p:nvGraphicFramePr>
        <p:xfrm>
          <a:off x="3505200" y="1905000"/>
          <a:ext cx="23304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280" imgH="431640" progId="Equation.3">
                  <p:embed/>
                </p:oleObj>
              </mc:Choice>
              <mc:Fallback>
                <p:oleObj name="Equation" r:id="rId4" imgW="129528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905000"/>
                        <a:ext cx="233045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73312F-6C2D-6322-57A7-C337ABF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7814"/>
            <a:ext cx="11582400" cy="1627186"/>
          </a:xfrm>
        </p:spPr>
        <p:txBody>
          <a:bodyPr/>
          <a:lstStyle/>
          <a:p>
            <a:pPr algn="l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11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Пронормировать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изотопные отношения неодима и вычислить величины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b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Вычислить средние значения и 95%-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ные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доверительные интервалы для ненормированных и нормированных изотопных отношений 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ru-RU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 и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625579"/>
              </p:ext>
            </p:extLst>
          </p:nvPr>
        </p:nvGraphicFramePr>
        <p:xfrm>
          <a:off x="2171701" y="1905000"/>
          <a:ext cx="7848599" cy="4100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5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</a:t>
                      </a:r>
                      <a:endParaRPr lang="ru-RU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146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Nd/</a:t>
                      </a:r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Nd*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143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Nd/</a:t>
                      </a:r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Nd*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143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Nd/</a:t>
                      </a:r>
                      <a:r>
                        <a:rPr lang="en-US" sz="2000" u="none" strike="noStrike" baseline="30000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dirty="0" err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2000" baseline="-25000" dirty="0" err="1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0.721817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0.511797</a:t>
                      </a:r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0.721592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0.511877</a:t>
                      </a:r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0.721919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0.511760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0.721995</a:t>
                      </a:r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0.511733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0.722076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0.511704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565591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Среднее:</a:t>
                      </a:r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0.721880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0.511774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219254"/>
                  </a:ext>
                </a:extLst>
              </a:tr>
              <a:tr h="455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±</a:t>
                      </a:r>
                      <a:r>
                        <a:rPr lang="ru-RU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0.000519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0.000186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17265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5000" y="6172200"/>
            <a:ext cx="617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Остальные данные в файле </a:t>
            </a:r>
            <a:r>
              <a:rPr lang="en-US" sz="28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Ex11.xlsx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6CCDF-7DC5-2E4C-5D8D-09D563D6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2968-E055-48C8-8441-E9FB58A00C9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194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81000"/>
            <a:ext cx="7086600" cy="6096000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ru-RU" sz="2000" dirty="0">
                <a:latin typeface="Cambria" panose="02040503050406030204" pitchFamily="18" charset="0"/>
              </a:rPr>
              <a:t>Прямые выплавки (</a:t>
            </a:r>
            <a:r>
              <a:rPr lang="en-US" sz="2000" dirty="0">
                <a:latin typeface="Cambria" panose="02040503050406030204" pitchFamily="18" charset="0"/>
              </a:rPr>
              <a:t>E) </a:t>
            </a:r>
            <a:r>
              <a:rPr lang="ru-RU" sz="2000" dirty="0">
                <a:latin typeface="Cambria" panose="02040503050406030204" pitchFamily="18" charset="0"/>
              </a:rPr>
              <a:t>из примитивной мантии и </a:t>
            </a:r>
            <a:r>
              <a:rPr lang="ru-RU" sz="2000" dirty="0" err="1">
                <a:latin typeface="Cambria" panose="02040503050406030204" pitchFamily="18" charset="0"/>
              </a:rPr>
              <a:t>рестит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(D) </a:t>
            </a:r>
            <a:r>
              <a:rPr lang="ru-RU" sz="2000" dirty="0">
                <a:latin typeface="Cambria" panose="02040503050406030204" pitchFamily="18" charset="0"/>
              </a:rPr>
              <a:t>должны иметь начальный изотопный состав этого источника и комплементарные отношения </a:t>
            </a:r>
            <a:r>
              <a:rPr lang="en-US" sz="2000" dirty="0">
                <a:latin typeface="Cambria" panose="02040503050406030204" pitchFamily="18" charset="0"/>
              </a:rPr>
              <a:t>Sm/Nd</a:t>
            </a:r>
            <a:br>
              <a:rPr lang="en-US" sz="2000" dirty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ru-RU" sz="2000" dirty="0">
                <a:latin typeface="Cambria" panose="02040503050406030204" pitchFamily="18" charset="0"/>
              </a:rPr>
              <a:t>Линии смешения обеднённого и обогащённого вещества в этих координатах – прямые, проходящие через исходный (примитивный) источник</a:t>
            </a:r>
            <a:br>
              <a:rPr lang="en-US" sz="2000" dirty="0">
                <a:latin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ru-RU" sz="2000" dirty="0">
                <a:latin typeface="Cambria" panose="02040503050406030204" pitchFamily="18" charset="0"/>
              </a:rPr>
              <a:t>Прямые выплавки </a:t>
            </a:r>
            <a:r>
              <a:rPr lang="ru-RU" sz="2000" dirty="0" err="1">
                <a:latin typeface="Cambria" panose="02040503050406030204" pitchFamily="18" charset="0"/>
              </a:rPr>
              <a:t>толеитов</a:t>
            </a:r>
            <a:r>
              <a:rPr lang="ru-RU" sz="2000" dirty="0">
                <a:latin typeface="Cambria" panose="02040503050406030204" pitchFamily="18" charset="0"/>
              </a:rPr>
              <a:t> из </a:t>
            </a:r>
            <a:r>
              <a:rPr lang="en-US" sz="2000" dirty="0">
                <a:latin typeface="Cambria" panose="02040503050406030204" pitchFamily="18" charset="0"/>
              </a:rPr>
              <a:t>CHUR </a:t>
            </a:r>
            <a:r>
              <a:rPr lang="ru-RU" sz="2000" dirty="0">
                <a:latin typeface="Cambria" panose="02040503050406030204" pitchFamily="18" charset="0"/>
              </a:rPr>
              <a:t>должны иметь:</a:t>
            </a:r>
            <a:br>
              <a:rPr lang="en-US" sz="2000" dirty="0">
                <a:latin typeface="Cambria" panose="02040503050406030204" pitchFamily="18" charset="0"/>
              </a:rPr>
            </a:br>
            <a:br>
              <a:rPr lang="ru-RU" sz="2000" dirty="0">
                <a:latin typeface="Cambria" panose="02040503050406030204" pitchFamily="18" charset="0"/>
              </a:rPr>
            </a:br>
            <a:r>
              <a:rPr lang="en-US" sz="2400" dirty="0" err="1"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latin typeface="Cambria" panose="02040503050406030204" pitchFamily="18" charset="0"/>
              </a:rPr>
              <a:t>Nd</a:t>
            </a:r>
            <a:r>
              <a:rPr lang="ru-RU" sz="2400" dirty="0">
                <a:latin typeface="Cambria" panose="02040503050406030204" pitchFamily="18" charset="0"/>
              </a:rPr>
              <a:t> ≈ 0</a:t>
            </a:r>
            <a:br>
              <a:rPr lang="en-US" sz="2400" dirty="0">
                <a:latin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</a:rPr>
              <a:t>Sm/Nd ≈ 0.325</a:t>
            </a:r>
          </a:p>
        </p:txBody>
      </p:sp>
      <p:pic>
        <p:nvPicPr>
          <p:cNvPr id="1269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0" y="0"/>
            <a:ext cx="4419600" cy="6858000"/>
          </a:xfrm>
          <a:noFill/>
          <a:ln/>
        </p:spPr>
      </p:pic>
      <p:sp>
        <p:nvSpPr>
          <p:cNvPr id="126980" name="Freeform 4"/>
          <p:cNvSpPr>
            <a:spLocks/>
          </p:cNvSpPr>
          <p:nvPr/>
        </p:nvSpPr>
        <p:spPr bwMode="auto">
          <a:xfrm>
            <a:off x="10750550" y="2963863"/>
            <a:ext cx="374650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6" y="5"/>
              </a:cxn>
            </a:cxnLst>
            <a:rect l="0" t="0" r="r" b="b"/>
            <a:pathLst>
              <a:path w="256" h="152">
                <a:moveTo>
                  <a:pt x="0" y="0"/>
                </a:moveTo>
                <a:cubicBezTo>
                  <a:pt x="99" y="117"/>
                  <a:pt x="115" y="152"/>
                  <a:pt x="256" y="5"/>
                </a:cubicBezTo>
              </a:path>
            </a:pathLst>
          </a:custGeom>
          <a:noFill/>
          <a:ln w="25400" cap="flat">
            <a:solidFill>
              <a:srgbClr val="0000FF"/>
            </a:solidFill>
            <a:prstDash val="sysDot"/>
            <a:round/>
            <a:headEnd type="none" w="med" len="med"/>
            <a:tailEnd type="stealth" w="lg" len="lg"/>
          </a:ln>
          <a:effectLst/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26981" name="AutoShape 5"/>
          <p:cNvSpPr>
            <a:spLocks/>
          </p:cNvSpPr>
          <p:nvPr/>
        </p:nvSpPr>
        <p:spPr bwMode="auto">
          <a:xfrm>
            <a:off x="808180" y="3581400"/>
            <a:ext cx="152400" cy="685800"/>
          </a:xfrm>
          <a:prstGeom prst="leftBrace">
            <a:avLst>
              <a:gd name="adj1" fmla="val 291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00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B16443-44D3-8189-7192-EB486A47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D5641-2A53-40BB-B347-A4516D86438D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15875"/>
            <a:ext cx="9144000" cy="6908800"/>
          </a:xfrm>
          <a:noFill/>
          <a:ln/>
        </p:spPr>
      </p:pic>
      <p:sp>
        <p:nvSpPr>
          <p:cNvPr id="3" name="Freeform 7" descr="Wide upward diagonal"/>
          <p:cNvSpPr>
            <a:spLocks/>
          </p:cNvSpPr>
          <p:nvPr/>
        </p:nvSpPr>
        <p:spPr bwMode="auto">
          <a:xfrm>
            <a:off x="5824538" y="512763"/>
            <a:ext cx="1708150" cy="2813050"/>
          </a:xfrm>
          <a:custGeom>
            <a:avLst/>
            <a:gdLst/>
            <a:ahLst/>
            <a:cxnLst>
              <a:cxn ang="0">
                <a:pos x="51" y="1373"/>
              </a:cxn>
              <a:cxn ang="0">
                <a:pos x="424" y="228"/>
              </a:cxn>
              <a:cxn ang="0">
                <a:pos x="988" y="228"/>
              </a:cxn>
              <a:cxn ang="0">
                <a:pos x="753" y="1443"/>
              </a:cxn>
              <a:cxn ang="0">
                <a:pos x="51" y="1373"/>
              </a:cxn>
            </a:cxnLst>
            <a:rect l="0" t="0" r="r" b="b"/>
            <a:pathLst>
              <a:path w="1076" h="1772">
                <a:moveTo>
                  <a:pt x="51" y="1373"/>
                </a:moveTo>
                <a:cubicBezTo>
                  <a:pt x="0" y="1145"/>
                  <a:pt x="253" y="424"/>
                  <a:pt x="424" y="228"/>
                </a:cubicBezTo>
                <a:cubicBezTo>
                  <a:pt x="595" y="32"/>
                  <a:pt x="900" y="0"/>
                  <a:pt x="988" y="228"/>
                </a:cubicBezTo>
                <a:cubicBezTo>
                  <a:pt x="1076" y="456"/>
                  <a:pt x="974" y="1114"/>
                  <a:pt x="753" y="1443"/>
                </a:cubicBezTo>
                <a:cubicBezTo>
                  <a:pt x="532" y="1772"/>
                  <a:pt x="102" y="1601"/>
                  <a:pt x="51" y="1373"/>
                </a:cubicBezTo>
                <a:close/>
              </a:path>
            </a:pathLst>
          </a:custGeom>
          <a:pattFill prst="wdUpDiag">
            <a:fgClr>
              <a:schemeClr val="accent1">
                <a:alpha val="39999"/>
              </a:schemeClr>
            </a:fgClr>
            <a:bgClr>
              <a:schemeClr val="bg1">
                <a:alpha val="39999"/>
              </a:schemeClr>
            </a:bgClr>
          </a:patt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anchor="ctr" anchorCtr="1"/>
          <a:lstStyle/>
          <a:p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BB3103-60C1-72B9-64C8-6359BF732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>
                <a:latin typeface="Cambria" panose="02040503050406030204" pitchFamily="18" charset="0"/>
              </a:rPr>
              <a:t>Альтернатива:</a:t>
            </a:r>
            <a:endParaRPr lang="en-US" sz="3600">
              <a:latin typeface="Cambria" panose="02040503050406030204" pitchFamily="18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>
                <a:latin typeface="Cambria" panose="02040503050406030204" pitchFamily="18" charset="0"/>
              </a:rPr>
              <a:t>Мантия Земли в целом имеет отличное от хондритов </a:t>
            </a:r>
            <a:r>
              <a:rPr lang="en-US" sz="2400">
                <a:latin typeface="Cambria" panose="02040503050406030204" pitchFamily="18" charset="0"/>
              </a:rPr>
              <a:t>Sm/Nd</a:t>
            </a:r>
            <a:r>
              <a:rPr lang="ru-RU" sz="2400">
                <a:latin typeface="Cambria" panose="02040503050406030204" pitchFamily="18" charset="0"/>
              </a:rPr>
              <a:t> отношение</a:t>
            </a:r>
            <a:br>
              <a:rPr lang="ru-RU" sz="2400">
                <a:latin typeface="Cambria" panose="02040503050406030204" pitchFamily="18" charset="0"/>
              </a:rPr>
            </a:br>
            <a:br>
              <a:rPr lang="ru-RU" sz="2400">
                <a:latin typeface="Cambria" panose="02040503050406030204" pitchFamily="18" charset="0"/>
              </a:rPr>
            </a:br>
            <a:r>
              <a:rPr lang="ru-RU" sz="2400">
                <a:latin typeface="Cambria" panose="02040503050406030204" pitchFamily="18" charset="0"/>
              </a:rPr>
              <a:t>				или</a:t>
            </a:r>
            <a:br>
              <a:rPr lang="ru-RU" sz="2400">
                <a:latin typeface="Cambria" panose="02040503050406030204" pitchFamily="18" charset="0"/>
              </a:rPr>
            </a:br>
            <a:endParaRPr lang="ru-RU" sz="2400">
              <a:latin typeface="Cambria" panose="02040503050406030204" pitchFamily="18" charset="0"/>
            </a:endParaRPr>
          </a:p>
          <a:p>
            <a:r>
              <a:rPr lang="ru-RU" sz="2400">
                <a:latin typeface="Cambria" panose="02040503050406030204" pitchFamily="18" charset="0"/>
              </a:rPr>
              <a:t>Примитивное (необеднённое) вещество, в объёме нижней мантии, </a:t>
            </a:r>
            <a:r>
              <a:rPr lang="ru-RU" sz="2400" u="sng">
                <a:latin typeface="Cambria" panose="02040503050406030204" pitchFamily="18" charset="0"/>
              </a:rPr>
              <a:t>полностью</a:t>
            </a:r>
            <a:r>
              <a:rPr lang="ru-RU" sz="2400">
                <a:latin typeface="Cambria" panose="02040503050406030204" pitchFamily="18" charset="0"/>
              </a:rPr>
              <a:t> изолировано на глубине</a:t>
            </a:r>
            <a:endParaRPr lang="en-US" sz="240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01B66-A68F-5F51-D3BE-CAA0D966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436" y="5821940"/>
            <a:ext cx="5995324" cy="941387"/>
          </a:xfrm>
        </p:spPr>
        <p:txBody>
          <a:bodyPr/>
          <a:lstStyle/>
          <a:p>
            <a:pPr algn="l"/>
            <a:r>
              <a:rPr lang="en-US" sz="2000" dirty="0" err="1">
                <a:latin typeface="Cambria" panose="02040503050406030204" pitchFamily="18" charset="0"/>
              </a:rPr>
              <a:t>D.C.Rubie</a:t>
            </a:r>
            <a:r>
              <a:rPr lang="en-US" sz="2000" dirty="0">
                <a:latin typeface="Cambria" panose="02040503050406030204" pitchFamily="18" charset="0"/>
              </a:rPr>
              <a:t>, R.D. van der </a:t>
            </a:r>
            <a:r>
              <a:rPr lang="en-US" sz="2000" dirty="0" err="1">
                <a:latin typeface="Cambria" panose="02040503050406030204" pitchFamily="18" charset="0"/>
              </a:rPr>
              <a:t>Hilst</a:t>
            </a:r>
            <a:r>
              <a:rPr lang="ru-RU" sz="2000" dirty="0">
                <a:latin typeface="Cambria" panose="02040503050406030204" pitchFamily="18" charset="0"/>
              </a:rPr>
              <a:t>.</a:t>
            </a:r>
            <a:r>
              <a:rPr lang="en-US" sz="2000" dirty="0">
                <a:latin typeface="Cambria" panose="02040503050406030204" pitchFamily="18" charset="0"/>
              </a:rPr>
              <a:t> Physics of the Earth and Planetary Interiors.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</a:rPr>
              <a:t>2001. V.127. P. 1-7.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436" y="381000"/>
            <a:ext cx="5923252" cy="1981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dirty="0">
                <a:latin typeface="Cambria" panose="02040503050406030204" pitchFamily="18" charset="0"/>
              </a:rPr>
              <a:t>	Поток вещества в нижнюю мантию фиксируется </a:t>
            </a:r>
            <a:r>
              <a:rPr lang="ru-RU" sz="2400" dirty="0" err="1">
                <a:latin typeface="Cambria" panose="02040503050406030204" pitchFamily="18" charset="0"/>
              </a:rPr>
              <a:t>сейсмотомографией</a:t>
            </a:r>
            <a:r>
              <a:rPr lang="ru-RU" sz="2400" dirty="0">
                <a:latin typeface="Cambria" panose="02040503050406030204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Значит есть и обратный поток – из нижней мантии к поверхности Земли</a:t>
            </a:r>
          </a:p>
          <a:p>
            <a:pPr>
              <a:buFont typeface="Wingdings" pitchFamily="2" charset="2"/>
              <a:buNone/>
            </a:pPr>
            <a:endParaRPr lang="ru-RU" sz="2400" dirty="0">
              <a:latin typeface="Cambria" panose="02040503050406030204" pitchFamily="18" charset="0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130052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97115750"/>
              </p:ext>
            </p:extLst>
          </p:nvPr>
        </p:nvGraphicFramePr>
        <p:xfrm>
          <a:off x="6080760" y="57479"/>
          <a:ext cx="6035040" cy="4285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2427429" imgH="1590857" progId="CorelPhotoPaint.Image.9">
                  <p:embed/>
                </p:oleObj>
              </mc:Choice>
              <mc:Fallback>
                <p:oleObj name="CorelPhotoPaint.Image.9" r:id="rId3" imgW="2427429" imgH="1590857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760" y="57479"/>
                        <a:ext cx="6035040" cy="42859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3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32673107"/>
              </p:ext>
            </p:extLst>
          </p:nvPr>
        </p:nvGraphicFramePr>
        <p:xfrm>
          <a:off x="6080760" y="4410820"/>
          <a:ext cx="6035040" cy="237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5" imgW="1952000" imgH="708481" progId="CorelPhotoPaint.Image.9">
                  <p:embed/>
                </p:oleObj>
              </mc:Choice>
              <mc:Fallback>
                <p:oleObj name="CorelPhotoPaint.Image.9" r:id="rId5" imgW="1952000" imgH="708481" progId="CorelPhotoPaint.Image.9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760" y="4410820"/>
                        <a:ext cx="6035040" cy="2370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3092D1-C7ED-45D9-97BB-909E1197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F561-D965-4DE3-9D6B-C312E891215C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1979-0038-45F0-BAE4-E1DB8C654193}" type="slidenum">
              <a:rPr lang="ru-RU">
                <a:latin typeface="Cambria" panose="02040503050406030204" pitchFamily="18" charset="0"/>
              </a:rPr>
              <a:pPr/>
              <a:t>74</a:t>
            </a:fld>
            <a:endParaRPr lang="ru-RU">
              <a:latin typeface="Cambria" panose="02040503050406030204" pitchFamily="18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759076" y="1141413"/>
            <a:ext cx="6799263" cy="4818062"/>
            <a:chOff x="730" y="501"/>
            <a:chExt cx="4283" cy="3035"/>
          </a:xfrm>
        </p:grpSpPr>
        <p:sp>
          <p:nvSpPr>
            <p:cNvPr id="44079" name="Freeform 47"/>
            <p:cNvSpPr>
              <a:spLocks/>
            </p:cNvSpPr>
            <p:nvPr/>
          </p:nvSpPr>
          <p:spPr bwMode="auto">
            <a:xfrm>
              <a:off x="730" y="501"/>
              <a:ext cx="4283" cy="3035"/>
            </a:xfrm>
            <a:custGeom>
              <a:avLst/>
              <a:gdLst/>
              <a:ahLst/>
              <a:cxnLst>
                <a:cxn ang="0">
                  <a:pos x="2148" y="3035"/>
                </a:cxn>
                <a:cxn ang="0">
                  <a:pos x="0" y="891"/>
                </a:cxn>
                <a:cxn ang="0">
                  <a:pos x="104" y="793"/>
                </a:cxn>
                <a:cxn ang="0">
                  <a:pos x="400" y="557"/>
                </a:cxn>
                <a:cxn ang="0">
                  <a:pos x="686" y="379"/>
                </a:cxn>
                <a:cxn ang="0">
                  <a:pos x="1108" y="184"/>
                </a:cxn>
                <a:cxn ang="0">
                  <a:pos x="1529" y="69"/>
                </a:cxn>
                <a:cxn ang="0">
                  <a:pos x="1865" y="16"/>
                </a:cxn>
                <a:cxn ang="0">
                  <a:pos x="2344" y="8"/>
                </a:cxn>
                <a:cxn ang="0">
                  <a:pos x="2732" y="64"/>
                </a:cxn>
                <a:cxn ang="0">
                  <a:pos x="3155" y="176"/>
                </a:cxn>
                <a:cxn ang="0">
                  <a:pos x="3499" y="323"/>
                </a:cxn>
                <a:cxn ang="0">
                  <a:pos x="3787" y="488"/>
                </a:cxn>
                <a:cxn ang="0">
                  <a:pos x="4070" y="699"/>
                </a:cxn>
                <a:cxn ang="0">
                  <a:pos x="4283" y="889"/>
                </a:cxn>
                <a:cxn ang="0">
                  <a:pos x="2148" y="3035"/>
                </a:cxn>
              </a:cxnLst>
              <a:rect l="0" t="0" r="r" b="b"/>
              <a:pathLst>
                <a:path w="4283" h="3035">
                  <a:moveTo>
                    <a:pt x="2148" y="3035"/>
                  </a:moveTo>
                  <a:lnTo>
                    <a:pt x="0" y="891"/>
                  </a:lnTo>
                  <a:cubicBezTo>
                    <a:pt x="66" y="838"/>
                    <a:pt x="42" y="849"/>
                    <a:pt x="104" y="793"/>
                  </a:cubicBezTo>
                  <a:cubicBezTo>
                    <a:pt x="171" y="737"/>
                    <a:pt x="303" y="626"/>
                    <a:pt x="400" y="557"/>
                  </a:cubicBezTo>
                  <a:cubicBezTo>
                    <a:pt x="497" y="488"/>
                    <a:pt x="568" y="441"/>
                    <a:pt x="686" y="379"/>
                  </a:cubicBezTo>
                  <a:cubicBezTo>
                    <a:pt x="804" y="317"/>
                    <a:pt x="968" y="236"/>
                    <a:pt x="1108" y="184"/>
                  </a:cubicBezTo>
                  <a:cubicBezTo>
                    <a:pt x="1248" y="132"/>
                    <a:pt x="1403" y="97"/>
                    <a:pt x="1529" y="69"/>
                  </a:cubicBezTo>
                  <a:cubicBezTo>
                    <a:pt x="1655" y="41"/>
                    <a:pt x="1729" y="26"/>
                    <a:pt x="1865" y="16"/>
                  </a:cubicBezTo>
                  <a:cubicBezTo>
                    <a:pt x="2001" y="6"/>
                    <a:pt x="2200" y="0"/>
                    <a:pt x="2344" y="8"/>
                  </a:cubicBezTo>
                  <a:cubicBezTo>
                    <a:pt x="2488" y="16"/>
                    <a:pt x="2597" y="36"/>
                    <a:pt x="2732" y="64"/>
                  </a:cubicBezTo>
                  <a:cubicBezTo>
                    <a:pt x="2867" y="92"/>
                    <a:pt x="3027" y="133"/>
                    <a:pt x="3155" y="176"/>
                  </a:cubicBezTo>
                  <a:cubicBezTo>
                    <a:pt x="3283" y="219"/>
                    <a:pt x="3394" y="271"/>
                    <a:pt x="3499" y="323"/>
                  </a:cubicBezTo>
                  <a:cubicBezTo>
                    <a:pt x="3604" y="375"/>
                    <a:pt x="3692" y="425"/>
                    <a:pt x="3787" y="488"/>
                  </a:cubicBezTo>
                  <a:cubicBezTo>
                    <a:pt x="3882" y="551"/>
                    <a:pt x="3987" y="632"/>
                    <a:pt x="4070" y="699"/>
                  </a:cubicBezTo>
                  <a:cubicBezTo>
                    <a:pt x="4153" y="766"/>
                    <a:pt x="4179" y="795"/>
                    <a:pt x="4283" y="889"/>
                  </a:cubicBezTo>
                  <a:lnTo>
                    <a:pt x="2148" y="3035"/>
                  </a:lnTo>
                  <a:close/>
                </a:path>
              </a:pathLst>
            </a:custGeom>
            <a:solidFill>
              <a:srgbClr val="339966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80" name="Freeform 48"/>
            <p:cNvSpPr>
              <a:spLocks/>
            </p:cNvSpPr>
            <p:nvPr/>
          </p:nvSpPr>
          <p:spPr bwMode="auto">
            <a:xfrm>
              <a:off x="1578" y="1691"/>
              <a:ext cx="2601" cy="1835"/>
            </a:xfrm>
            <a:custGeom>
              <a:avLst/>
              <a:gdLst/>
              <a:ahLst/>
              <a:cxnLst>
                <a:cxn ang="0">
                  <a:pos x="1299" y="1835"/>
                </a:cxn>
                <a:cxn ang="0">
                  <a:pos x="0" y="543"/>
                </a:cxn>
                <a:cxn ang="0">
                  <a:pos x="140" y="411"/>
                </a:cxn>
                <a:cxn ang="0">
                  <a:pos x="310" y="290"/>
                </a:cxn>
                <a:cxn ang="0">
                  <a:pos x="534" y="168"/>
                </a:cxn>
                <a:cxn ang="0">
                  <a:pos x="700" y="101"/>
                </a:cxn>
                <a:cxn ang="0">
                  <a:pos x="880" y="50"/>
                </a:cxn>
                <a:cxn ang="0">
                  <a:pos x="1083" y="15"/>
                </a:cxn>
                <a:cxn ang="0">
                  <a:pos x="1264" y="0"/>
                </a:cxn>
                <a:cxn ang="0">
                  <a:pos x="1451" y="8"/>
                </a:cxn>
                <a:cxn ang="0">
                  <a:pos x="1640" y="32"/>
                </a:cxn>
                <a:cxn ang="0">
                  <a:pos x="1841" y="83"/>
                </a:cxn>
                <a:cxn ang="0">
                  <a:pos x="2022" y="152"/>
                </a:cxn>
                <a:cxn ang="0">
                  <a:pos x="2132" y="202"/>
                </a:cxn>
                <a:cxn ang="0">
                  <a:pos x="2262" y="277"/>
                </a:cxn>
                <a:cxn ang="0">
                  <a:pos x="2406" y="373"/>
                </a:cxn>
                <a:cxn ang="0">
                  <a:pos x="2502" y="455"/>
                </a:cxn>
                <a:cxn ang="0">
                  <a:pos x="2601" y="543"/>
                </a:cxn>
                <a:cxn ang="0">
                  <a:pos x="1299" y="1835"/>
                </a:cxn>
              </a:cxnLst>
              <a:rect l="0" t="0" r="r" b="b"/>
              <a:pathLst>
                <a:path w="2601" h="1835">
                  <a:moveTo>
                    <a:pt x="1299" y="1835"/>
                  </a:moveTo>
                  <a:lnTo>
                    <a:pt x="0" y="543"/>
                  </a:lnTo>
                  <a:cubicBezTo>
                    <a:pt x="52" y="487"/>
                    <a:pt x="88" y="457"/>
                    <a:pt x="140" y="411"/>
                  </a:cubicBezTo>
                  <a:cubicBezTo>
                    <a:pt x="192" y="365"/>
                    <a:pt x="246" y="330"/>
                    <a:pt x="310" y="290"/>
                  </a:cubicBezTo>
                  <a:cubicBezTo>
                    <a:pt x="374" y="250"/>
                    <a:pt x="470" y="200"/>
                    <a:pt x="534" y="168"/>
                  </a:cubicBezTo>
                  <a:cubicBezTo>
                    <a:pt x="598" y="136"/>
                    <a:pt x="641" y="117"/>
                    <a:pt x="700" y="101"/>
                  </a:cubicBezTo>
                  <a:cubicBezTo>
                    <a:pt x="759" y="85"/>
                    <a:pt x="808" y="58"/>
                    <a:pt x="880" y="50"/>
                  </a:cubicBezTo>
                  <a:cubicBezTo>
                    <a:pt x="952" y="42"/>
                    <a:pt x="1019" y="23"/>
                    <a:pt x="1083" y="15"/>
                  </a:cubicBezTo>
                  <a:cubicBezTo>
                    <a:pt x="1147" y="7"/>
                    <a:pt x="1208" y="0"/>
                    <a:pt x="1264" y="0"/>
                  </a:cubicBezTo>
                  <a:cubicBezTo>
                    <a:pt x="1320" y="0"/>
                    <a:pt x="1387" y="2"/>
                    <a:pt x="1451" y="8"/>
                  </a:cubicBezTo>
                  <a:cubicBezTo>
                    <a:pt x="1515" y="14"/>
                    <a:pt x="1565" y="21"/>
                    <a:pt x="1640" y="32"/>
                  </a:cubicBezTo>
                  <a:cubicBezTo>
                    <a:pt x="1715" y="43"/>
                    <a:pt x="1777" y="64"/>
                    <a:pt x="1841" y="83"/>
                  </a:cubicBezTo>
                  <a:cubicBezTo>
                    <a:pt x="1905" y="102"/>
                    <a:pt x="1974" y="128"/>
                    <a:pt x="2022" y="152"/>
                  </a:cubicBezTo>
                  <a:cubicBezTo>
                    <a:pt x="2070" y="176"/>
                    <a:pt x="2092" y="178"/>
                    <a:pt x="2132" y="202"/>
                  </a:cubicBezTo>
                  <a:cubicBezTo>
                    <a:pt x="2172" y="226"/>
                    <a:pt x="2222" y="253"/>
                    <a:pt x="2262" y="277"/>
                  </a:cubicBezTo>
                  <a:cubicBezTo>
                    <a:pt x="2302" y="301"/>
                    <a:pt x="2366" y="341"/>
                    <a:pt x="2406" y="373"/>
                  </a:cubicBezTo>
                  <a:cubicBezTo>
                    <a:pt x="2446" y="405"/>
                    <a:pt x="2470" y="431"/>
                    <a:pt x="2502" y="455"/>
                  </a:cubicBezTo>
                  <a:cubicBezTo>
                    <a:pt x="2534" y="479"/>
                    <a:pt x="2552" y="495"/>
                    <a:pt x="2601" y="543"/>
                  </a:cubicBezTo>
                  <a:lnTo>
                    <a:pt x="1299" y="1835"/>
                  </a:ln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81" name="Freeform 49"/>
            <p:cNvSpPr>
              <a:spLocks/>
            </p:cNvSpPr>
            <p:nvPr/>
          </p:nvSpPr>
          <p:spPr bwMode="auto">
            <a:xfrm>
              <a:off x="2416" y="2885"/>
              <a:ext cx="918" cy="641"/>
            </a:xfrm>
            <a:custGeom>
              <a:avLst/>
              <a:gdLst/>
              <a:ahLst/>
              <a:cxnLst>
                <a:cxn ang="0">
                  <a:pos x="461" y="641"/>
                </a:cxn>
                <a:cxn ang="0">
                  <a:pos x="0" y="190"/>
                </a:cxn>
                <a:cxn ang="0">
                  <a:pos x="104" y="108"/>
                </a:cxn>
                <a:cxn ang="0">
                  <a:pos x="224" y="43"/>
                </a:cxn>
                <a:cxn ang="0">
                  <a:pos x="373" y="7"/>
                </a:cxn>
                <a:cxn ang="0">
                  <a:pos x="555" y="7"/>
                </a:cxn>
                <a:cxn ang="0">
                  <a:pos x="692" y="45"/>
                </a:cxn>
                <a:cxn ang="0">
                  <a:pos x="795" y="93"/>
                </a:cxn>
                <a:cxn ang="0">
                  <a:pos x="918" y="190"/>
                </a:cxn>
                <a:cxn ang="0">
                  <a:pos x="461" y="641"/>
                </a:cxn>
              </a:cxnLst>
              <a:rect l="0" t="0" r="r" b="b"/>
              <a:pathLst>
                <a:path w="918" h="641">
                  <a:moveTo>
                    <a:pt x="461" y="641"/>
                  </a:moveTo>
                  <a:cubicBezTo>
                    <a:pt x="371" y="561"/>
                    <a:pt x="48" y="238"/>
                    <a:pt x="0" y="190"/>
                  </a:cubicBezTo>
                  <a:cubicBezTo>
                    <a:pt x="43" y="154"/>
                    <a:pt x="67" y="132"/>
                    <a:pt x="104" y="108"/>
                  </a:cubicBezTo>
                  <a:cubicBezTo>
                    <a:pt x="141" y="84"/>
                    <a:pt x="179" y="60"/>
                    <a:pt x="224" y="43"/>
                  </a:cubicBezTo>
                  <a:cubicBezTo>
                    <a:pt x="269" y="26"/>
                    <a:pt x="318" y="13"/>
                    <a:pt x="373" y="7"/>
                  </a:cubicBezTo>
                  <a:cubicBezTo>
                    <a:pt x="428" y="1"/>
                    <a:pt x="502" y="0"/>
                    <a:pt x="555" y="7"/>
                  </a:cubicBezTo>
                  <a:cubicBezTo>
                    <a:pt x="608" y="14"/>
                    <a:pt x="652" y="31"/>
                    <a:pt x="692" y="45"/>
                  </a:cubicBezTo>
                  <a:cubicBezTo>
                    <a:pt x="732" y="59"/>
                    <a:pt x="754" y="67"/>
                    <a:pt x="795" y="93"/>
                  </a:cubicBezTo>
                  <a:cubicBezTo>
                    <a:pt x="836" y="119"/>
                    <a:pt x="881" y="152"/>
                    <a:pt x="918" y="190"/>
                  </a:cubicBezTo>
                  <a:cubicBezTo>
                    <a:pt x="688" y="430"/>
                    <a:pt x="557" y="555"/>
                    <a:pt x="461" y="641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</p:grpSp>
      <p:pic>
        <p:nvPicPr>
          <p:cNvPr id="4403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76426" y="384176"/>
            <a:ext cx="8556625" cy="5940425"/>
          </a:xfrm>
          <a:noFill/>
          <a:ln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 rot="-2679165">
            <a:off x="1688688" y="2313844"/>
            <a:ext cx="772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20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км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 rot="-2595858">
            <a:off x="1902592" y="2731057"/>
            <a:ext cx="901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660 км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 rot="-2595858">
            <a:off x="3103913" y="4135337"/>
            <a:ext cx="102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2898 км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 rot="-2584545">
            <a:off x="4487489" y="5431539"/>
            <a:ext cx="102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5145 км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686176" y="1238250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UM</a:t>
            </a:r>
            <a:endParaRPr lang="ru-RU" sz="1600" b="1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043364" y="1803400"/>
            <a:ext cx="477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LM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029200" y="1193801"/>
            <a:ext cx="2628900" cy="1139825"/>
            <a:chOff x="2160" y="528"/>
            <a:chExt cx="1608" cy="718"/>
          </a:xfrm>
        </p:grpSpPr>
        <p:sp>
          <p:nvSpPr>
            <p:cNvPr id="44049" name="Freeform 17"/>
            <p:cNvSpPr>
              <a:spLocks/>
            </p:cNvSpPr>
            <p:nvPr/>
          </p:nvSpPr>
          <p:spPr bwMode="auto">
            <a:xfrm>
              <a:off x="2160" y="624"/>
              <a:ext cx="161" cy="622"/>
            </a:xfrm>
            <a:custGeom>
              <a:avLst/>
              <a:gdLst/>
              <a:ahLst/>
              <a:cxnLst>
                <a:cxn ang="0">
                  <a:pos x="161" y="622"/>
                </a:cxn>
                <a:cxn ang="0">
                  <a:pos x="0" y="0"/>
                </a:cxn>
              </a:cxnLst>
              <a:rect l="0" t="0" r="r" b="b"/>
              <a:pathLst>
                <a:path w="161" h="622">
                  <a:moveTo>
                    <a:pt x="161" y="622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0" name="Freeform 18"/>
            <p:cNvSpPr>
              <a:spLocks/>
            </p:cNvSpPr>
            <p:nvPr/>
          </p:nvSpPr>
          <p:spPr bwMode="auto">
            <a:xfrm>
              <a:off x="3182" y="576"/>
              <a:ext cx="82" cy="578"/>
            </a:xfrm>
            <a:custGeom>
              <a:avLst/>
              <a:gdLst/>
              <a:ahLst/>
              <a:cxnLst>
                <a:cxn ang="0">
                  <a:pos x="0" y="578"/>
                </a:cxn>
                <a:cxn ang="0">
                  <a:pos x="82" y="0"/>
                </a:cxn>
              </a:cxnLst>
              <a:rect l="0" t="0" r="r" b="b"/>
              <a:pathLst>
                <a:path w="82" h="578">
                  <a:moveTo>
                    <a:pt x="0" y="578"/>
                  </a:moveTo>
                  <a:lnTo>
                    <a:pt x="82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1" name="Freeform 19"/>
            <p:cNvSpPr>
              <a:spLocks/>
            </p:cNvSpPr>
            <p:nvPr/>
          </p:nvSpPr>
          <p:spPr bwMode="auto">
            <a:xfrm>
              <a:off x="3600" y="701"/>
              <a:ext cx="168" cy="499"/>
            </a:xfrm>
            <a:custGeom>
              <a:avLst/>
              <a:gdLst/>
              <a:ahLst/>
              <a:cxnLst>
                <a:cxn ang="0">
                  <a:pos x="0" y="499"/>
                </a:cxn>
                <a:cxn ang="0">
                  <a:pos x="168" y="0"/>
                </a:cxn>
              </a:cxnLst>
              <a:rect l="0" t="0" r="r" b="b"/>
              <a:pathLst>
                <a:path w="168" h="499">
                  <a:moveTo>
                    <a:pt x="0" y="499"/>
                  </a:moveTo>
                  <a:lnTo>
                    <a:pt x="168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2" name="Line 20"/>
            <p:cNvSpPr>
              <a:spLocks noChangeShapeType="1"/>
            </p:cNvSpPr>
            <p:nvPr/>
          </p:nvSpPr>
          <p:spPr bwMode="auto">
            <a:xfrm flipH="1" flipV="1">
              <a:off x="2688" y="528"/>
              <a:ext cx="48" cy="6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591050" y="660400"/>
            <a:ext cx="3200400" cy="649288"/>
            <a:chOff x="1920" y="174"/>
            <a:chExt cx="2016" cy="409"/>
          </a:xfrm>
        </p:grpSpPr>
        <p:sp>
          <p:nvSpPr>
            <p:cNvPr id="44053" name="Line 21"/>
            <p:cNvSpPr>
              <a:spLocks noChangeShapeType="1"/>
            </p:cNvSpPr>
            <p:nvPr/>
          </p:nvSpPr>
          <p:spPr bwMode="auto">
            <a:xfrm flipV="1">
              <a:off x="2880" y="174"/>
              <a:ext cx="0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4" name="Freeform 22"/>
            <p:cNvSpPr>
              <a:spLocks/>
            </p:cNvSpPr>
            <p:nvPr/>
          </p:nvSpPr>
          <p:spPr bwMode="auto">
            <a:xfrm>
              <a:off x="3418" y="234"/>
              <a:ext cx="38" cy="196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38" y="0"/>
                </a:cxn>
              </a:cxnLst>
              <a:rect l="0" t="0" r="r" b="b"/>
              <a:pathLst>
                <a:path w="38" h="196">
                  <a:moveTo>
                    <a:pt x="0" y="196"/>
                  </a:moveTo>
                  <a:lnTo>
                    <a:pt x="38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5" name="Freeform 23"/>
            <p:cNvSpPr>
              <a:spLocks/>
            </p:cNvSpPr>
            <p:nvPr/>
          </p:nvSpPr>
          <p:spPr bwMode="auto">
            <a:xfrm>
              <a:off x="3871" y="384"/>
              <a:ext cx="65" cy="194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65" y="0"/>
                </a:cxn>
              </a:cxnLst>
              <a:rect l="0" t="0" r="r" b="b"/>
              <a:pathLst>
                <a:path w="65" h="194">
                  <a:moveTo>
                    <a:pt x="0" y="194"/>
                  </a:moveTo>
                  <a:lnTo>
                    <a:pt x="65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6" name="Line 24"/>
            <p:cNvSpPr>
              <a:spLocks noChangeShapeType="1"/>
            </p:cNvSpPr>
            <p:nvPr/>
          </p:nvSpPr>
          <p:spPr bwMode="auto">
            <a:xfrm flipH="1" flipV="1">
              <a:off x="2304" y="230"/>
              <a:ext cx="48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  <p:sp>
          <p:nvSpPr>
            <p:cNvPr id="44057" name="Freeform 25"/>
            <p:cNvSpPr>
              <a:spLocks/>
            </p:cNvSpPr>
            <p:nvPr/>
          </p:nvSpPr>
          <p:spPr bwMode="auto">
            <a:xfrm>
              <a:off x="1920" y="330"/>
              <a:ext cx="74" cy="253"/>
            </a:xfrm>
            <a:custGeom>
              <a:avLst/>
              <a:gdLst/>
              <a:ahLst/>
              <a:cxnLst>
                <a:cxn ang="0">
                  <a:pos x="74" y="253"/>
                </a:cxn>
                <a:cxn ang="0">
                  <a:pos x="0" y="0"/>
                </a:cxn>
              </a:cxnLst>
              <a:rect l="0" t="0" r="r" b="b"/>
              <a:pathLst>
                <a:path w="74" h="253">
                  <a:moveTo>
                    <a:pt x="74" y="253"/>
                  </a:moveTo>
                  <a:lnTo>
                    <a:pt x="0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anchor="ctr" anchorCtr="1"/>
            <a:lstStyle/>
            <a:p>
              <a:endParaRPr lang="ru-RU">
                <a:latin typeface="Cambria" panose="02040503050406030204" pitchFamily="18" charset="0"/>
              </a:endParaRPr>
            </a:p>
          </p:txBody>
        </p:sp>
      </p:grpSp>
      <p:sp>
        <p:nvSpPr>
          <p:cNvPr id="44061" name="Freeform 29"/>
          <p:cNvSpPr>
            <a:spLocks/>
          </p:cNvSpPr>
          <p:nvPr/>
        </p:nvSpPr>
        <p:spPr bwMode="auto">
          <a:xfrm>
            <a:off x="2743201" y="1144588"/>
            <a:ext cx="6823075" cy="1416050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322" y="614"/>
              </a:cxn>
              <a:cxn ang="0">
                <a:pos x="694" y="372"/>
              </a:cxn>
              <a:cxn ang="0">
                <a:pos x="1061" y="204"/>
              </a:cxn>
              <a:cxn ang="0">
                <a:pos x="1427" y="91"/>
              </a:cxn>
              <a:cxn ang="0">
                <a:pos x="1934" y="12"/>
              </a:cxn>
              <a:cxn ang="0">
                <a:pos x="2447" y="18"/>
              </a:cxn>
              <a:cxn ang="0">
                <a:pos x="2891" y="98"/>
              </a:cxn>
              <a:cxn ang="0">
                <a:pos x="3349" y="252"/>
              </a:cxn>
              <a:cxn ang="0">
                <a:pos x="3736" y="452"/>
              </a:cxn>
              <a:cxn ang="0">
                <a:pos x="4027" y="659"/>
              </a:cxn>
              <a:cxn ang="0">
                <a:pos x="4298" y="892"/>
              </a:cxn>
            </a:cxnLst>
            <a:rect l="0" t="0" r="r" b="b"/>
            <a:pathLst>
              <a:path w="4298" h="892">
                <a:moveTo>
                  <a:pt x="0" y="887"/>
                </a:moveTo>
                <a:cubicBezTo>
                  <a:pt x="54" y="842"/>
                  <a:pt x="206" y="700"/>
                  <a:pt x="322" y="614"/>
                </a:cubicBezTo>
                <a:cubicBezTo>
                  <a:pt x="438" y="528"/>
                  <a:pt x="571" y="440"/>
                  <a:pt x="694" y="372"/>
                </a:cubicBezTo>
                <a:cubicBezTo>
                  <a:pt x="817" y="304"/>
                  <a:pt x="939" y="251"/>
                  <a:pt x="1061" y="204"/>
                </a:cubicBezTo>
                <a:cubicBezTo>
                  <a:pt x="1183" y="157"/>
                  <a:pt x="1282" y="123"/>
                  <a:pt x="1427" y="91"/>
                </a:cubicBezTo>
                <a:cubicBezTo>
                  <a:pt x="1572" y="59"/>
                  <a:pt x="1764" y="24"/>
                  <a:pt x="1934" y="12"/>
                </a:cubicBezTo>
                <a:cubicBezTo>
                  <a:pt x="2104" y="0"/>
                  <a:pt x="2288" y="4"/>
                  <a:pt x="2447" y="18"/>
                </a:cubicBezTo>
                <a:cubicBezTo>
                  <a:pt x="2606" y="32"/>
                  <a:pt x="2741" y="59"/>
                  <a:pt x="2891" y="98"/>
                </a:cubicBezTo>
                <a:cubicBezTo>
                  <a:pt x="3041" y="137"/>
                  <a:pt x="3208" y="193"/>
                  <a:pt x="3349" y="252"/>
                </a:cubicBezTo>
                <a:cubicBezTo>
                  <a:pt x="3490" y="311"/>
                  <a:pt x="3623" y="384"/>
                  <a:pt x="3736" y="452"/>
                </a:cubicBezTo>
                <a:cubicBezTo>
                  <a:pt x="3849" y="520"/>
                  <a:pt x="3933" y="586"/>
                  <a:pt x="4027" y="659"/>
                </a:cubicBezTo>
                <a:cubicBezTo>
                  <a:pt x="4121" y="732"/>
                  <a:pt x="4242" y="844"/>
                  <a:pt x="4298" y="89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44085" name="Freeform 53"/>
          <p:cNvSpPr>
            <a:spLocks/>
          </p:cNvSpPr>
          <p:nvPr/>
        </p:nvSpPr>
        <p:spPr bwMode="auto">
          <a:xfrm>
            <a:off x="5410201" y="673100"/>
            <a:ext cx="466725" cy="458788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33" y="52"/>
              </a:cxn>
              <a:cxn ang="0">
                <a:pos x="1" y="141"/>
              </a:cxn>
              <a:cxn ang="0">
                <a:pos x="39" y="239"/>
              </a:cxn>
              <a:cxn ang="0">
                <a:pos x="127" y="283"/>
              </a:cxn>
              <a:cxn ang="0">
                <a:pos x="228" y="259"/>
              </a:cxn>
              <a:cxn ang="0">
                <a:pos x="288" y="169"/>
              </a:cxn>
              <a:cxn ang="0">
                <a:pos x="270" y="69"/>
              </a:cxn>
              <a:cxn ang="0">
                <a:pos x="188" y="2"/>
              </a:cxn>
            </a:cxnLst>
            <a:rect l="0" t="0" r="r" b="b"/>
            <a:pathLst>
              <a:path w="294" h="289">
                <a:moveTo>
                  <a:pt x="107" y="0"/>
                </a:moveTo>
                <a:cubicBezTo>
                  <a:pt x="87" y="10"/>
                  <a:pt x="51" y="29"/>
                  <a:pt x="33" y="52"/>
                </a:cubicBezTo>
                <a:cubicBezTo>
                  <a:pt x="15" y="75"/>
                  <a:pt x="2" y="112"/>
                  <a:pt x="1" y="141"/>
                </a:cubicBezTo>
                <a:cubicBezTo>
                  <a:pt x="0" y="170"/>
                  <a:pt x="18" y="215"/>
                  <a:pt x="39" y="239"/>
                </a:cubicBezTo>
                <a:cubicBezTo>
                  <a:pt x="60" y="263"/>
                  <a:pt x="94" y="277"/>
                  <a:pt x="127" y="283"/>
                </a:cubicBezTo>
                <a:cubicBezTo>
                  <a:pt x="160" y="289"/>
                  <a:pt x="201" y="278"/>
                  <a:pt x="228" y="259"/>
                </a:cubicBezTo>
                <a:cubicBezTo>
                  <a:pt x="255" y="240"/>
                  <a:pt x="282" y="203"/>
                  <a:pt x="288" y="169"/>
                </a:cubicBezTo>
                <a:cubicBezTo>
                  <a:pt x="294" y="135"/>
                  <a:pt x="287" y="97"/>
                  <a:pt x="270" y="69"/>
                </a:cubicBezTo>
                <a:cubicBezTo>
                  <a:pt x="253" y="41"/>
                  <a:pt x="204" y="13"/>
                  <a:pt x="188" y="2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44086" name="Freeform 54"/>
          <p:cNvSpPr>
            <a:spLocks/>
          </p:cNvSpPr>
          <p:nvPr/>
        </p:nvSpPr>
        <p:spPr bwMode="auto">
          <a:xfrm>
            <a:off x="4714876" y="800100"/>
            <a:ext cx="466725" cy="458788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33" y="52"/>
              </a:cxn>
              <a:cxn ang="0">
                <a:pos x="1" y="141"/>
              </a:cxn>
              <a:cxn ang="0">
                <a:pos x="39" y="239"/>
              </a:cxn>
              <a:cxn ang="0">
                <a:pos x="127" y="283"/>
              </a:cxn>
              <a:cxn ang="0">
                <a:pos x="228" y="259"/>
              </a:cxn>
              <a:cxn ang="0">
                <a:pos x="288" y="169"/>
              </a:cxn>
              <a:cxn ang="0">
                <a:pos x="270" y="69"/>
              </a:cxn>
              <a:cxn ang="0">
                <a:pos x="188" y="2"/>
              </a:cxn>
            </a:cxnLst>
            <a:rect l="0" t="0" r="r" b="b"/>
            <a:pathLst>
              <a:path w="294" h="289">
                <a:moveTo>
                  <a:pt x="107" y="0"/>
                </a:moveTo>
                <a:cubicBezTo>
                  <a:pt x="87" y="10"/>
                  <a:pt x="51" y="29"/>
                  <a:pt x="33" y="52"/>
                </a:cubicBezTo>
                <a:cubicBezTo>
                  <a:pt x="15" y="75"/>
                  <a:pt x="2" y="112"/>
                  <a:pt x="1" y="141"/>
                </a:cubicBezTo>
                <a:cubicBezTo>
                  <a:pt x="0" y="170"/>
                  <a:pt x="18" y="215"/>
                  <a:pt x="39" y="239"/>
                </a:cubicBezTo>
                <a:cubicBezTo>
                  <a:pt x="60" y="263"/>
                  <a:pt x="94" y="277"/>
                  <a:pt x="127" y="283"/>
                </a:cubicBezTo>
                <a:cubicBezTo>
                  <a:pt x="160" y="289"/>
                  <a:pt x="201" y="278"/>
                  <a:pt x="228" y="259"/>
                </a:cubicBezTo>
                <a:cubicBezTo>
                  <a:pt x="255" y="240"/>
                  <a:pt x="282" y="203"/>
                  <a:pt x="288" y="169"/>
                </a:cubicBezTo>
                <a:cubicBezTo>
                  <a:pt x="294" y="135"/>
                  <a:pt x="287" y="97"/>
                  <a:pt x="270" y="69"/>
                </a:cubicBezTo>
                <a:cubicBezTo>
                  <a:pt x="253" y="41"/>
                  <a:pt x="204" y="13"/>
                  <a:pt x="188" y="2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44087" name="Freeform 55"/>
          <p:cNvSpPr>
            <a:spLocks/>
          </p:cNvSpPr>
          <p:nvPr/>
        </p:nvSpPr>
        <p:spPr bwMode="auto">
          <a:xfrm>
            <a:off x="6248401" y="657225"/>
            <a:ext cx="466725" cy="458788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33" y="52"/>
              </a:cxn>
              <a:cxn ang="0">
                <a:pos x="1" y="141"/>
              </a:cxn>
              <a:cxn ang="0">
                <a:pos x="39" y="239"/>
              </a:cxn>
              <a:cxn ang="0">
                <a:pos x="127" y="283"/>
              </a:cxn>
              <a:cxn ang="0">
                <a:pos x="228" y="259"/>
              </a:cxn>
              <a:cxn ang="0">
                <a:pos x="288" y="169"/>
              </a:cxn>
              <a:cxn ang="0">
                <a:pos x="270" y="69"/>
              </a:cxn>
              <a:cxn ang="0">
                <a:pos x="188" y="2"/>
              </a:cxn>
            </a:cxnLst>
            <a:rect l="0" t="0" r="r" b="b"/>
            <a:pathLst>
              <a:path w="294" h="289">
                <a:moveTo>
                  <a:pt x="107" y="0"/>
                </a:moveTo>
                <a:cubicBezTo>
                  <a:pt x="87" y="10"/>
                  <a:pt x="51" y="29"/>
                  <a:pt x="33" y="52"/>
                </a:cubicBezTo>
                <a:cubicBezTo>
                  <a:pt x="15" y="75"/>
                  <a:pt x="2" y="112"/>
                  <a:pt x="1" y="141"/>
                </a:cubicBezTo>
                <a:cubicBezTo>
                  <a:pt x="0" y="170"/>
                  <a:pt x="18" y="215"/>
                  <a:pt x="39" y="239"/>
                </a:cubicBezTo>
                <a:cubicBezTo>
                  <a:pt x="60" y="263"/>
                  <a:pt x="94" y="277"/>
                  <a:pt x="127" y="283"/>
                </a:cubicBezTo>
                <a:cubicBezTo>
                  <a:pt x="160" y="289"/>
                  <a:pt x="201" y="278"/>
                  <a:pt x="228" y="259"/>
                </a:cubicBezTo>
                <a:cubicBezTo>
                  <a:pt x="255" y="240"/>
                  <a:pt x="282" y="203"/>
                  <a:pt x="288" y="169"/>
                </a:cubicBezTo>
                <a:cubicBezTo>
                  <a:pt x="294" y="135"/>
                  <a:pt x="287" y="97"/>
                  <a:pt x="270" y="69"/>
                </a:cubicBezTo>
                <a:cubicBezTo>
                  <a:pt x="253" y="41"/>
                  <a:pt x="204" y="13"/>
                  <a:pt x="188" y="2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44088" name="Freeform 56"/>
          <p:cNvSpPr>
            <a:spLocks/>
          </p:cNvSpPr>
          <p:nvPr/>
        </p:nvSpPr>
        <p:spPr bwMode="auto">
          <a:xfrm>
            <a:off x="7086601" y="787400"/>
            <a:ext cx="466725" cy="458788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33" y="52"/>
              </a:cxn>
              <a:cxn ang="0">
                <a:pos x="1" y="141"/>
              </a:cxn>
              <a:cxn ang="0">
                <a:pos x="39" y="239"/>
              </a:cxn>
              <a:cxn ang="0">
                <a:pos x="127" y="283"/>
              </a:cxn>
              <a:cxn ang="0">
                <a:pos x="228" y="259"/>
              </a:cxn>
              <a:cxn ang="0">
                <a:pos x="288" y="169"/>
              </a:cxn>
              <a:cxn ang="0">
                <a:pos x="270" y="69"/>
              </a:cxn>
              <a:cxn ang="0">
                <a:pos x="188" y="2"/>
              </a:cxn>
            </a:cxnLst>
            <a:rect l="0" t="0" r="r" b="b"/>
            <a:pathLst>
              <a:path w="294" h="289">
                <a:moveTo>
                  <a:pt x="107" y="0"/>
                </a:moveTo>
                <a:cubicBezTo>
                  <a:pt x="87" y="10"/>
                  <a:pt x="51" y="29"/>
                  <a:pt x="33" y="52"/>
                </a:cubicBezTo>
                <a:cubicBezTo>
                  <a:pt x="15" y="75"/>
                  <a:pt x="2" y="112"/>
                  <a:pt x="1" y="141"/>
                </a:cubicBezTo>
                <a:cubicBezTo>
                  <a:pt x="0" y="170"/>
                  <a:pt x="18" y="215"/>
                  <a:pt x="39" y="239"/>
                </a:cubicBezTo>
                <a:cubicBezTo>
                  <a:pt x="60" y="263"/>
                  <a:pt x="94" y="277"/>
                  <a:pt x="127" y="283"/>
                </a:cubicBezTo>
                <a:cubicBezTo>
                  <a:pt x="160" y="289"/>
                  <a:pt x="201" y="278"/>
                  <a:pt x="228" y="259"/>
                </a:cubicBezTo>
                <a:cubicBezTo>
                  <a:pt x="255" y="240"/>
                  <a:pt x="282" y="203"/>
                  <a:pt x="288" y="169"/>
                </a:cubicBezTo>
                <a:cubicBezTo>
                  <a:pt x="294" y="135"/>
                  <a:pt x="287" y="97"/>
                  <a:pt x="270" y="69"/>
                </a:cubicBezTo>
                <a:cubicBezTo>
                  <a:pt x="253" y="41"/>
                  <a:pt x="204" y="13"/>
                  <a:pt x="188" y="2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sp>
        <p:nvSpPr>
          <p:cNvPr id="44090" name="Freeform 58"/>
          <p:cNvSpPr>
            <a:spLocks/>
          </p:cNvSpPr>
          <p:nvPr/>
        </p:nvSpPr>
        <p:spPr bwMode="auto">
          <a:xfrm>
            <a:off x="5410201" y="1384300"/>
            <a:ext cx="1527175" cy="1506538"/>
          </a:xfrm>
          <a:custGeom>
            <a:avLst/>
            <a:gdLst/>
            <a:ahLst/>
            <a:cxnLst>
              <a:cxn ang="0">
                <a:pos x="320" y="17"/>
              </a:cxn>
              <a:cxn ang="0">
                <a:pos x="192" y="86"/>
              </a:cxn>
              <a:cxn ang="0">
                <a:pos x="96" y="182"/>
              </a:cxn>
              <a:cxn ang="0">
                <a:pos x="24" y="315"/>
              </a:cxn>
              <a:cxn ang="0">
                <a:pos x="0" y="470"/>
              </a:cxn>
              <a:cxn ang="0">
                <a:pos x="21" y="612"/>
              </a:cxn>
              <a:cxn ang="0">
                <a:pos x="67" y="715"/>
              </a:cxn>
              <a:cxn ang="0">
                <a:pos x="146" y="814"/>
              </a:cxn>
              <a:cxn ang="0">
                <a:pos x="253" y="892"/>
              </a:cxn>
              <a:cxn ang="0">
                <a:pos x="386" y="940"/>
              </a:cxn>
              <a:cxn ang="0">
                <a:pos x="531" y="947"/>
              </a:cxn>
              <a:cxn ang="0">
                <a:pos x="635" y="926"/>
              </a:cxn>
              <a:cxn ang="0">
                <a:pos x="746" y="870"/>
              </a:cxn>
              <a:cxn ang="0">
                <a:pos x="824" y="804"/>
              </a:cxn>
              <a:cxn ang="0">
                <a:pos x="907" y="686"/>
              </a:cxn>
              <a:cxn ang="0">
                <a:pos x="954" y="550"/>
              </a:cxn>
              <a:cxn ang="0">
                <a:pos x="957" y="417"/>
              </a:cxn>
              <a:cxn ang="0">
                <a:pos x="933" y="315"/>
              </a:cxn>
              <a:cxn ang="0">
                <a:pos x="890" y="224"/>
              </a:cxn>
              <a:cxn ang="0">
                <a:pos x="819" y="132"/>
              </a:cxn>
              <a:cxn ang="0">
                <a:pos x="709" y="48"/>
              </a:cxn>
              <a:cxn ang="0">
                <a:pos x="574" y="0"/>
              </a:cxn>
            </a:cxnLst>
            <a:rect l="0" t="0" r="r" b="b"/>
            <a:pathLst>
              <a:path w="962" h="949">
                <a:moveTo>
                  <a:pt x="320" y="17"/>
                </a:moveTo>
                <a:cubicBezTo>
                  <a:pt x="298" y="28"/>
                  <a:pt x="229" y="58"/>
                  <a:pt x="192" y="86"/>
                </a:cubicBezTo>
                <a:cubicBezTo>
                  <a:pt x="155" y="114"/>
                  <a:pt x="124" y="144"/>
                  <a:pt x="96" y="182"/>
                </a:cubicBezTo>
                <a:cubicBezTo>
                  <a:pt x="68" y="220"/>
                  <a:pt x="40" y="267"/>
                  <a:pt x="24" y="315"/>
                </a:cubicBezTo>
                <a:cubicBezTo>
                  <a:pt x="8" y="363"/>
                  <a:pt x="0" y="421"/>
                  <a:pt x="0" y="470"/>
                </a:cubicBezTo>
                <a:cubicBezTo>
                  <a:pt x="0" y="519"/>
                  <a:pt x="10" y="571"/>
                  <a:pt x="21" y="612"/>
                </a:cubicBezTo>
                <a:cubicBezTo>
                  <a:pt x="32" y="653"/>
                  <a:pt x="46" y="681"/>
                  <a:pt x="67" y="715"/>
                </a:cubicBezTo>
                <a:cubicBezTo>
                  <a:pt x="88" y="749"/>
                  <a:pt x="115" y="784"/>
                  <a:pt x="146" y="814"/>
                </a:cubicBezTo>
                <a:cubicBezTo>
                  <a:pt x="177" y="844"/>
                  <a:pt x="213" y="871"/>
                  <a:pt x="253" y="892"/>
                </a:cubicBezTo>
                <a:cubicBezTo>
                  <a:pt x="293" y="913"/>
                  <a:pt x="340" y="931"/>
                  <a:pt x="386" y="940"/>
                </a:cubicBezTo>
                <a:cubicBezTo>
                  <a:pt x="432" y="949"/>
                  <a:pt x="490" y="949"/>
                  <a:pt x="531" y="947"/>
                </a:cubicBezTo>
                <a:cubicBezTo>
                  <a:pt x="572" y="945"/>
                  <a:pt x="599" y="939"/>
                  <a:pt x="635" y="926"/>
                </a:cubicBezTo>
                <a:cubicBezTo>
                  <a:pt x="671" y="913"/>
                  <a:pt x="715" y="890"/>
                  <a:pt x="746" y="870"/>
                </a:cubicBezTo>
                <a:cubicBezTo>
                  <a:pt x="777" y="850"/>
                  <a:pt x="797" y="835"/>
                  <a:pt x="824" y="804"/>
                </a:cubicBezTo>
                <a:cubicBezTo>
                  <a:pt x="851" y="773"/>
                  <a:pt x="885" y="728"/>
                  <a:pt x="907" y="686"/>
                </a:cubicBezTo>
                <a:cubicBezTo>
                  <a:pt x="929" y="644"/>
                  <a:pt x="946" y="595"/>
                  <a:pt x="954" y="550"/>
                </a:cubicBezTo>
                <a:cubicBezTo>
                  <a:pt x="962" y="505"/>
                  <a:pt x="960" y="456"/>
                  <a:pt x="957" y="417"/>
                </a:cubicBezTo>
                <a:cubicBezTo>
                  <a:pt x="954" y="378"/>
                  <a:pt x="944" y="347"/>
                  <a:pt x="933" y="315"/>
                </a:cubicBezTo>
                <a:cubicBezTo>
                  <a:pt x="922" y="283"/>
                  <a:pt x="909" y="254"/>
                  <a:pt x="890" y="224"/>
                </a:cubicBezTo>
                <a:cubicBezTo>
                  <a:pt x="871" y="194"/>
                  <a:pt x="849" y="161"/>
                  <a:pt x="819" y="132"/>
                </a:cubicBezTo>
                <a:cubicBezTo>
                  <a:pt x="789" y="103"/>
                  <a:pt x="750" y="70"/>
                  <a:pt x="709" y="48"/>
                </a:cubicBezTo>
                <a:cubicBezTo>
                  <a:pt x="668" y="26"/>
                  <a:pt x="602" y="10"/>
                  <a:pt x="57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ru-RU">
              <a:latin typeface="Cambria" panose="020405030504060302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889124" y="2101419"/>
            <a:ext cx="0" cy="15338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29600" y="358140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Физически невозможная граница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4999831" y="3571984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OC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739927" y="5121334"/>
            <a:ext cx="3738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IC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4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1" grpId="0" animBg="1"/>
      <p:bldP spid="3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>
                <a:latin typeface="Cambria" panose="02040503050406030204" pitchFamily="18" charset="0"/>
              </a:rPr>
              <a:t>Вывод:</a:t>
            </a:r>
            <a:endParaRPr lang="en-US" sz="3600">
              <a:latin typeface="Cambria" panose="02040503050406030204" pitchFamily="18" charset="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>
                <a:latin typeface="Cambria" panose="02040503050406030204" pitchFamily="18" charset="0"/>
              </a:rPr>
              <a:t>Мантия Земли имеет отличное от хондритов </a:t>
            </a:r>
            <a:r>
              <a:rPr lang="en-US" sz="2800">
                <a:latin typeface="Cambria" panose="02040503050406030204" pitchFamily="18" charset="0"/>
              </a:rPr>
              <a:t>Sm/Nd</a:t>
            </a:r>
            <a:r>
              <a:rPr lang="ru-RU" sz="2800">
                <a:latin typeface="Cambria" panose="02040503050406030204" pitchFamily="18" charset="0"/>
              </a:rPr>
              <a:t> отношение</a:t>
            </a:r>
            <a:br>
              <a:rPr lang="ru-RU" sz="2800">
                <a:latin typeface="Cambria" panose="02040503050406030204" pitchFamily="18" charset="0"/>
              </a:rPr>
            </a:br>
            <a:br>
              <a:rPr lang="ru-RU" sz="2800">
                <a:latin typeface="Cambria" panose="02040503050406030204" pitchFamily="18" charset="0"/>
              </a:rPr>
            </a:br>
            <a:br>
              <a:rPr lang="ru-RU" sz="2800">
                <a:latin typeface="Cambria" panose="02040503050406030204" pitchFamily="18" charset="0"/>
              </a:rPr>
            </a:br>
            <a:endParaRPr lang="en-US" sz="2800">
              <a:latin typeface="Cambria" panose="02040503050406030204" pitchFamily="18" charset="0"/>
            </a:endParaRPr>
          </a:p>
          <a:p>
            <a:pPr algn="ctr">
              <a:buFont typeface="Wingdings" pitchFamily="2" charset="2"/>
              <a:buNone/>
            </a:pPr>
            <a:br>
              <a:rPr lang="ru-RU" sz="2800">
                <a:latin typeface="Cambria" panose="02040503050406030204" pitchFamily="18" charset="0"/>
              </a:rPr>
            </a:br>
            <a:r>
              <a:rPr lang="ru-RU" sz="2800">
                <a:latin typeface="Cambria" panose="02040503050406030204" pitchFamily="18" charset="0"/>
              </a:rPr>
              <a:t>Какое?</a:t>
            </a:r>
            <a:endParaRPr lang="en-US" sz="280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126DC-A1B8-A128-CA4A-C6F754D4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538"/>
            <a:ext cx="8686786" cy="64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1D90D0-F9B6-D8CA-8C9A-92E47ADA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264" y="166689"/>
            <a:ext cx="87534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8504" y="3215482"/>
            <a:ext cx="3436938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flipH="1" flipV="1">
            <a:off x="7467600" y="3429000"/>
            <a:ext cx="2743200" cy="1676400"/>
          </a:xfrm>
          <a:prstGeom prst="line">
            <a:avLst/>
          </a:prstGeom>
          <a:ln w="38100"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FCDA19-675A-48B6-4185-C6D956EC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42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264" y="166689"/>
            <a:ext cx="8753475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6DB3E-8588-BD30-5223-7DA7195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257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Smith Lud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0" y="228601"/>
            <a:ext cx="7569200" cy="5940425"/>
          </a:xfrm>
          <a:prstGeom prst="rect">
            <a:avLst/>
          </a:prstGeom>
          <a:noFill/>
        </p:spPr>
      </p:pic>
      <p:sp>
        <p:nvSpPr>
          <p:cNvPr id="181251" name="Freeform 3">
            <a:hlinkHover r:id="" action="ppaction://noaction" highlightClick="1"/>
          </p:cNvPr>
          <p:cNvSpPr>
            <a:spLocks/>
          </p:cNvSpPr>
          <p:nvPr/>
        </p:nvSpPr>
        <p:spPr bwMode="auto">
          <a:xfrm>
            <a:off x="2846389" y="1898651"/>
            <a:ext cx="6935787" cy="2759075"/>
          </a:xfrm>
          <a:custGeom>
            <a:avLst/>
            <a:gdLst/>
            <a:ahLst/>
            <a:cxnLst>
              <a:cxn ang="0">
                <a:pos x="4369" y="1738"/>
              </a:cxn>
              <a:cxn ang="0">
                <a:pos x="0" y="0"/>
              </a:cxn>
            </a:cxnLst>
            <a:rect l="0" t="0" r="r" b="b"/>
            <a:pathLst>
              <a:path w="4369" h="1738">
                <a:moveTo>
                  <a:pt x="4369" y="1738"/>
                </a:moveTo>
                <a:cubicBezTo>
                  <a:pt x="3641" y="1448"/>
                  <a:pt x="910" y="362"/>
                  <a:pt x="0" y="0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3595649" y="3352800"/>
            <a:ext cx="1781257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BSE</a:t>
            </a:r>
          </a:p>
          <a:p>
            <a:pPr algn="ctr"/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(Sm/Nd=0.350)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5495926" y="1295400"/>
            <a:ext cx="6588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DM</a:t>
            </a:r>
            <a:endParaRPr lang="ru-RU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1254" name="Line 6"/>
          <p:cNvSpPr>
            <a:spLocks noChangeShapeType="1"/>
          </p:cNvSpPr>
          <p:nvPr/>
        </p:nvSpPr>
        <p:spPr bwMode="auto">
          <a:xfrm flipH="1">
            <a:off x="5114925" y="1676400"/>
            <a:ext cx="457200" cy="60960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en-US"/>
          </a:p>
        </p:txBody>
      </p:sp>
      <p:sp>
        <p:nvSpPr>
          <p:cNvPr id="181255" name="Freeform 7"/>
          <p:cNvSpPr>
            <a:spLocks/>
          </p:cNvSpPr>
          <p:nvPr/>
        </p:nvSpPr>
        <p:spPr bwMode="auto">
          <a:xfrm>
            <a:off x="4591050" y="2771775"/>
            <a:ext cx="280988" cy="655638"/>
          </a:xfrm>
          <a:custGeom>
            <a:avLst/>
            <a:gdLst/>
            <a:ahLst/>
            <a:cxnLst>
              <a:cxn ang="0">
                <a:pos x="0" y="413"/>
              </a:cxn>
              <a:cxn ang="0">
                <a:pos x="177" y="0"/>
              </a:cxn>
            </a:cxnLst>
            <a:rect l="0" t="0" r="r" b="b"/>
            <a:pathLst>
              <a:path w="177" h="413">
                <a:moveTo>
                  <a:pt x="0" y="413"/>
                </a:moveTo>
                <a:lnTo>
                  <a:pt x="177" y="0"/>
                </a:lnTo>
              </a:path>
            </a:pathLst>
          </a:custGeom>
          <a:noFill/>
          <a:ln w="5080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en-US"/>
          </a:p>
        </p:txBody>
      </p:sp>
      <p:sp>
        <p:nvSpPr>
          <p:cNvPr id="181256" name="Freeform 8">
            <a:hlinkHover r:id="" action="ppaction://noaction" highlightClick="1"/>
          </p:cNvPr>
          <p:cNvSpPr>
            <a:spLocks/>
          </p:cNvSpPr>
          <p:nvPr/>
        </p:nvSpPr>
        <p:spPr bwMode="auto">
          <a:xfrm>
            <a:off x="2846388" y="1143000"/>
            <a:ext cx="6907212" cy="3505200"/>
          </a:xfrm>
          <a:custGeom>
            <a:avLst/>
            <a:gdLst/>
            <a:ahLst/>
            <a:cxnLst>
              <a:cxn ang="0">
                <a:pos x="7547603" y="5475321"/>
              </a:cxn>
              <a:cxn ang="0">
                <a:pos x="4300826" y="3527000"/>
              </a:cxn>
              <a:cxn ang="0">
                <a:pos x="0" y="0"/>
              </a:cxn>
            </a:cxnLst>
            <a:rect l="0" t="0" r="r" b="b"/>
            <a:pathLst>
              <a:path w="7547603" h="5475321">
                <a:moveTo>
                  <a:pt x="7547603" y="5475321"/>
                </a:moveTo>
                <a:cubicBezTo>
                  <a:pt x="6553181" y="4957437"/>
                  <a:pt x="4985573" y="4019856"/>
                  <a:pt x="4300826" y="3527000"/>
                </a:cubicBezTo>
                <a:cubicBezTo>
                  <a:pt x="3616079" y="3034144"/>
                  <a:pt x="1521446" y="1307223"/>
                  <a:pt x="0" y="0"/>
                </a:cubicBezTo>
              </a:path>
            </a:pathLst>
          </a:custGeom>
          <a:noFill/>
          <a:ln w="635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380" y="284164"/>
            <a:ext cx="1352550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278B3-51B9-EBD0-4481-CB5766CB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hondri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4614"/>
            <a:ext cx="6705600" cy="6643687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858000" y="76200"/>
            <a:ext cx="518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Jacobsen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S.B.,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Wasserburg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G.J.,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-Nd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isotopic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evolution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chondrites. //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Earth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Planetary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Science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Letters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 1980. 50: 139-155.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857999" y="1371600"/>
            <a:ext cx="5257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CHUR = </a:t>
            </a: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Ch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ondritic </a:t>
            </a: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U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niform </a:t>
            </a:r>
            <a:r>
              <a:rPr lang="en-US" sz="24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eservoir:</a:t>
            </a:r>
          </a:p>
          <a:p>
            <a:r>
              <a:rPr lang="en-US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	147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Sm/</a:t>
            </a:r>
            <a:r>
              <a:rPr lang="en-US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 = 0.1967</a:t>
            </a:r>
          </a:p>
          <a:p>
            <a:r>
              <a:rPr lang="en-US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	143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en-US" sz="240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 = 0.512638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	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≡ 0</a:t>
            </a: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16875" y="4080010"/>
            <a:ext cx="3581400" cy="523220"/>
            <a:chOff x="1934980" y="4080010"/>
            <a:chExt cx="3581400" cy="52322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934980" y="4572000"/>
              <a:ext cx="3581400" cy="0"/>
            </a:xfrm>
            <a:prstGeom prst="straightConnector1">
              <a:avLst/>
            </a:prstGeom>
            <a:ln w="79375">
              <a:solidFill>
                <a:schemeClr val="bg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247870" y="4080010"/>
              <a:ext cx="827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4 %</a:t>
              </a:r>
            </a:p>
          </p:txBody>
        </p:sp>
      </p:grp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C468EA4C-35A5-7462-9A21-EC2B5116E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45570"/>
              </p:ext>
            </p:extLst>
          </p:nvPr>
        </p:nvGraphicFramePr>
        <p:xfrm>
          <a:off x="6951223" y="3211844"/>
          <a:ext cx="4953000" cy="113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22280" imgH="507960" progId="Equation.DSMT4">
                  <p:embed/>
                </p:oleObj>
              </mc:Choice>
              <mc:Fallback>
                <p:oleObj name="Equation" r:id="rId4" imgW="2222280" imgH="507960" progId="Equation.DSMT4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223" y="3211844"/>
                        <a:ext cx="4953000" cy="113155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8">
            <a:extLst>
              <a:ext uri="{FF2B5EF4-FFF2-40B4-BE49-F238E27FC236}">
                <a16:creationId xmlns:a16="http://schemas.microsoft.com/office/drawing/2014/main" id="{929D689B-B072-5004-88D6-4AF068648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965057"/>
              </p:ext>
            </p:extLst>
          </p:nvPr>
        </p:nvGraphicFramePr>
        <p:xfrm>
          <a:off x="6857998" y="4343400"/>
          <a:ext cx="5257801" cy="1893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5720" imgH="1282680" progId="Equation.DSMT4">
                  <p:embed/>
                </p:oleObj>
              </mc:Choice>
              <mc:Fallback>
                <p:oleObj name="Equation" r:id="rId6" imgW="3555720" imgH="1282680" progId="Equation.DSMT4">
                  <p:embed/>
                  <p:pic>
                    <p:nvPicPr>
                      <p:cNvPr id="215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998" y="4343400"/>
                        <a:ext cx="5257801" cy="189362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CCD8A-BEF7-E6E7-0F4D-7AFD2394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19239"/>
            <a:ext cx="9144000" cy="312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A296C-2AF2-FB39-8F9B-E1A37577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507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457200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Задача </a:t>
            </a:r>
            <a:r>
              <a:rPr lang="en-US" sz="2400" dirty="0">
                <a:latin typeface="Cambria" panose="02040503050406030204" pitchFamily="18" charset="0"/>
              </a:rPr>
              <a:t>1</a:t>
            </a:r>
            <a:r>
              <a:rPr lang="ru-RU" sz="2400" dirty="0">
                <a:latin typeface="Cambria" panose="02040503050406030204" pitchFamily="18" charset="0"/>
              </a:rPr>
              <a:t>4</a:t>
            </a:r>
          </a:p>
        </p:txBody>
      </p:sp>
      <p:graphicFrame>
        <p:nvGraphicFramePr>
          <p:cNvPr id="109700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05150"/>
              </p:ext>
            </p:extLst>
          </p:nvPr>
        </p:nvGraphicFramePr>
        <p:xfrm>
          <a:off x="1676401" y="3432174"/>
          <a:ext cx="8839199" cy="3365502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1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Примитивная мантия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Конт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кора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DM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Хондритовая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CHUR/UR)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Нехондритовая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(а)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(б)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Rb, ppm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0.55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Sr, ppm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19.25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17.2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260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Rb/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0.0827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0.057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Sr/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0.7045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0.7028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  <a:endParaRPr kumimoji="0" lang="ru-RU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?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?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Sm, ppm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0.347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3.5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Nd, ppm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1.067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16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Sm/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0.1967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0.2119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143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Nd/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0.512638</a:t>
                      </a: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0.513099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kumimoji="0" lang="ru-RU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?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?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9647" name="Rectangle 79"/>
          <p:cNvSpPr>
            <a:spLocks noGrp="1" noChangeArrowheads="1"/>
          </p:cNvSpPr>
          <p:nvPr>
            <p:ph type="body" idx="1"/>
          </p:nvPr>
        </p:nvSpPr>
        <p:spPr>
          <a:xfrm>
            <a:off x="1905000" y="533400"/>
            <a:ext cx="8229600" cy="2819400"/>
          </a:xfrm>
        </p:spPr>
        <p:txBody>
          <a:bodyPr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Рассчитать изотопный состав обеднённой мантии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(DM)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следующих допущениях:</a:t>
            </a: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DM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образовалась в результате отделения вещества континентальной коры от примитивной мантии (а)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хондритового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(б)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нехондритового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состава</a:t>
            </a:r>
          </a:p>
          <a:p>
            <a:pPr lvl="1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средний возраст коры – по вариантам (файл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Ex1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xlsx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Рассмотреть два случая:</a:t>
            </a:r>
          </a:p>
          <a:p>
            <a:pPr lvl="1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1) источник коры – вся мантия</a:t>
            </a:r>
          </a:p>
          <a:p>
            <a:pPr lvl="1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2) источник коры – верхняя мантия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Сформулировать выводы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3143B-DA6E-16FE-A9F0-4A89D52D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776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457200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Задача </a:t>
            </a:r>
            <a:r>
              <a:rPr lang="en-US" sz="2400" dirty="0">
                <a:latin typeface="Cambria" panose="02040503050406030204" pitchFamily="18" charset="0"/>
              </a:rPr>
              <a:t>15</a:t>
            </a:r>
            <a:endParaRPr lang="ru-RU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109700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24603"/>
              </p:ext>
            </p:extLst>
          </p:nvPr>
        </p:nvGraphicFramePr>
        <p:xfrm>
          <a:off x="1981200" y="3657601"/>
          <a:ext cx="8229600" cy="2809875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Мантийный перидотит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Островодужный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базальт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Конт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 кора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Rb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ppm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369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ppm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19.2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600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260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87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Sr/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86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Sr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0.70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28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0.720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Sm, ppm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3.5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Nd, ppm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</a:t>
                      </a: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16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Nd</a:t>
                      </a:r>
                      <a:endParaRPr kumimoji="0" lang="ru-RU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.0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-38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45720" marR="4572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9647" name="Rectangle 79"/>
          <p:cNvSpPr>
            <a:spLocks noGrp="1" noChangeArrowheads="1"/>
          </p:cNvSpPr>
          <p:nvPr>
            <p:ph type="body" idx="1"/>
          </p:nvPr>
        </p:nvSpPr>
        <p:spPr>
          <a:xfrm>
            <a:off x="1905000" y="533400"/>
            <a:ext cx="8229600" cy="2819400"/>
          </a:xfrm>
        </p:spPr>
        <p:txBody>
          <a:bodyPr/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координатах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построить кривые смешения для современных пород (продуктов смешения):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материала континентальной коры с мантийным перидотитом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материала континентальной коры с базальтовым расплавом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 условии, что процесс смешения произошёл 2.7 млрд лет назад. Дать комментарий.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3B430-F714-3B6B-71E1-C06773C5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5113" y="-9525"/>
            <a:ext cx="9144000" cy="6908800"/>
          </a:xfrm>
        </p:spPr>
      </p:pic>
      <p:sp>
        <p:nvSpPr>
          <p:cNvPr id="3" name="TextBox 2"/>
          <p:cNvSpPr txBox="1"/>
          <p:nvPr/>
        </p:nvSpPr>
        <p:spPr>
          <a:xfrm>
            <a:off x="4756300" y="1350334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(BSE)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68B350-9433-9359-4452-C6D6703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Состав примитивной мантии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334375" cy="4530725"/>
          </a:xfrm>
        </p:spPr>
        <p:txBody>
          <a:bodyPr/>
          <a:lstStyle/>
          <a:p>
            <a:pPr>
              <a:spcBef>
                <a:spcPct val="7000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Sm/Nd = 0.350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 = 0.51310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= 9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                                                     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" pitchFamily="2" charset="2"/>
              </a:rPr>
              <a:t></a:t>
            </a:r>
          </a:p>
          <a:p>
            <a:pPr>
              <a:spcBef>
                <a:spcPct val="7000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 = 0.0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sym typeface="Wingdings" pitchFamily="2" charset="2"/>
              </a:rPr>
              <a:t>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= 0.702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=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24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				(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Sr)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BABI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= 0.699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F83B48-7286-446B-22A7-D7DDC123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F26D-04E2-4F5A-8FB8-E7F0220A3516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A54C5-C389-4314-B3C9-E607268A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00" y="10035"/>
            <a:ext cx="3600000" cy="340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17E1E-829B-4DF5-BDDC-513E1F74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8386"/>
            <a:ext cx="3600000" cy="3400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F8E5C-8D63-4C54-8195-BB173C6A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800" y="3429774"/>
            <a:ext cx="3600000" cy="3403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1F9DB-3980-47A6-B34A-B4455C38F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688" y="3436037"/>
            <a:ext cx="3600000" cy="3403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12BF0C-9D8D-40B5-B14B-2B2D1FAF7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800" y="915038"/>
            <a:ext cx="5400000" cy="51047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562211-2E8A-0797-6F21-D87F2B39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0813"/>
            <a:ext cx="9144000" cy="6577012"/>
          </a:xfrm>
          <a:noFill/>
          <a:ln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BDB75-8116-0139-8E56-F9EEEBF3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92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71450"/>
            <a:ext cx="68961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0" y="1923472"/>
            <a:ext cx="5040000" cy="4746925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AFEEC-BAA8-AD5A-BF03-280E16DC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0"/>
            <a:ext cx="5410200" cy="37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28800" y="0"/>
                <a:ext cx="2656240" cy="655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146</m:t>
                          </m:r>
                        </m:sup>
                        <m:e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𝑆𝑚</m:t>
                          </m:r>
                        </m:e>
                      </m:sPre>
                      <m:groupChr>
                        <m:groupChrPr>
                          <m:chr m:val="→"/>
                          <m:vertJc m:val="bot"/>
                          <m:ctrl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ru-RU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groupChr>
                      <m:sPre>
                        <m:sPrePr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142</m:t>
                          </m:r>
                        </m:sup>
                        <m:e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𝑁𝑑</m:t>
                          </m:r>
                        </m:e>
                      </m:sPre>
                    </m:oMath>
                  </m:oMathPara>
                </a14:m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0"/>
                <a:ext cx="2656240" cy="6552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51342" y="533401"/>
                <a:ext cx="31778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=1.02×</m:t>
                    </m:r>
                    <m:sSup>
                      <m:sSup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год</a:t>
                </a:r>
                <a:r>
                  <a:rPr lang="ru-RU" sz="2400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-1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342" y="533401"/>
                <a:ext cx="3177858" cy="461665"/>
              </a:xfrm>
              <a:prstGeom prst="rect">
                <a:avLst/>
              </a:prstGeom>
              <a:blipFill>
                <a:blip r:embed="rId5"/>
                <a:stretch>
                  <a:fillRect l="-768" t="-13333" r="-960" b="-3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2600" y="1010257"/>
                <a:ext cx="3262432" cy="762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en-US" sz="24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</m:oMath>
                </a14:m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68</a:t>
                </a:r>
                <a:r>
                  <a:rPr lang="ru-RU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±7</a:t>
                </a: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 </a:t>
                </a:r>
                <a:r>
                  <a:rPr lang="ru-RU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млн.лет</a:t>
                </a:r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(Kinoshita et al., Science, 2012)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010257"/>
                <a:ext cx="3262432" cy="762581"/>
              </a:xfrm>
              <a:prstGeom prst="rect">
                <a:avLst/>
              </a:prstGeom>
              <a:blipFill>
                <a:blip r:embed="rId6"/>
                <a:stretch>
                  <a:fillRect l="-1869" t="-35200" r="-1495" b="-55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05000" y="1752601"/>
                <a:ext cx="29124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𝑁</m:t>
                      </m:r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146</m:t>
                              </m:r>
                            </m:sub>
                          </m:sSub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752601"/>
                <a:ext cx="2912400" cy="461665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05001" y="2362201"/>
                <a:ext cx="31416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𝑁</m:t>
                      </m:r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146</m:t>
                              </m:r>
                            </m:sub>
                          </m:sSub>
                          <m: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362201"/>
                <a:ext cx="3141629" cy="461665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59212" y="3105090"/>
                <a:ext cx="36828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146</m:t>
                          </m:r>
                        </m:sup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𝑆𝑚</m:t>
                          </m:r>
                        </m:e>
                      </m:sPre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146</m:t>
                              </m:r>
                            </m:sup>
                            <m:e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𝑆𝑚</m:t>
                              </m:r>
                            </m:e>
                          </m:sPre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146</m:t>
                              </m:r>
                            </m:sub>
                          </m:s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212" y="3105090"/>
                <a:ext cx="3682803" cy="400110"/>
              </a:xfrm>
              <a:prstGeom prst="rect">
                <a:avLst/>
              </a:prstGeom>
              <a:blipFill>
                <a:blip r:embed="rId9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8801" y="4560248"/>
                <a:ext cx="5984459" cy="832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142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den>
                          </m:f>
                        </m:e>
                      </m:d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142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𝑁𝑑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144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𝑁𝑑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146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𝑆𝑚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den>
                          </m:f>
                        </m:e>
                      </m:d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146</m:t>
                                  </m:r>
                                </m:sub>
                              </m:s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1" y="4560248"/>
                <a:ext cx="5984459" cy="832023"/>
              </a:xfrm>
              <a:prstGeom prst="rect">
                <a:avLst/>
              </a:prstGeom>
              <a:blipFill>
                <a:blip r:embed="rId10"/>
                <a:stretch>
                  <a:fillRect b="-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676400" y="3630325"/>
                <a:ext cx="4275786" cy="832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146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𝑆𝑚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𝑆𝑚</m:t>
                                  </m:r>
                                </m:e>
                              </m:sPre>
                            </m:den>
                          </m:f>
                        </m:e>
                      </m:d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146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𝑆𝑚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144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𝑆𝑚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146</m:t>
                              </m:r>
                            </m:sub>
                          </m:s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630325"/>
                <a:ext cx="4275786" cy="832023"/>
              </a:xfrm>
              <a:prstGeom prst="rect">
                <a:avLst/>
              </a:prstGeom>
              <a:blipFill>
                <a:blip r:embed="rId11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83177" y="5568778"/>
                <a:ext cx="7469994" cy="832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142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den>
                          </m:f>
                        </m:e>
                      </m:d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142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𝑁𝑑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144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𝑁𝑑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𝑆𝑚</m:t>
                                  </m:r>
                                </m:e>
                              </m:sPre>
                            </m:num>
                            <m:den>
                              <m:sPre>
                                <m:sPre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144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𝑁𝑑</m:t>
                                  </m:r>
                                </m:e>
                              </m:sPre>
                            </m:den>
                          </m:f>
                        </m:e>
                      </m:d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146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𝑆𝑚</m:t>
                                      </m:r>
                                    </m:e>
                                  </m:sPre>
                                </m:num>
                                <m:den>
                                  <m:sPre>
                                    <m:sPrePr>
                                      <m:ctrlP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144</m:t>
                                      </m:r>
                                    </m:sup>
                                    <m:e>
                                      <m:r>
                                        <a:rPr lang="en-US" sz="20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𝑆𝑚</m:t>
                                      </m:r>
                                    </m:e>
                                  </m:sPre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146</m:t>
                                  </m:r>
                                </m:sub>
                              </m:s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77" y="5568778"/>
                <a:ext cx="7469994" cy="832023"/>
              </a:xfrm>
              <a:prstGeom prst="rect">
                <a:avLst/>
              </a:prstGeom>
              <a:blipFill>
                <a:blip r:embed="rId12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80222" y="3849100"/>
                <a:ext cx="23589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146</m:t>
                                  </m:r>
                                </m:sub>
                              </m:s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→0</m:t>
                          </m: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222" y="3849100"/>
                <a:ext cx="2358979" cy="400110"/>
              </a:xfrm>
              <a:prstGeom prst="rect">
                <a:avLst/>
              </a:prstGeom>
              <a:blipFill>
                <a:blip r:embed="rId1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8304" y="4781490"/>
                <a:ext cx="2241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mbria Math"/>
                                    </a:rPr>
                                    <m:t>146</m:t>
                                  </m:r>
                                </m:sub>
                              </m:sSub>
                              <m:r>
                                <a:rPr lang="en-US" sz="20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→∞</m:t>
                          </m: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304" y="4781490"/>
                <a:ext cx="2241960" cy="400110"/>
              </a:xfrm>
              <a:prstGeom prst="rect">
                <a:avLst/>
              </a:prstGeom>
              <a:blipFill>
                <a:blip r:embed="rId1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A15BE-9358-A71B-E0A2-00E85F5E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7" grpId="0"/>
      <p:bldP spid="18" grpId="0"/>
      <p:bldP spid="4" grpId="0"/>
      <p:bldP spid="2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594360"/>
            <a:ext cx="6000818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02E14-84B8-4BD8-A848-19D0AEAF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41" y="594360"/>
            <a:ext cx="6025679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F6FC7E-4F83-47BE-8406-4B8F9A718A49}"/>
                  </a:ext>
                </a:extLst>
              </p:cNvPr>
              <p:cNvSpPr txBox="1"/>
              <p:nvPr/>
            </p:nvSpPr>
            <p:spPr>
              <a:xfrm>
                <a:off x="6689440" y="1725632"/>
                <a:ext cx="3114955" cy="711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0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142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Nd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0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144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Nd</m:t>
                            </m:r>
                          </m:e>
                        </m:sPre>
                      </m:den>
                    </m:f>
                    <m:r>
                      <a:rPr lang="en-US" sz="200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Pre>
                                  <m:sPre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Nd</m:t>
                                    </m:r>
                                  </m:e>
                                </m:sPre>
                              </m:num>
                              <m:den>
                                <m:sPre>
                                  <m:sPre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Nd</m:t>
                                    </m:r>
                                  </m:e>
                                </m:sPre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0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Pre>
                                  <m:sPre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146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Sm</m:t>
                                    </m:r>
                                  </m:e>
                                </m:sPre>
                              </m:num>
                              <m:den>
                                <m:sPre>
                                  <m:sPrePr>
                                    <m:ctrlPr>
                                      <a:rPr lang="ru-RU" sz="20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Nd</m:t>
                                    </m:r>
                                  </m:e>
                                </m:sPre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ru-RU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F6FC7E-4F83-47BE-8406-4B8F9A718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440" y="1725632"/>
                <a:ext cx="3114955" cy="711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886E2-9873-4349-BC7C-1B9AB48F46E6}"/>
                  </a:ext>
                </a:extLst>
              </p:cNvPr>
              <p:cNvSpPr txBox="1"/>
              <p:nvPr/>
            </p:nvSpPr>
            <p:spPr>
              <a:xfrm>
                <a:off x="7811458" y="4484252"/>
                <a:ext cx="4352089" cy="773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2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142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Nd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sz="22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144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Nd</m:t>
                            </m:r>
                          </m:e>
                        </m:sPre>
                      </m:den>
                    </m:f>
                    <m:r>
                      <a:rPr lang="en-US" sz="220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2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Pre>
                                  <m:sPrePr>
                                    <m:ctrlPr>
                                      <a:rPr lang="ru-RU" sz="22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Nd</m:t>
                                    </m:r>
                                  </m:e>
                                </m:sPre>
                              </m:num>
                              <m:den>
                                <m:sPre>
                                  <m:sPrePr>
                                    <m:ctrlPr>
                                      <a:rPr lang="ru-RU" sz="22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Nd</m:t>
                                    </m:r>
                                  </m:e>
                                </m:sPre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2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Pre>
                              <m:sPrePr>
                                <m:ctrlPr>
                                  <a:rPr lang="ru-RU" sz="22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sz="220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147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Sm</m:t>
                                </m:r>
                              </m:e>
                            </m:sPre>
                          </m:num>
                          <m:den>
                            <m:sPre>
                              <m:sPrePr>
                                <m:ctrlPr>
                                  <a:rPr lang="ru-RU" sz="22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US" sz="220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144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</a:rPr>
                                  <m:t>Nd</m:t>
                                </m:r>
                              </m:e>
                            </m:sPre>
                          </m:den>
                        </m:f>
                      </m:e>
                    </m:d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200" i="1">
                                    <a:solidFill>
                                      <a:srgbClr val="00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Pre>
                                  <m:sPrePr>
                                    <m:ctrlPr>
                                      <a:rPr lang="ru-RU" sz="22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146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Sm</m:t>
                                    </m:r>
                                  </m:e>
                                </m:sPre>
                              </m:num>
                              <m:den>
                                <m:sPre>
                                  <m:sPrePr>
                                    <m:ctrlPr>
                                      <a:rPr lang="ru-RU" sz="22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14</m:t>
                                    </m:r>
                                    <m:r>
                                      <a:rPr lang="en-US" sz="2200" i="1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solidFill>
                                          <a:srgbClr val="00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</a:rPr>
                                      <m:t>Sm</m:t>
                                    </m:r>
                                  </m:e>
                                </m:sPre>
                              </m:den>
                            </m:f>
                          </m:e>
                        </m:d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ru-RU" sz="2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886E2-9873-4349-BC7C-1B9AB48F4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458" y="4484252"/>
                <a:ext cx="4352089" cy="773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6906F1-10B1-4F8A-A872-0DC21C95ADB3}"/>
                  </a:ext>
                </a:extLst>
              </p:cNvPr>
              <p:cNvSpPr txBox="1"/>
              <p:nvPr/>
            </p:nvSpPr>
            <p:spPr>
              <a:xfrm>
                <a:off x="6788731" y="1049747"/>
                <a:ext cx="2215928" cy="694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chemeClr val="tx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  <a:t>Когда </a:t>
                </a:r>
                <a:r>
                  <a:rPr lang="ru-RU" i="1" dirty="0">
                    <a:solidFill>
                      <a:schemeClr val="tx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  <a:t> </a:t>
                </a:r>
                <a:r>
                  <a:rPr lang="en-US" i="1" dirty="0">
                    <a:solidFill>
                      <a:schemeClr val="tx2">
                        <a:lumMod val="1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/>
                  </a:rPr>
                  <a:t>t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en-US" i="1" dirty="0">
                  <a:solidFill>
                    <a:schemeClr val="tx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142</m:t>
                              </m:r>
                            </m:sup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𝑁𝑑</m:t>
                              </m:r>
                            </m:e>
                          </m:sPre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14</m:t>
                              </m:r>
                              <m:r>
                                <a:rPr lang="en-US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6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𝑆𝑚</m:t>
                              </m:r>
                            </m:e>
                          </m:sPre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6906F1-10B1-4F8A-A872-0DC21C95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731" y="1049747"/>
                <a:ext cx="2215928" cy="694357"/>
              </a:xfrm>
              <a:prstGeom prst="rect">
                <a:avLst/>
              </a:prstGeom>
              <a:blipFill>
                <a:blip r:embed="rId7"/>
                <a:stretch>
                  <a:fillRect t="-28070" r="-7989" b="-315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CFA7C4-EF10-9172-6ACA-7B29FCDC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296571"/>
              </p:ext>
            </p:extLst>
          </p:nvPr>
        </p:nvGraphicFramePr>
        <p:xfrm>
          <a:off x="3554413" y="962025"/>
          <a:ext cx="5173662" cy="134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55520" imgH="507960" progId="Equation.DSMT4">
                  <p:embed/>
                </p:oleObj>
              </mc:Choice>
              <mc:Fallback>
                <p:oleObj name="Equation" r:id="rId2" imgW="1955520" imgH="5079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962025"/>
                        <a:ext cx="5173662" cy="13414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518159"/>
              </p:ext>
            </p:extLst>
          </p:nvPr>
        </p:nvGraphicFramePr>
        <p:xfrm>
          <a:off x="5638800" y="2063751"/>
          <a:ext cx="153035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240" imgH="241200" progId="Equation.DSMT4">
                  <p:embed/>
                </p:oleObj>
              </mc:Choice>
              <mc:Fallback>
                <p:oleObj name="Equation" r:id="rId4" imgW="44424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063751"/>
                        <a:ext cx="1530350" cy="83026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089610"/>
              </p:ext>
            </p:extLst>
          </p:nvPr>
        </p:nvGraphicFramePr>
        <p:xfrm>
          <a:off x="3886200" y="4735512"/>
          <a:ext cx="5370512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03160" imgH="253800" progId="Equation.DSMT4">
                  <p:embed/>
                </p:oleObj>
              </mc:Choice>
              <mc:Fallback>
                <p:oleObj name="Equation" r:id="rId6" imgW="2603160" imgH="2538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735512"/>
                        <a:ext cx="5370512" cy="5222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969597"/>
              </p:ext>
            </p:extLst>
          </p:nvPr>
        </p:nvGraphicFramePr>
        <p:xfrm>
          <a:off x="2220913" y="3103562"/>
          <a:ext cx="7700962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62160" imgH="520560" progId="Equation.DSMT4">
                  <p:embed/>
                </p:oleObj>
              </mc:Choice>
              <mc:Fallback>
                <p:oleObj name="Equation" r:id="rId8" imgW="3962160" imgH="5205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913" y="3103562"/>
                        <a:ext cx="7700962" cy="101123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BC6C5D-BB63-9E02-6709-7E8AD1C8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D70251-26BE-4958-A77B-556EDB32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1" y="167357"/>
            <a:ext cx="8748518" cy="65232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F8C2B-DA68-BA31-8F64-1797C0F4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152401" y="6216650"/>
            <a:ext cx="1203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M.Boyet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R.W.Carlson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142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Nd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vidence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arly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4.53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lobal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ifferentiation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ilicate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Science. 2005. Vol.309. P.576-581.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4840"/>
            <a:ext cx="9000000" cy="619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6F12EA-0E9E-6461-074E-45E98359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8797B-15FB-438B-BDF1-588AAEEA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5" y="38100"/>
            <a:ext cx="8639175" cy="678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8FFD0-3926-402C-9C25-8D4648C1DCF6}"/>
              </a:ext>
            </a:extLst>
          </p:cNvPr>
          <p:cNvSpPr txBox="1"/>
          <p:nvPr/>
        </p:nvSpPr>
        <p:spPr>
          <a:xfrm>
            <a:off x="45720" y="533401"/>
            <a:ext cx="86328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Лунные породы (анортозиты,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нориты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базальты)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38808-D35E-405C-BC9D-0DA352FE283D}"/>
              </a:ext>
            </a:extLst>
          </p:cNvPr>
          <p:cNvSpPr txBox="1"/>
          <p:nvPr/>
        </p:nvSpPr>
        <p:spPr>
          <a:xfrm>
            <a:off x="8686800" y="152400"/>
            <a:ext cx="350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Fig. 2. </a:t>
            </a:r>
            <a:r>
              <a:rPr lang="en-US" sz="1600" b="0" i="0" u="none" strike="noStrike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142</a:t>
            </a:r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Nd/</a:t>
            </a:r>
            <a:r>
              <a:rPr lang="en-US" sz="1600" b="0" i="0" u="none" strike="noStrike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144</a:t>
            </a:r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Nd determined on lunar samples, corrected for neutron fluence effect and expressed in ε</a:t>
            </a:r>
            <a:r>
              <a:rPr lang="en-US" sz="1600" b="0" i="0" u="none" strike="noStrike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142</a:t>
            </a:r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Nd (grey circles). </a:t>
            </a:r>
          </a:p>
          <a:p>
            <a:pPr algn="l"/>
            <a:endParaRPr lang="en-US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Samples analyzed in dynamic mode are indicated by a smaller black circle in the center. </a:t>
            </a:r>
          </a:p>
          <a:p>
            <a:pPr algn="l"/>
            <a:endParaRPr lang="en-US" sz="1600" b="0" i="0" u="none" strike="noStrike" baseline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Ratios measured in this work are compared with results obtained in previous studies with data from Nyquist et al. (1995) shown by the open diamonds and by </a:t>
            </a:r>
            <a:r>
              <a:rPr lang="en-US" sz="1600" b="0" i="0" u="none" strike="noStrike" baseline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Rankenburg</a:t>
            </a:r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et al. (2006) by the black squares. </a:t>
            </a:r>
          </a:p>
          <a:p>
            <a:pPr algn="l"/>
            <a:endParaRPr lang="en-US" sz="1600" b="0" i="0" u="none" strike="noStrike" baseline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All the data have been corrected for neutron irradiation using the calculation method described in the text.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F4978-C063-FE8C-0946-C21263E2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582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" y="533401"/>
            <a:ext cx="492899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Различия в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Sm/Nd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отношениях Земли и хондритов возникли изначально.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Корообразование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к этому феномену отношения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 имеет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Обе изотопные пары: 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146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Sm–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147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Sm–</a:t>
            </a:r>
            <a:r>
              <a:rPr lang="en-US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приводят к согласованным выводам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6DAA96-0954-410D-82B5-08A72623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768" y="45720"/>
            <a:ext cx="7171288" cy="67665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CA2B51-F4DC-DBE7-738B-273D87BA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06CCC-D00F-4FC6-BBA9-722D812089C8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5427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857500"/>
            <a:ext cx="10363200" cy="1143001"/>
          </a:xfrm>
        </p:spPr>
        <p:txBody>
          <a:bodyPr/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Причины изотопной гетерогенности мантии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-Sr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-Nd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изотопных системах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38AE4-9B83-871B-9FA6-690B60EC6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697700-5229-455E-9A8D-9D06E1370C86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423" y="3448308"/>
            <a:ext cx="3624370" cy="34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23" y="-1949"/>
            <a:ext cx="3624370" cy="34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820" y="3443808"/>
            <a:ext cx="3624370" cy="34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820" y="11904"/>
            <a:ext cx="3624370" cy="34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74112" y="221537"/>
            <a:ext cx="132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Sm/Nd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5800" y="4211144"/>
            <a:ext cx="123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Rb/Sr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800" y="6173086"/>
            <a:ext cx="11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Rb/Sr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5588" y="2448105"/>
            <a:ext cx="127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Low Sm/Nd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48001" y="1"/>
                <a:ext cx="3761735" cy="730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𝑁𝑑</m:t>
                          </m:r>
                        </m:sub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143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144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𝑁𝑑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𝐶𝐻𝑈𝑅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"/>
                <a:ext cx="3761735" cy="730969"/>
              </a:xfrm>
              <a:prstGeom prst="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0" y="3429001"/>
                <a:ext cx="3405548" cy="730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𝑆𝑟</m:t>
                          </m:r>
                        </m:sub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𝑇</m:t>
                          </m:r>
                        </m:sup>
                      </m:sSubSup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600" i="1">
                                  <a:effectLst>
                                    <a:outerShdw blurRad="50800" dist="38100" dir="5400000" algn="t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𝑆𝑎𝑚𝑝𝑙𝑒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lang="pt-BR" sz="1600" i="1">
                                          <a:effectLst>
                                            <a:outerShdw blurRad="50800" dist="38100" dir="5400000" algn="t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pt-BR" sz="1600" i="1">
                                              <a:effectLst>
                                                <a:outerShdw blurRad="50800" dist="38100" dir="5400000" algn="t" rotWithShape="0">
                                                  <a:prstClr val="black">
                                                    <a:alpha val="40000"/>
                                                  </a:prstClr>
                                                </a:outerShdw>
                                              </a:effectLst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87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num>
                                        <m:den>
                                          <m:sPre>
                                            <m:sPrePr>
                                              <m:ctrlPr>
                                                <a:rPr lang="pt-BR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PrePr>
                                            <m:sub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86</m:t>
                                              </m:r>
                                            </m:sup>
                                            <m:e>
                                              <m:r>
                                                <a:rPr lang="en-US" sz="1600" i="1">
                                                  <a:effectLst>
                                                    <a:outerShdw blurRad="50800" dist="38100" dir="5400000" algn="t" rotWithShape="0">
                                                      <a:prstClr val="black">
                                                        <a:alpha val="40000"/>
                                                      </a:prstClr>
                                                    </a:outerShdw>
                                                  </a:effectLst>
                                                  <a:latin typeface="Cambria Math"/>
                                                </a:rPr>
                                                <m:t>𝑆𝑟</m:t>
                                              </m:r>
                                            </m:e>
                                          </m:sPre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𝑈𝑅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effectLst>
                                        <a:outerShdw blurRad="50800" dist="38100" dir="5400000" algn="t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/>
                                    </a:rPr>
                                    <m:t>𝑇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pt-BR" sz="1600" i="1"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pt-BR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effectLst>
                                <a:outerShdw blurRad="50800" dist="38100" dir="5400000" algn="t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6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429001"/>
                <a:ext cx="3405548" cy="730969"/>
              </a:xfrm>
              <a:prstGeom prst="rect">
                <a:avLst/>
              </a:prstGeom>
              <a:blipFill>
                <a:blip r:embed="rId8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010846" y="727373"/>
            <a:ext cx="10631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Primitive</a:t>
            </a:r>
          </a:p>
          <a:p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mantle</a:t>
            </a:r>
            <a:endParaRPr lang="en-US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0841" y="5521053"/>
            <a:ext cx="10631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Primitive</a:t>
            </a:r>
          </a:p>
          <a:p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mantle</a:t>
            </a:r>
            <a:endParaRPr lang="en-US" sz="1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945000"/>
            <a:ext cx="5264885" cy="496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8A024B-79DC-174B-91CB-DF359C5BE5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0593" y="1854075"/>
            <a:ext cx="914400" cy="763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EC6FC-CC8B-9705-DAED-77C74A75A6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0592" y="56376"/>
            <a:ext cx="914400" cy="7633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F7B72-46FC-E8C8-DDD1-053D675C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3A7DA-5210-4414-B810-C26E2738FB67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2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343" y="45720"/>
            <a:ext cx="9029315" cy="67665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359474" y="5223073"/>
            <a:ext cx="6812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000066"/>
                </a:solidFill>
              </a:rPr>
              <a:t>EM-I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25638" y="196057"/>
            <a:ext cx="914400" cy="914400"/>
            <a:chOff x="192" y="192"/>
            <a:chExt cx="624" cy="576"/>
          </a:xfrm>
        </p:grpSpPr>
        <p:sp>
          <p:nvSpPr>
            <p:cNvPr id="67589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3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dirty="0">
                  <a:solidFill>
                    <a:srgbClr val="000066"/>
                  </a:solidFill>
                </a:rPr>
                <a:t>DM</a:t>
              </a:r>
            </a:p>
          </p:txBody>
        </p:sp>
        <p:sp>
          <p:nvSpPr>
            <p:cNvPr id="67590" name="Line 6"/>
            <p:cNvSpPr>
              <a:spLocks noChangeShapeType="1"/>
            </p:cNvSpPr>
            <p:nvPr/>
          </p:nvSpPr>
          <p:spPr bwMode="auto">
            <a:xfrm>
              <a:off x="480" y="432"/>
              <a:ext cx="336" cy="336"/>
            </a:xfrm>
            <a:prstGeom prst="line">
              <a:avLst/>
            </a:prstGeom>
            <a:noFill/>
            <a:ln w="50800">
              <a:solidFill>
                <a:srgbClr val="00008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162800" y="2556014"/>
            <a:ext cx="8207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000066"/>
                </a:solidFill>
              </a:rPr>
              <a:t>EM-II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76838" y="3209922"/>
            <a:ext cx="2500312" cy="2183778"/>
            <a:chOff x="2160" y="2064"/>
            <a:chExt cx="1296" cy="1008"/>
          </a:xfrm>
        </p:grpSpPr>
        <p:sp>
          <p:nvSpPr>
            <p:cNvPr id="67593" name="Freeform 9"/>
            <p:cNvSpPr>
              <a:spLocks/>
            </p:cNvSpPr>
            <p:nvPr/>
          </p:nvSpPr>
          <p:spPr bwMode="auto">
            <a:xfrm>
              <a:off x="2160" y="2064"/>
              <a:ext cx="1296" cy="1008"/>
            </a:xfrm>
            <a:custGeom>
              <a:avLst/>
              <a:gdLst/>
              <a:ahLst/>
              <a:cxnLst>
                <a:cxn ang="0">
                  <a:pos x="1051" y="0"/>
                </a:cxn>
                <a:cxn ang="0">
                  <a:pos x="0" y="711"/>
                </a:cxn>
              </a:cxnLst>
              <a:rect l="0" t="0" r="r" b="b"/>
              <a:pathLst>
                <a:path w="1051" h="711">
                  <a:moveTo>
                    <a:pt x="1051" y="0"/>
                  </a:moveTo>
                  <a:cubicBezTo>
                    <a:pt x="842" y="475"/>
                    <a:pt x="449" y="684"/>
                    <a:pt x="0" y="711"/>
                  </a:cubicBezTo>
                </a:path>
              </a:pathLst>
            </a:custGeom>
            <a:noFill/>
            <a:ln w="38100" cap="flat">
              <a:solidFill>
                <a:srgbClr val="000080"/>
              </a:solidFill>
              <a:prstDash val="lgDash"/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7594" name="Text Box 10"/>
            <p:cNvSpPr txBox="1">
              <a:spLocks noChangeArrowheads="1"/>
            </p:cNvSpPr>
            <p:nvPr/>
          </p:nvSpPr>
          <p:spPr bwMode="auto">
            <a:xfrm>
              <a:off x="2988" y="2719"/>
              <a:ext cx="3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000066"/>
                  </a:solidFill>
                </a:rPr>
                <a:t>EM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601788" y="1588196"/>
            <a:ext cx="1368545" cy="307975"/>
            <a:chOff x="38" y="1111"/>
            <a:chExt cx="934" cy="194"/>
          </a:xfrm>
        </p:grpSpPr>
        <p:sp>
          <p:nvSpPr>
            <p:cNvPr id="67596" name="Text Box 12"/>
            <p:cNvSpPr txBox="1">
              <a:spLocks noChangeArrowheads="1"/>
            </p:cNvSpPr>
            <p:nvPr/>
          </p:nvSpPr>
          <p:spPr bwMode="auto">
            <a:xfrm>
              <a:off x="38" y="1111"/>
              <a:ext cx="55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000" b="1" dirty="0">
                  <a:solidFill>
                    <a:srgbClr val="A50021"/>
                  </a:solidFill>
                </a:rPr>
                <a:t>HIMU</a:t>
              </a:r>
            </a:p>
          </p:txBody>
        </p:sp>
        <p:sp>
          <p:nvSpPr>
            <p:cNvPr id="67597" name="Line 13"/>
            <p:cNvSpPr>
              <a:spLocks noChangeShapeType="1"/>
            </p:cNvSpPr>
            <p:nvPr/>
          </p:nvSpPr>
          <p:spPr bwMode="auto">
            <a:xfrm>
              <a:off x="588" y="1215"/>
              <a:ext cx="384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7602" name="Freeform 18"/>
          <p:cNvSpPr>
            <a:spLocks/>
          </p:cNvSpPr>
          <p:nvPr/>
        </p:nvSpPr>
        <p:spPr bwMode="auto">
          <a:xfrm>
            <a:off x="3703320" y="778828"/>
            <a:ext cx="6350" cy="4741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2987"/>
              </a:cxn>
            </a:cxnLst>
            <a:rect l="0" t="0" r="r" b="b"/>
            <a:pathLst>
              <a:path w="4" h="2987">
                <a:moveTo>
                  <a:pt x="0" y="0"/>
                </a:moveTo>
                <a:lnTo>
                  <a:pt x="4" y="2987"/>
                </a:lnTo>
              </a:path>
            </a:pathLst>
          </a:custGeom>
          <a:noFill/>
          <a:ln w="2540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endParaRPr lang="ru-RU"/>
          </a:p>
        </p:txBody>
      </p:sp>
      <p:sp>
        <p:nvSpPr>
          <p:cNvPr id="67603" name="Freeform 19"/>
          <p:cNvSpPr>
            <a:spLocks/>
          </p:cNvSpPr>
          <p:nvPr/>
        </p:nvSpPr>
        <p:spPr bwMode="auto">
          <a:xfrm>
            <a:off x="2952750" y="2391094"/>
            <a:ext cx="4941888" cy="1587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113" y="0"/>
              </a:cxn>
            </a:cxnLst>
            <a:rect l="0" t="0" r="r" b="b"/>
            <a:pathLst>
              <a:path w="3113" h="1">
                <a:moveTo>
                  <a:pt x="0" y="1"/>
                </a:moveTo>
                <a:lnTo>
                  <a:pt x="3113" y="0"/>
                </a:lnTo>
              </a:path>
            </a:pathLst>
          </a:custGeom>
          <a:noFill/>
          <a:ln w="2540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1"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3E98C-FFCF-27B1-2AEF-4BAFFDFF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3A7DA-5210-4414-B810-C26E2738FB67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9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E21B5-27C4-4734-BC2B-AF3D57877E53}" type="slidenum">
              <a:rPr lang="ru-RU">
                <a:latin typeface="Cambria" panose="02040503050406030204" pitchFamily="18" charset="0"/>
              </a:rPr>
              <a:pPr/>
              <a:t>97</a:t>
            </a:fld>
            <a:endParaRPr lang="ru-RU">
              <a:latin typeface="Cambria" panose="02040503050406030204" pitchFamily="18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3" y="1067331"/>
            <a:ext cx="5789612" cy="43396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05123"/>
            <a:ext cx="8229600" cy="830997"/>
          </a:xfrm>
          <a:noFill/>
        </p:spPr>
        <p:txBody>
          <a:bodyPr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Насколько мантийный источник может быть гетерогенным в отношении элементов-примесей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88" y="1070506"/>
            <a:ext cx="5789612" cy="4339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BC2871-15B4-4E0D-A1CA-BFE502014A93}"/>
              </a:ext>
            </a:extLst>
          </p:cNvPr>
          <p:cNvGrpSpPr/>
          <p:nvPr/>
        </p:nvGrpSpPr>
        <p:grpSpPr>
          <a:xfrm>
            <a:off x="3994880" y="1143000"/>
            <a:ext cx="5977592" cy="3657600"/>
            <a:chOff x="3994880" y="2057400"/>
            <a:chExt cx="5977592" cy="2743200"/>
          </a:xfrm>
        </p:grpSpPr>
        <p:sp>
          <p:nvSpPr>
            <p:cNvPr id="110599" name="Line 7"/>
            <p:cNvSpPr>
              <a:spLocks noChangeShapeType="1"/>
            </p:cNvSpPr>
            <p:nvPr/>
          </p:nvSpPr>
          <p:spPr bwMode="auto">
            <a:xfrm flipV="1">
              <a:off x="3994880" y="2057400"/>
              <a:ext cx="0" cy="27432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lgDash"/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10600" name="Line 8"/>
            <p:cNvSpPr>
              <a:spLocks noChangeShapeType="1"/>
            </p:cNvSpPr>
            <p:nvPr/>
          </p:nvSpPr>
          <p:spPr bwMode="auto">
            <a:xfrm flipV="1">
              <a:off x="4179339" y="2057400"/>
              <a:ext cx="0" cy="27432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lgDash"/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10601" name="Line 9"/>
            <p:cNvSpPr>
              <a:spLocks noChangeShapeType="1"/>
            </p:cNvSpPr>
            <p:nvPr/>
          </p:nvSpPr>
          <p:spPr bwMode="auto">
            <a:xfrm flipV="1">
              <a:off x="9791309" y="2057400"/>
              <a:ext cx="0" cy="27432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lgDash"/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110602" name="Line 10"/>
            <p:cNvSpPr>
              <a:spLocks noChangeShapeType="1"/>
            </p:cNvSpPr>
            <p:nvPr/>
          </p:nvSpPr>
          <p:spPr bwMode="auto">
            <a:xfrm flipV="1">
              <a:off x="9972472" y="2057400"/>
              <a:ext cx="0" cy="27432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lgDash"/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>
                <a:latin typeface="Cambria" panose="02040503050406030204" pitchFamily="18" charset="0"/>
              </a:endParaRPr>
            </a:p>
          </p:txBody>
        </p:sp>
      </p:grp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1524000" y="5637214"/>
            <a:ext cx="9144000" cy="10156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Если в мантии имеют место вариации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Rb/Sr, Sm/Nd, U/Th/Pb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Lu/Hf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отношений, то со временем это должно привести к изотопной гетерогенности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Sr, Nd, Pb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,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Hf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"/>
            <a:ext cx="8991600" cy="679291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8BBBA-84B7-EDA8-A344-D87C7107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093"/>
            <a:ext cx="6400800" cy="4837325"/>
          </a:xfrm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022691"/>
            <a:ext cx="6400800" cy="483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381750" y="1524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Изотопная гетерогенность мантии (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 может быть следствием её химической гетерогенности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(Rb/Sr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Sm/Nd)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4" y="5105400"/>
            <a:ext cx="5553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Два главных типа мантийных магм с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“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обогащёнными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”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характеристиками: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Щелочные базальты (А)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Обогащённые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толеиты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B7BB7-D44D-6570-DDBA-F33B6915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A65B5-E352-47FD-A4A1-D8CB6B97C3E2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1160</TotalTime>
  <Words>3632</Words>
  <Application>Microsoft Office PowerPoint</Application>
  <PresentationFormat>Widescreen</PresentationFormat>
  <Paragraphs>802</Paragraphs>
  <Slides>100</Slides>
  <Notes>67</Notes>
  <HiddenSlides>5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Arial</vt:lpstr>
      <vt:lpstr>Cambria</vt:lpstr>
      <vt:lpstr>Cambria Math</vt:lpstr>
      <vt:lpstr>Symbol</vt:lpstr>
      <vt:lpstr>Verdana</vt:lpstr>
      <vt:lpstr>Wingdings</vt:lpstr>
      <vt:lpstr>Globe</vt:lpstr>
      <vt:lpstr>Equation</vt:lpstr>
      <vt:lpstr>CorelPhotoPaint.Image.9</vt:lpstr>
      <vt:lpstr>Sm-Nd изотопная система</vt:lpstr>
      <vt:lpstr>PowerPoint Presentation</vt:lpstr>
      <vt:lpstr>PowerPoint Presentation</vt:lpstr>
      <vt:lpstr>Изотопный состав Sm и Nd</vt:lpstr>
      <vt:lpstr>PowerPoint Presentation</vt:lpstr>
      <vt:lpstr>PowerPoint Presentation</vt:lpstr>
      <vt:lpstr>Задача 11. Пронормировать изотопные отношения неодима и вычислить величины eNd. Вычислить средние значения и 95%-ные доверительные интервалы для ненормированных и нормированных изотопных отношений 143Nd/144Nd и  eNd.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12. Построить графики нормированных РЗЭ, рассчитать Eu/Eu* и (La/Lu)n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Модельный возраст  в Sm-Nd системе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14. Вычислить TNd1 и TNd2  по точным и приближённым формулам</vt:lpstr>
      <vt:lpstr>Проблема вещественного баланса в системе кора-мантия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Альтернатива:</vt:lpstr>
      <vt:lpstr>D.C.Rubie, R.D. van der Hilst. Physics of the Earth and Planetary Interiors. 2001. V.127. P. 1-7.</vt:lpstr>
      <vt:lpstr>PowerPoint Presentation</vt:lpstr>
      <vt:lpstr>Вывод: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14</vt:lpstr>
      <vt:lpstr>Задача 15</vt:lpstr>
      <vt:lpstr>PowerPoint Presentation</vt:lpstr>
      <vt:lpstr>Состав примитивной мантии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Причины изотопной гетерогенности мантии  в Rb-Sr и Sm-Nd изотопных системах</vt:lpstr>
      <vt:lpstr>PowerPoint Presentation</vt:lpstr>
      <vt:lpstr>PowerPoint Presentation</vt:lpstr>
      <vt:lpstr>Насколько мантийный источник может быть гетерогенным в отношении элементов-примесей?</vt:lpstr>
      <vt:lpstr>PowerPoint Presentation</vt:lpstr>
      <vt:lpstr>PowerPoint Presentation</vt:lpstr>
      <vt:lpstr>PowerPoint Presentation</vt:lpstr>
    </vt:vector>
  </TitlesOfParts>
  <Company>GEOKHI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Sm-Nd метод</dc:title>
  <dc:creator>Yuri Kostitsyn</dc:creator>
  <cp:lastModifiedBy>Yuri Kostitsyn</cp:lastModifiedBy>
  <cp:revision>470</cp:revision>
  <dcterms:created xsi:type="dcterms:W3CDTF">2003-11-09T19:50:57Z</dcterms:created>
  <dcterms:modified xsi:type="dcterms:W3CDTF">2023-10-14T10:23:24Z</dcterms:modified>
</cp:coreProperties>
</file>