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43"/>
  </p:notesMasterIdLst>
  <p:sldIdLst>
    <p:sldId id="256" r:id="rId2"/>
    <p:sldId id="257" r:id="rId3"/>
    <p:sldId id="283" r:id="rId4"/>
    <p:sldId id="279" r:id="rId5"/>
    <p:sldId id="277" r:id="rId6"/>
    <p:sldId id="260" r:id="rId7"/>
    <p:sldId id="263" r:id="rId8"/>
    <p:sldId id="264" r:id="rId9"/>
    <p:sldId id="265" r:id="rId10"/>
    <p:sldId id="266" r:id="rId11"/>
    <p:sldId id="267" r:id="rId12"/>
    <p:sldId id="262" r:id="rId13"/>
    <p:sldId id="302" r:id="rId14"/>
    <p:sldId id="286" r:id="rId15"/>
    <p:sldId id="269" r:id="rId16"/>
    <p:sldId id="259" r:id="rId17"/>
    <p:sldId id="261" r:id="rId18"/>
    <p:sldId id="282" r:id="rId19"/>
    <p:sldId id="284" r:id="rId20"/>
    <p:sldId id="281" r:id="rId21"/>
    <p:sldId id="280" r:id="rId22"/>
    <p:sldId id="270" r:id="rId23"/>
    <p:sldId id="299" r:id="rId24"/>
    <p:sldId id="300" r:id="rId25"/>
    <p:sldId id="294" r:id="rId26"/>
    <p:sldId id="285" r:id="rId27"/>
    <p:sldId id="301" r:id="rId28"/>
    <p:sldId id="296" r:id="rId29"/>
    <p:sldId id="278" r:id="rId30"/>
    <p:sldId id="297" r:id="rId31"/>
    <p:sldId id="298" r:id="rId32"/>
    <p:sldId id="273" r:id="rId33"/>
    <p:sldId id="275" r:id="rId34"/>
    <p:sldId id="288" r:id="rId35"/>
    <p:sldId id="287" r:id="rId36"/>
    <p:sldId id="289" r:id="rId37"/>
    <p:sldId id="303" r:id="rId38"/>
    <p:sldId id="290" r:id="rId39"/>
    <p:sldId id="291" r:id="rId40"/>
    <p:sldId id="293" r:id="rId41"/>
    <p:sldId id="292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412" autoAdjust="0"/>
  </p:normalViewPr>
  <p:slideViewPr>
    <p:cSldViewPr snapToGrid="0">
      <p:cViewPr varScale="1">
        <p:scale>
          <a:sx n="71" d="100"/>
          <a:sy n="71" d="100"/>
        </p:scale>
        <p:origin x="1018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A54DD90B-FCE7-47E6-9813-61C5789F224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798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CBC534-1839-4DA6-A679-38A63292D7AD}" type="slidenum">
              <a:rPr lang="ru-RU"/>
              <a:pPr/>
              <a:t>1</a:t>
            </a:fld>
            <a:endParaRPr lang="ru-RU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101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8BE904-DCDE-4B49-8128-CC54C2892DCA}" type="slidenum">
              <a:rPr lang="ru-RU"/>
              <a:pPr/>
              <a:t>11</a:t>
            </a:fld>
            <a:endParaRPr lang="ru-RU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893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9C93F6-2774-49C9-B35B-DA33A65E763E}" type="slidenum">
              <a:rPr lang="ru-RU"/>
              <a:pPr/>
              <a:t>12</a:t>
            </a:fld>
            <a:endParaRPr lang="ru-RU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14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Сравним с неодимом</a:t>
            </a:r>
          </a:p>
          <a:p>
            <a:r>
              <a:rPr lang="ru-RU" dirty="0"/>
              <a:t>Предполагается, что </a:t>
            </a:r>
            <a:r>
              <a:rPr lang="ru-RU" dirty="0" err="1"/>
              <a:t>плюмы</a:t>
            </a:r>
            <a:r>
              <a:rPr lang="ru-RU" dirty="0"/>
              <a:t> берут начало с границы ядро-мантия, где могло спрятаться раннее обогащённое вещество.</a:t>
            </a:r>
            <a:endParaRPr lang="en-US" dirty="0"/>
          </a:p>
          <a:p>
            <a:r>
              <a:rPr lang="ru-RU" dirty="0"/>
              <a:t>Формирование обогащённых источников в мантии требует времени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9DE2C-70D7-4E7B-8C32-2B70449B93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0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36B3A5-BA23-46CE-9679-2940BD4FC262}" type="slidenum">
              <a:rPr lang="ru-RU"/>
              <a:pPr/>
              <a:t>15</a:t>
            </a:fld>
            <a:endParaRPr lang="ru-RU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95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основном данные по земным породам оказываются выше </a:t>
            </a:r>
            <a:r>
              <a:rPr lang="ru-RU"/>
              <a:t>линии эволюции хондритов</a:t>
            </a:r>
            <a:r>
              <a:rPr lang="ru-R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DD90B-FCE7-47E6-9813-61C5789F224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549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AF4ED1-F14F-4858-8BCB-3B5BA61B25AC}" type="slidenum">
              <a:rPr lang="ru-RU"/>
              <a:pPr/>
              <a:t>17</a:t>
            </a:fld>
            <a:endParaRPr lang="ru-RU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– </a:t>
            </a:r>
            <a:r>
              <a:rPr lang="ru-RU" dirty="0"/>
              <a:t>горизонтальные стрелки</a:t>
            </a:r>
          </a:p>
          <a:p>
            <a:r>
              <a:rPr lang="en-US" dirty="0"/>
              <a:t>[Click] – </a:t>
            </a:r>
            <a:r>
              <a:rPr lang="ru-RU" dirty="0"/>
              <a:t>диагональные стрелки</a:t>
            </a:r>
            <a:r>
              <a:rPr lang="en-US" dirty="0"/>
              <a:t> </a:t>
            </a:r>
            <a:r>
              <a:rPr lang="ru-RU" dirty="0"/>
              <a:t>на 0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– </a:t>
            </a:r>
            <a:r>
              <a:rPr lang="ru-RU" dirty="0"/>
              <a:t>диагональные стрелки на ½ </a:t>
            </a:r>
            <a:r>
              <a:rPr lang="en-US"/>
              <a:t>T(Earth)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501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DD90B-FCE7-47E6-9813-61C5789F224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79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Глобальная база данных по цирконам (</a:t>
            </a:r>
            <a:r>
              <a:rPr lang="en-US" dirty="0"/>
              <a:t>GEMOC)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DD90B-FCE7-47E6-9813-61C5789F224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67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65A3F-9794-4CB3-869E-F96D390DAE50}" type="slidenum">
              <a:rPr lang="ru-RU"/>
              <a:pPr/>
              <a:t>22</a:t>
            </a:fld>
            <a:endParaRPr lang="ru-RU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Отклонение </a:t>
            </a:r>
            <a:r>
              <a:rPr lang="en-US"/>
              <a:t>SW </a:t>
            </a:r>
            <a:r>
              <a:rPr lang="ru-RU"/>
              <a:t>от </a:t>
            </a:r>
            <a:r>
              <a:rPr lang="en-US"/>
              <a:t>Mantle Array </a:t>
            </a:r>
            <a:r>
              <a:rPr lang="ru-RU"/>
              <a:t>скорее всего связано с инертностью циркона, к котором захоронена часть корового </a:t>
            </a:r>
            <a:r>
              <a:rPr lang="en-US"/>
              <a:t>Hf </a:t>
            </a:r>
            <a:r>
              <a:rPr lang="ru-RU"/>
              <a:t>с низкими отношениями </a:t>
            </a:r>
            <a:r>
              <a:rPr lang="en-US" baseline="30000"/>
              <a:t>176</a:t>
            </a:r>
            <a:r>
              <a:rPr lang="en-US"/>
              <a:t>Hf/</a:t>
            </a:r>
            <a:r>
              <a:rPr lang="en-US" baseline="30000"/>
              <a:t>177</a:t>
            </a:r>
            <a:r>
              <a:rPr lang="en-US"/>
              <a:t>Hf.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61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Всего в нашей базе сейчас имеются данные</a:t>
            </a:r>
            <a:r>
              <a:rPr lang="ru-RU" baseline="0" dirty="0"/>
              <a:t> по 38 континентальным магм. провинциям и 21 океанической, хотя выделено их несколько больше. Не все представлены в равной мере.</a:t>
            </a:r>
            <a:endParaRPr lang="en-US" dirty="0"/>
          </a:p>
          <a:p>
            <a:r>
              <a:rPr lang="ru-RU" dirty="0"/>
              <a:t>По поводу моделей формирования этих огромных магматических провинций выдвинуто много различных гипотез.</a:t>
            </a:r>
          </a:p>
          <a:p>
            <a:r>
              <a:rPr lang="ru-RU" baseline="0" dirty="0"/>
              <a:t>Наиболее популярна – г</a:t>
            </a:r>
            <a:r>
              <a:rPr lang="ru-RU" dirty="0"/>
              <a:t>ипотеза мантийных </a:t>
            </a:r>
            <a:r>
              <a:rPr lang="ru-RU" dirty="0" err="1"/>
              <a:t>плюмов</a:t>
            </a:r>
            <a:r>
              <a:rPr lang="ru-RU" baseline="0" dirty="0"/>
              <a:t>. Она основана прежде всего на данных </a:t>
            </a:r>
            <a:r>
              <a:rPr lang="ru-RU" baseline="0" dirty="0" err="1"/>
              <a:t>сейсмо</a:t>
            </a:r>
            <a:r>
              <a:rPr lang="ru-RU" baseline="0" dirty="0"/>
              <a:t>-томографии, иногда радиальным расположением роёв даек, предполагаемым </a:t>
            </a:r>
            <a:r>
              <a:rPr lang="ru-RU" baseline="0" dirty="0" err="1"/>
              <a:t>воздыманием</a:t>
            </a:r>
            <a:r>
              <a:rPr lang="ru-RU" baseline="0" dirty="0"/>
              <a:t> территории. Хотя мы понимаем, что эти свидетельства не могут считаться абсолютно надёжными.</a:t>
            </a:r>
          </a:p>
          <a:p>
            <a:r>
              <a:rPr lang="ru-RU" baseline="0" dirty="0"/>
              <a:t>Отслоение (</a:t>
            </a:r>
            <a:r>
              <a:rPr lang="ru-RU" baseline="0" dirty="0" err="1"/>
              <a:t>деламинация</a:t>
            </a:r>
            <a:r>
              <a:rPr lang="ru-RU" baseline="0" dirty="0"/>
              <a:t>) литосферы в качестве механизма предполагается рядом авторов для Сибирских траппов на основе сейсмических данных об отсутствии астеносферы и последующем проседании территории.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err="1"/>
              <a:t>Импактное</a:t>
            </a:r>
            <a:r>
              <a:rPr lang="ru-RU" baseline="0" dirty="0"/>
              <a:t> плавление в результате падения болида некоторые авторы предполагают для  океанической магматической провинции </a:t>
            </a:r>
            <a:r>
              <a:rPr lang="ru-RU" baseline="0" dirty="0" err="1"/>
              <a:t>Онтонг</a:t>
            </a:r>
            <a:r>
              <a:rPr lang="ru-RU" baseline="0" dirty="0"/>
              <a:t>-Ява.</a:t>
            </a:r>
          </a:p>
          <a:p>
            <a:r>
              <a:rPr lang="ru-RU" dirty="0"/>
              <a:t>Декомпрессионное</a:t>
            </a:r>
            <a:r>
              <a:rPr lang="ru-RU" baseline="0" dirty="0"/>
              <a:t> плавление при участии </a:t>
            </a:r>
            <a:r>
              <a:rPr lang="ru-RU" baseline="0" dirty="0" err="1"/>
              <a:t>плюма</a:t>
            </a:r>
            <a:r>
              <a:rPr lang="ru-RU" baseline="0" dirty="0"/>
              <a:t> или без него предполагалось для Афро-Аравийской провинции, </a:t>
            </a:r>
            <a:r>
              <a:rPr lang="ru-RU" baseline="0" dirty="0" err="1"/>
              <a:t>Деккана</a:t>
            </a:r>
            <a:r>
              <a:rPr lang="ru-RU" baseline="0" dirty="0"/>
              <a:t>, Северной и Центральной Атлантики, Парана-</a:t>
            </a:r>
            <a:r>
              <a:rPr lang="ru-RU" baseline="0" dirty="0" err="1"/>
              <a:t>Етендека</a:t>
            </a:r>
            <a:r>
              <a:rPr lang="ru-RU" baseline="0" dirty="0"/>
              <a:t>, Кару-</a:t>
            </a:r>
            <a:r>
              <a:rPr lang="ru-RU" baseline="0" dirty="0" err="1"/>
              <a:t>Феррар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DE2C-70D7-4E7B-8C32-2B70449B93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6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CB0D1-FE08-4533-92B4-408204AC839A}" type="slidenum">
              <a:rPr lang="ru-RU"/>
              <a:pPr/>
              <a:t>2</a:t>
            </a:fld>
            <a:endParaRPr lang="ru-RU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baseline="-25000" dirty="0">
                <a:cs typeface="Arial" charset="0"/>
              </a:rPr>
              <a:t>½</a:t>
            </a:r>
            <a:r>
              <a:rPr lang="en-US" dirty="0"/>
              <a:t>=37.1 </a:t>
            </a:r>
            <a:r>
              <a:rPr lang="ru-RU" dirty="0"/>
              <a:t>Константа много раз пересматривалась. Можно встретить значения 1.96, 1.94, 1.865.</a:t>
            </a:r>
            <a:endParaRPr lang="en-US" dirty="0"/>
          </a:p>
          <a:p>
            <a:r>
              <a:rPr lang="en-US" dirty="0"/>
              <a:t>Lu-Hf </a:t>
            </a:r>
            <a:r>
              <a:rPr lang="ru-RU" dirty="0"/>
              <a:t>система многих хондритов нарушена и для определения параметров </a:t>
            </a:r>
            <a:r>
              <a:rPr lang="en-US" dirty="0"/>
              <a:t>CHUR </a:t>
            </a:r>
            <a:r>
              <a:rPr lang="ru-RU" dirty="0"/>
              <a:t>были использованы данные только по </a:t>
            </a:r>
            <a:r>
              <a:rPr lang="ru-RU" dirty="0" err="1"/>
              <a:t>непереуравновешенным</a:t>
            </a:r>
            <a:r>
              <a:rPr lang="ru-RU" dirty="0"/>
              <a:t> хондритам.</a:t>
            </a:r>
          </a:p>
        </p:txBody>
      </p:sp>
    </p:spTree>
    <p:extLst>
      <p:ext uri="{BB962C8B-B14F-4D97-AF65-F5344CB8AC3E}">
        <p14:creationId xmlns:p14="http://schemas.microsoft.com/office/powerpoint/2010/main" val="184227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Формирование обогащённых источников в мантии требует времени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9DE2C-70D7-4E7B-8C32-2B70449B93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0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принципе взаимодействие обогащённого компонента с мантийным могло происходить как на уровне магматического источника. так и в виде контаминации изначально чистых мантийных магм веществом коры. Изотопные данные показывают</a:t>
            </a: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что подавляющая часть пород </a:t>
            </a: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</a:t>
            </a:r>
            <a:r>
              <a:rPr lang="ru-RU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том числе базальтов и габбро, должна содержать столь высокую долю обогащённого компонента, что её невозможно объяснить ассимиляцией мантийными магмами вещества континентальной коры. Для базальтов и габбро </a:t>
            </a: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 </a:t>
            </a:r>
            <a:r>
              <a:rPr lang="ru-RU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оценки доли </a:t>
            </a:r>
            <a:r>
              <a:rPr lang="ru-RU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корового</a:t>
            </a:r>
            <a:r>
              <a:rPr lang="ru-RU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контаминанта</a:t>
            </a:r>
            <a:r>
              <a:rPr lang="ru-RU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составляют десятки процентов, чему противоречит их основной состав. Тем не менее приходится допускать повсеместное участие обогащённого и изотопно-гетерогенного материала в </a:t>
            </a:r>
            <a:r>
              <a:rPr lang="ru-RU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петрогенезисе</a:t>
            </a:r>
            <a:r>
              <a:rPr lang="ru-RU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расплавов </a:t>
            </a: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</a:t>
            </a:r>
            <a:r>
              <a:rPr lang="ru-RU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Скорее всего этот обогащённый компонент присутствовал практически повсеместно в источнике базальтовых магм </a:t>
            </a: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</a:t>
            </a:r>
            <a:r>
              <a:rPr lang="ru-RU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мантийном по своему пространственному положению и в основе своей перидотитовом по составу.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85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Использованы данные по породам, которые могли быть производными самого мантийного источника.</a:t>
            </a:r>
          </a:p>
          <a:p>
            <a:r>
              <a:rPr lang="ru-RU" dirty="0"/>
              <a:t>Поскольку распределения данных далеки от гауссового, мы будем использовать непараметрические статистики, такие как медиана, квартили и децили (выше они уже у нас были).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9DE2C-70D7-4E7B-8C32-2B70449B930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Эти графики показывают, что формирование обогащённых источников в мантии требует времени.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Нужно иметь ввиду, что между </a:t>
            </a:r>
            <a:r>
              <a:rPr lang="en-US" dirty="0"/>
              <a:t>Q1 </a:t>
            </a:r>
            <a:r>
              <a:rPr lang="ru-RU" dirty="0"/>
              <a:t>и </a:t>
            </a:r>
            <a:r>
              <a:rPr lang="en-US" dirty="0"/>
              <a:t>Q3 </a:t>
            </a:r>
            <a:r>
              <a:rPr lang="ru-RU" dirty="0"/>
              <a:t>находится лишь половина данных. </a:t>
            </a:r>
            <a:br>
              <a:rPr lang="ru-RU" dirty="0"/>
            </a:br>
            <a:r>
              <a:rPr lang="ru-RU" dirty="0"/>
              <a:t>Четверть – ниже, чем </a:t>
            </a:r>
            <a:r>
              <a:rPr lang="en-US" dirty="0"/>
              <a:t>Q1 </a:t>
            </a:r>
            <a:r>
              <a:rPr lang="ru-RU" dirty="0"/>
              <a:t>и четверть – выше, чем </a:t>
            </a:r>
            <a:r>
              <a:rPr lang="en-US" dirty="0"/>
              <a:t>Q3.</a:t>
            </a:r>
            <a:r>
              <a:rPr lang="ru-RU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Поэтому реальная гетерогенность может быть изрядно выше, чем показано на этих схемах. Кроме того, здесь условно показано лишь одно древнее событие (ранний протерозой) отделения мафического вещества от мантийного источника, а мы понимаем, что таких событий было великое множество и весь этот материал со временем стал очень и очень изотопно гетерогенным.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9DE2C-70D7-4E7B-8C32-2B70449B93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74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9DE2C-70D7-4E7B-8C32-2B70449B930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99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Тренд</a:t>
            </a:r>
            <a:r>
              <a:rPr lang="ru-RU" baseline="0" dirty="0"/>
              <a:t> </a:t>
            </a:r>
            <a:r>
              <a:rPr lang="en-US" baseline="0" dirty="0"/>
              <a:t>MORB </a:t>
            </a:r>
            <a:r>
              <a:rPr lang="ru-RU" baseline="0" dirty="0"/>
              <a:t>отражает действие двух процессов – дифференциации вещества мантии (</a:t>
            </a:r>
            <a:r>
              <a:rPr lang="en-US" baseline="0" dirty="0"/>
              <a:t>U/</a:t>
            </a:r>
            <a:r>
              <a:rPr lang="en-US" baseline="0" dirty="0" err="1"/>
              <a:t>Pb</a:t>
            </a:r>
            <a:r>
              <a:rPr lang="en-US" baseline="0" dirty="0"/>
              <a:t> –&gt; 7/4, 6/4) </a:t>
            </a:r>
            <a:r>
              <a:rPr lang="ru-RU" baseline="0" dirty="0"/>
              <a:t>и его перемешивания в процессе конвекции. </a:t>
            </a:r>
          </a:p>
          <a:p>
            <a:r>
              <a:rPr lang="ru-RU" baseline="0" dirty="0"/>
              <a:t>Формально – </a:t>
            </a:r>
            <a:r>
              <a:rPr lang="ru-RU" baseline="0" dirty="0" err="1"/>
              <a:t>двустадийный</a:t>
            </a:r>
            <a:r>
              <a:rPr lang="ru-RU" baseline="0" dirty="0"/>
              <a:t> процесс, реально – бесконечное кол-во стадий и бесконечное кол-во компонент. </a:t>
            </a:r>
          </a:p>
          <a:p>
            <a:r>
              <a:rPr lang="ru-RU" baseline="0" dirty="0"/>
              <a:t>Тренд пород </a:t>
            </a:r>
            <a:r>
              <a:rPr lang="en-US" baseline="0" dirty="0"/>
              <a:t>LIP </a:t>
            </a:r>
            <a:r>
              <a:rPr lang="ru-RU" baseline="0" dirty="0"/>
              <a:t>имеет резко иной наклон – </a:t>
            </a:r>
            <a:r>
              <a:rPr lang="ru-RU" baseline="0" dirty="0" err="1"/>
              <a:t>ок</a:t>
            </a:r>
            <a:r>
              <a:rPr lang="ru-RU" baseline="0" dirty="0"/>
              <a:t>. 3 млрд. В них присутствует гораздо больше древнего вещества, изолированного от </a:t>
            </a:r>
            <a:r>
              <a:rPr lang="ru-RU" baseline="0" dirty="0" err="1"/>
              <a:t>конвектирующей</a:t>
            </a:r>
            <a:r>
              <a:rPr lang="ru-RU" baseline="0" dirty="0"/>
              <a:t> мантии. Это качественно согласуется с неодимом, но количественно значения модельного возраста не совпадают.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DE2C-70D7-4E7B-8C32-2B70449B93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3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Gd</a:t>
            </a:r>
            <a:r>
              <a:rPr lang="en-US" dirty="0"/>
              <a:t> – gadolinite</a:t>
            </a:r>
          </a:p>
          <a:p>
            <a:r>
              <a:rPr lang="en-US" dirty="0" err="1"/>
              <a:t>Xt</a:t>
            </a:r>
            <a:r>
              <a:rPr lang="en-US" dirty="0"/>
              <a:t> – </a:t>
            </a:r>
            <a:r>
              <a:rPr lang="en-US" dirty="0" err="1"/>
              <a:t>xenotime</a:t>
            </a:r>
            <a:endParaRPr lang="en-US" dirty="0"/>
          </a:p>
          <a:p>
            <a:r>
              <a:rPr lang="en-US" dirty="0" err="1"/>
              <a:t>Ap</a:t>
            </a:r>
            <a:r>
              <a:rPr lang="en-US" dirty="0"/>
              <a:t> – apatite</a:t>
            </a:r>
          </a:p>
          <a:p>
            <a:r>
              <a:rPr lang="en-US" dirty="0" err="1"/>
              <a:t>Bd</a:t>
            </a:r>
            <a:r>
              <a:rPr lang="en-US" dirty="0"/>
              <a:t> – </a:t>
            </a:r>
            <a:r>
              <a:rPr lang="en-US" dirty="0" err="1"/>
              <a:t>baddeleyte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DD90B-FCE7-47E6-9813-61C5789F224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645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Скорости распада </a:t>
            </a:r>
            <a:r>
              <a:rPr lang="ru-RU" baseline="30000" dirty="0"/>
              <a:t>176</a:t>
            </a:r>
            <a:r>
              <a:rPr lang="en-US" dirty="0"/>
              <a:t>Lu </a:t>
            </a:r>
            <a:r>
              <a:rPr lang="ru-RU" dirty="0"/>
              <a:t>в основном и возбуждённом состоянии различаются почти на 14 порядков.</a:t>
            </a:r>
          </a:p>
          <a:p>
            <a:r>
              <a:rPr lang="ru-RU" dirty="0"/>
              <a:t>Такие</a:t>
            </a:r>
            <a:r>
              <a:rPr lang="ru-RU" baseline="0" dirty="0"/>
              <a:t> кванты испускаются Солнцем при вспышках и сейчас, а при его формировании излучение было мощнее. Так же источником могла быть сверхновая (массивная пара Солнца), срок жизни которой было много короче. </a:t>
            </a:r>
          </a:p>
          <a:p>
            <a:r>
              <a:rPr lang="ru-RU" baseline="0" dirty="0"/>
              <a:t>Глубина </a:t>
            </a:r>
            <a:r>
              <a:rPr lang="ru-RU" baseline="0" dirty="0" err="1"/>
              <a:t>прниконовения</a:t>
            </a:r>
            <a:r>
              <a:rPr lang="ru-RU" baseline="0" dirty="0"/>
              <a:t> таких квантов в силикаты около 5 см.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DD90B-FCE7-47E6-9813-61C5789F224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626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E414C-8779-4322-A376-CDB3C03F4C84}" type="slidenum">
              <a:rPr lang="ru-RU"/>
              <a:pPr/>
              <a:t>6</a:t>
            </a:fld>
            <a:endParaRPr lang="ru-RU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0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DF663-C4DE-4695-B666-9626CF542AF5}" type="slidenum">
              <a:rPr lang="ru-RU"/>
              <a:pPr/>
              <a:t>7</a:t>
            </a:fld>
            <a:endParaRPr lang="ru-RU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203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333E8-EFF8-4755-962E-9D1201C72FE6}" type="slidenum">
              <a:rPr lang="ru-RU"/>
              <a:pPr/>
              <a:t>8</a:t>
            </a:fld>
            <a:endParaRPr lang="ru-RU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93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4F202F-AC66-4624-B3F3-23A8D274EB7B}" type="slidenum">
              <a:rPr lang="ru-RU"/>
              <a:pPr/>
              <a:t>9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070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D426A7-13BD-4CD5-9A51-BCA4DA5A2EBB}" type="slidenum">
              <a:rPr lang="ru-RU"/>
              <a:pPr/>
              <a:t>10</a:t>
            </a:fld>
            <a:endParaRPr lang="ru-RU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Линия показывает соотношения между </a:t>
            </a:r>
            <a:r>
              <a:rPr lang="en-US"/>
              <a:t>Sm/Nd </a:t>
            </a:r>
            <a:r>
              <a:rPr lang="ru-RU"/>
              <a:t>и </a:t>
            </a:r>
            <a:r>
              <a:rPr lang="en-US"/>
              <a:t>Lu/Hf</a:t>
            </a:r>
            <a:r>
              <a:rPr lang="ru-RU"/>
              <a:t> отношениями в источнике пород, которые отвечают наблюдаемым согласованным вариациям изотопных отношений </a:t>
            </a:r>
            <a:r>
              <a:rPr lang="en-US"/>
              <a:t>Hf </a:t>
            </a:r>
            <a:r>
              <a:rPr lang="ru-RU"/>
              <a:t>и</a:t>
            </a:r>
            <a:r>
              <a:rPr lang="en-US"/>
              <a:t> Nd </a:t>
            </a:r>
            <a:r>
              <a:rPr lang="ru-RU"/>
              <a:t>на следующем рисунке</a:t>
            </a:r>
            <a:r>
              <a:rPr lang="en-US"/>
              <a:t>.</a:t>
            </a:r>
            <a:r>
              <a:rPr lang="ru-RU"/>
              <a:t> </a:t>
            </a:r>
            <a:r>
              <a:rPr lang="en-US"/>
              <a:t>MORB </a:t>
            </a:r>
            <a:r>
              <a:rPr lang="ru-RU"/>
              <a:t>лежат на этой линии, щелочные породы – отклоняются.</a:t>
            </a:r>
          </a:p>
        </p:txBody>
      </p:sp>
    </p:spTree>
    <p:extLst>
      <p:ext uri="{BB962C8B-B14F-4D97-AF65-F5344CB8AC3E}">
        <p14:creationId xmlns:p14="http://schemas.microsoft.com/office/powerpoint/2010/main" val="16799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96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096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98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98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99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99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099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99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Click to edit Master subtitle style</a:t>
            </a:r>
          </a:p>
        </p:txBody>
      </p:sp>
      <p:sp>
        <p:nvSpPr>
          <p:cNvPr id="4100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4100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352B914-57C9-430F-BFF9-EEBC20E334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2BB12-4108-4D1E-9F5D-5079DFA641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5D6B0-BDD3-40E5-877C-F335076A6A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CB50E-9DB4-4797-A152-FAC522FAD7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A93E9-7AC8-42D0-826B-2A4129BBA0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8C75B-639F-49FF-8E93-2A9F193852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88763-77B4-4D7F-A8A8-A767A2FEFB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D2DF0-F477-4ACA-942C-967EE7934B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FBC3F-B91B-4ADA-8A9E-F648B0E19B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37A0A-BBAA-40B2-BB4C-DB4D989EA9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AD666-CD4D-4987-874A-F8A47203BC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3993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94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994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5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96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996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7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3997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16 декабря 2021</a:t>
            </a:r>
          </a:p>
        </p:txBody>
      </p:sp>
      <p:sp>
        <p:nvSpPr>
          <p:cNvPr id="3997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3997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41F922A-3C43-4539-B3BD-CF8853901C0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399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uri.kostitsyn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iki.web.ru/wiki/&#1043;&#1077;&#1086;&#1083;&#1086;&#1075;&#1080;&#1095;&#1077;&#1089;&#1082;&#1080;&#1081;_&#1060;&#1072;&#1082;&#1091;&#1083;&#1100;&#1090;&#1077;&#1090;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Lu-Hf </a:t>
            </a:r>
            <a:r>
              <a:rPr lang="ru-RU" sz="4400" dirty="0">
                <a:latin typeface="Cambria" panose="02040503050406030204" pitchFamily="18" charset="0"/>
                <a:ea typeface="Cambria" panose="02040503050406030204" pitchFamily="18" charset="0"/>
              </a:rPr>
              <a:t>изотопная система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95600" y="3960265"/>
            <a:ext cx="6400800" cy="1447800"/>
          </a:xfrm>
        </p:spPr>
        <p:txBody>
          <a:bodyPr anchor="ctr"/>
          <a:lstStyle/>
          <a:p>
            <a:pPr eaLnBrk="1" hangingPunct="1"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Юрий Александрович Костицын</a:t>
            </a:r>
          </a:p>
          <a:p>
            <a:pPr eaLnBrk="1" hangingPunct="1">
              <a:defRPr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yuri.kostitsyn@gmail.com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76202"/>
            <a:ext cx="7772400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МГУ им. М. В. Ломоносова</a:t>
            </a:r>
          </a:p>
          <a:p>
            <a:pPr algn="ctr">
              <a:defRPr/>
            </a:pPr>
            <a:r>
              <a:rPr lang="ru-RU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Геологический факультет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057400" y="5257800"/>
            <a:ext cx="8153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Задачи (*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xlsx</a:t>
            </a:r>
            <a: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 и лекции (*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pptx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– на сайте</a:t>
            </a:r>
          </a:p>
          <a:p>
            <a:pPr lvl="0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A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http://wiki.web.ru/wiki/</a:t>
            </a:r>
            <a:r>
              <a:rPr lang="ru-RU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Геологический_Факультет</a:t>
            </a:r>
            <a:r>
              <a:rPr lang="ru-RU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_МГУ</a:t>
            </a:r>
            <a: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Геохимия_Изотопов_и_Геохронология</a:t>
            </a:r>
            <a:endParaRPr lang="ru-RU" kern="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514" y="122239"/>
            <a:ext cx="8816975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D7B73F-A127-0980-813A-321CBA153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386" y="45720"/>
            <a:ext cx="7177229" cy="67665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543A46-547B-4DC8-A6CE-71A8EC588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0" y="45720"/>
            <a:ext cx="9072624" cy="6766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1757C-4644-3233-7211-4DE0F1161734}"/>
              </a:ext>
            </a:extLst>
          </p:cNvPr>
          <p:cNvSpPr txBox="1"/>
          <p:nvPr/>
        </p:nvSpPr>
        <p:spPr>
          <a:xfrm>
            <a:off x="9309100" y="254000"/>
            <a:ext cx="18250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“Plume”: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Hawaii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Iceland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Azores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Society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BFC50E-926B-4417-A482-BAD8A0FA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6248400"/>
            <a:ext cx="3860800" cy="457200"/>
          </a:xfrm>
        </p:spPr>
        <p:txBody>
          <a:bodyPr/>
          <a:lstStyle/>
          <a:p>
            <a:r>
              <a:rPr lang="ru-RU"/>
              <a:t>XXII Симпозиум по геохимии изотопов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EA363-5990-4A25-960A-09127B9BA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0" y="45720"/>
            <a:ext cx="9074779" cy="6766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9BEBFE-FA14-41AA-9759-086E6DA28996}"/>
              </a:ext>
            </a:extLst>
          </p:cNvPr>
          <p:cNvSpPr txBox="1"/>
          <p:nvPr/>
        </p:nvSpPr>
        <p:spPr>
          <a:xfrm>
            <a:off x="9309100" y="254000"/>
            <a:ext cx="276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“Plume”: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Hawaii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Iceland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Azores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Society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7D5360-A60D-4E5D-8288-52628889D247}"/>
              </a:ext>
            </a:extLst>
          </p:cNvPr>
          <p:cNvSpPr>
            <a:spLocks noChangeAspect="1"/>
          </p:cNvSpPr>
          <p:nvPr/>
        </p:nvSpPr>
        <p:spPr>
          <a:xfrm>
            <a:off x="4154841" y="5373480"/>
            <a:ext cx="731520" cy="731520"/>
          </a:xfrm>
          <a:prstGeom prst="ellipse">
            <a:avLst/>
          </a:prstGeom>
          <a:solidFill>
            <a:srgbClr val="FF0000">
              <a:alpha val="5098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D’’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54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4" y="171450"/>
            <a:ext cx="6924675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540000">
            <a:off x="3979850" y="1478429"/>
            <a:ext cx="4176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Примитивное вещество: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Lu/</a:t>
            </a:r>
            <a:r>
              <a:rPr 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=0.268</a:t>
            </a:r>
          </a:p>
        </p:txBody>
      </p:sp>
      <p:sp>
        <p:nvSpPr>
          <p:cNvPr id="4" name="TextBox 3"/>
          <p:cNvSpPr txBox="1"/>
          <p:nvPr/>
        </p:nvSpPr>
        <p:spPr>
          <a:xfrm rot="840000">
            <a:off x="4497163" y="1021229"/>
            <a:ext cx="4055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Обеднённое вещество: </a:t>
            </a: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Lu/</a:t>
            </a:r>
            <a:r>
              <a:rPr lang="en-US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</a:t>
            </a: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&gt;0.268</a:t>
            </a:r>
          </a:p>
        </p:txBody>
      </p:sp>
      <p:sp>
        <p:nvSpPr>
          <p:cNvPr id="5" name="TextBox 4"/>
          <p:cNvSpPr txBox="1"/>
          <p:nvPr/>
        </p:nvSpPr>
        <p:spPr>
          <a:xfrm rot="19560000">
            <a:off x="3235507" y="3467249"/>
            <a:ext cx="4201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Обогащённое вещество: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Lu/</a:t>
            </a:r>
            <a:r>
              <a:rPr lang="en-US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&lt;0.268</a:t>
            </a:r>
          </a:p>
        </p:txBody>
      </p:sp>
    </p:spTree>
    <p:extLst>
      <p:ext uri="{BB962C8B-B14F-4D97-AF65-F5344CB8AC3E}">
        <p14:creationId xmlns:p14="http://schemas.microsoft.com/office/powerpoint/2010/main" val="3840803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568325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Задача 1</a:t>
            </a:r>
            <a:r>
              <a:rPr lang="en-US" sz="2000" dirty="0">
                <a:solidFill>
                  <a:schemeClr val="tx1"/>
                </a:solidFill>
              </a:rPr>
              <a:t>8</a:t>
            </a:r>
            <a:r>
              <a:rPr lang="ru-RU" sz="2000" dirty="0">
                <a:solidFill>
                  <a:schemeClr val="tx1"/>
                </a:solidFill>
              </a:rPr>
              <a:t>. Найти </a:t>
            </a:r>
            <a:r>
              <a:rPr lang="en-US" sz="2000" dirty="0">
                <a:solidFill>
                  <a:schemeClr val="tx1"/>
                </a:solidFill>
              </a:rPr>
              <a:t>Lu/</a:t>
            </a:r>
            <a:r>
              <a:rPr lang="en-US" sz="2000" dirty="0" err="1">
                <a:solidFill>
                  <a:schemeClr val="tx1"/>
                </a:solidFill>
              </a:rPr>
              <a:t>Hf</a:t>
            </a:r>
            <a:r>
              <a:rPr lang="ru-RU" sz="2000" dirty="0">
                <a:solidFill>
                  <a:schemeClr val="tx1"/>
                </a:solidFill>
              </a:rPr>
              <a:t> в мантии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ru-RU" sz="2000" dirty="0">
                <a:solidFill>
                  <a:schemeClr val="tx1"/>
                </a:solidFill>
              </a:rPr>
              <a:t>если в среднем для </a:t>
            </a:r>
            <a:r>
              <a:rPr lang="en-US" sz="2000" dirty="0">
                <a:solidFill>
                  <a:schemeClr val="tx1"/>
                </a:solidFill>
              </a:rPr>
              <a:t>MORB </a:t>
            </a:r>
            <a:r>
              <a:rPr lang="el-GR" sz="2000" dirty="0">
                <a:solidFill>
                  <a:schemeClr val="tx1"/>
                </a:solidFill>
              </a:rPr>
              <a:t>ε</a:t>
            </a:r>
            <a:r>
              <a:rPr lang="en-US" sz="2000" baseline="-25000" dirty="0" err="1">
                <a:solidFill>
                  <a:schemeClr val="tx1"/>
                </a:solidFill>
              </a:rPr>
              <a:t>Hf</a:t>
            </a:r>
            <a:r>
              <a:rPr lang="en-US" sz="2000" dirty="0">
                <a:solidFill>
                  <a:schemeClr val="tx1"/>
                </a:solidFill>
              </a:rPr>
              <a:t>=+1</a:t>
            </a:r>
            <a:r>
              <a:rPr lang="ru-RU" sz="20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388" y="1084263"/>
            <a:ext cx="73215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8563" y="1085850"/>
            <a:ext cx="73215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Kinny - zirc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1" y="1588"/>
            <a:ext cx="8994775" cy="6856412"/>
          </a:xfrm>
          <a:prstGeom prst="rect">
            <a:avLst/>
          </a:prstGeom>
          <a:noFill/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621088" y="100013"/>
            <a:ext cx="4017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Kinny, Compston, Williams, 1991</a:t>
            </a:r>
            <a:endParaRPr lang="ru-RU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4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433959"/>
              </p:ext>
            </p:extLst>
          </p:nvPr>
        </p:nvGraphicFramePr>
        <p:xfrm>
          <a:off x="243840" y="1"/>
          <a:ext cx="5429250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3" imgW="29790476" imgH="37587302" progId="CorelPhotoPaint.Image.12">
                  <p:embed/>
                </p:oleObj>
              </mc:Choice>
              <mc:Fallback>
                <p:oleObj name="PHOTO-PAINT" r:id="rId3" imgW="29790476" imgH="37587302" progId="CorelPhotoPaint.Image.12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" y="1"/>
                        <a:ext cx="5429250" cy="685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7119939" y="141289"/>
            <a:ext cx="3274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Vervoort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et al., 1999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pSp>
        <p:nvGrpSpPr>
          <p:cNvPr id="124943" name="Group 15"/>
          <p:cNvGrpSpPr>
            <a:grpSpLocks/>
          </p:cNvGrpSpPr>
          <p:nvPr/>
        </p:nvGrpSpPr>
        <p:grpSpPr bwMode="auto">
          <a:xfrm>
            <a:off x="2547304" y="134938"/>
            <a:ext cx="2509837" cy="3351212"/>
            <a:chOff x="1451" y="97"/>
            <a:chExt cx="1581" cy="1838"/>
          </a:xfrm>
        </p:grpSpPr>
        <p:sp>
          <p:nvSpPr>
            <p:cNvPr id="124938" name="AutoShape 10"/>
            <p:cNvSpPr>
              <a:spLocks noChangeArrowheads="1"/>
            </p:cNvSpPr>
            <p:nvPr/>
          </p:nvSpPr>
          <p:spPr bwMode="auto">
            <a:xfrm>
              <a:off x="1451" y="97"/>
              <a:ext cx="1563" cy="122"/>
            </a:xfrm>
            <a:prstGeom prst="rightArrow">
              <a:avLst>
                <a:gd name="adj1" fmla="val 50000"/>
                <a:gd name="adj2" fmla="val 320287"/>
              </a:avLst>
            </a:prstGeom>
            <a:solidFill>
              <a:srgbClr val="808080">
                <a:alpha val="5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39" name="AutoShape 11"/>
            <p:cNvSpPr>
              <a:spLocks noChangeArrowheads="1"/>
            </p:cNvSpPr>
            <p:nvPr/>
          </p:nvSpPr>
          <p:spPr bwMode="auto">
            <a:xfrm>
              <a:off x="1469" y="1813"/>
              <a:ext cx="1563" cy="122"/>
            </a:xfrm>
            <a:prstGeom prst="rightArrow">
              <a:avLst>
                <a:gd name="adj1" fmla="val 50000"/>
                <a:gd name="adj2" fmla="val 320287"/>
              </a:avLst>
            </a:prstGeom>
            <a:solidFill>
              <a:srgbClr val="808080">
                <a:alpha val="5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4944" name="Group 16"/>
          <p:cNvGrpSpPr>
            <a:grpSpLocks/>
          </p:cNvGrpSpPr>
          <p:nvPr/>
        </p:nvGrpSpPr>
        <p:grpSpPr bwMode="auto">
          <a:xfrm>
            <a:off x="2239328" y="1887539"/>
            <a:ext cx="2500312" cy="3348037"/>
            <a:chOff x="1257" y="1057"/>
            <a:chExt cx="1575" cy="1820"/>
          </a:xfrm>
        </p:grpSpPr>
        <p:sp>
          <p:nvSpPr>
            <p:cNvPr id="124941" name="AutoShape 13"/>
            <p:cNvSpPr>
              <a:spLocks noChangeArrowheads="1"/>
            </p:cNvSpPr>
            <p:nvPr/>
          </p:nvSpPr>
          <p:spPr bwMode="auto">
            <a:xfrm rot="2077755">
              <a:off x="1257" y="2755"/>
              <a:ext cx="1563" cy="122"/>
            </a:xfrm>
            <a:prstGeom prst="rightArrow">
              <a:avLst>
                <a:gd name="adj1" fmla="val 50000"/>
                <a:gd name="adj2" fmla="val 320287"/>
              </a:avLst>
            </a:prstGeom>
            <a:solidFill>
              <a:srgbClr val="808080">
                <a:alpha val="5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42" name="AutoShape 14"/>
            <p:cNvSpPr>
              <a:spLocks noChangeArrowheads="1"/>
            </p:cNvSpPr>
            <p:nvPr/>
          </p:nvSpPr>
          <p:spPr bwMode="auto">
            <a:xfrm rot="2077755">
              <a:off x="1269" y="1057"/>
              <a:ext cx="1563" cy="122"/>
            </a:xfrm>
            <a:prstGeom prst="rightArrow">
              <a:avLst>
                <a:gd name="adj1" fmla="val 50000"/>
                <a:gd name="adj2" fmla="val 320287"/>
              </a:avLst>
            </a:prstGeom>
            <a:solidFill>
              <a:srgbClr val="808080">
                <a:alpha val="5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52046" y="575216"/>
            <a:ext cx="3238510" cy="3351212"/>
            <a:chOff x="2108206" y="575216"/>
            <a:chExt cx="3238510" cy="3351212"/>
          </a:xfrm>
        </p:grpSpPr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 rot="1152502">
              <a:off x="2108206" y="575216"/>
              <a:ext cx="3201639" cy="222442"/>
            </a:xfrm>
            <a:prstGeom prst="rightArrow">
              <a:avLst>
                <a:gd name="adj1" fmla="val 50000"/>
                <a:gd name="adj2" fmla="val 320287"/>
              </a:avLst>
            </a:prstGeom>
            <a:solidFill>
              <a:srgbClr val="808080">
                <a:alpha val="5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11"/>
            <p:cNvSpPr>
              <a:spLocks noChangeArrowheads="1"/>
            </p:cNvSpPr>
            <p:nvPr/>
          </p:nvSpPr>
          <p:spPr bwMode="auto">
            <a:xfrm rot="1152502">
              <a:off x="2145077" y="3703986"/>
              <a:ext cx="3201639" cy="222442"/>
            </a:xfrm>
            <a:prstGeom prst="rightArrow">
              <a:avLst>
                <a:gd name="adj1" fmla="val 50000"/>
                <a:gd name="adj2" fmla="val 320287"/>
              </a:avLst>
            </a:prstGeom>
            <a:solidFill>
              <a:srgbClr val="808080">
                <a:alpha val="5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48445" y="1030632"/>
                <a:ext cx="6177460" cy="1815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𝑁𝑑</m:t>
                          </m:r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sPre>
                                <m:sPrePr>
                                  <m:ctrlPr>
                                    <a:rPr lang="en-US" sz="240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147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𝑆𝑚</m:t>
                                  </m:r>
                                </m:e>
                              </m:sPre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FFFF00"/>
                                              </a:solidFill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143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14</m:t>
                                              </m:r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rgbClr val="FFFF00"/>
                                              </a:solidFill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143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144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rgbClr val="FFFF00"/>
                                              </a:solidFill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14</m:t>
                                              </m:r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𝑆𝑚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144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rgbClr val="FFFF00"/>
                                              </a:solidFill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14</m:t>
                                              </m:r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𝑆𝑚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144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ru-RU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445" y="1030632"/>
                <a:ext cx="6177460" cy="1815112"/>
              </a:xfrm>
              <a:prstGeom prst="rect">
                <a:avLst/>
              </a:prstGeom>
              <a:blipFill rotWithShape="0">
                <a:blip r:embed="rId6"/>
                <a:stretch>
                  <a:fillRect r="-197" b="-46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60398" y="3815207"/>
                <a:ext cx="6065507" cy="1817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𝐻𝑓</m:t>
                          </m:r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sPre>
                                <m:sPrePr>
                                  <m:ctrlPr>
                                    <a:rPr lang="en-US" sz="240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176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𝐿𝑢</m:t>
                                  </m:r>
                                </m:e>
                              </m:sPre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FFFF00"/>
                                              </a:solidFill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176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𝐻𝑓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77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𝐻𝑓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rgbClr val="FFFF00"/>
                                              </a:solidFill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76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𝐻𝑓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77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𝐻𝑓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rgbClr val="FFFF00"/>
                                              </a:solidFill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76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𝐿𝑢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77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𝐻𝑓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rgbClr val="FFFF00"/>
                                              </a:solidFill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76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𝐿𝑢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/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77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effectLst>
                                                    <a:outerShdw blurRad="38100" dist="38100" dir="2700000" algn="tl">
                                                      <a:srgbClr val="000000">
                                                        <a:alpha val="43137"/>
                                                      </a:srgb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𝐻𝑓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ru-RU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398" y="3815207"/>
                <a:ext cx="6065507" cy="1817485"/>
              </a:xfrm>
              <a:prstGeom prst="rect">
                <a:avLst/>
              </a:prstGeom>
              <a:blipFill rotWithShape="0">
                <a:blip r:embed="rId7"/>
                <a:stretch>
                  <a:fillRect r="-101" b="-43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2895" y="0"/>
            <a:ext cx="72791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2861"/>
            <a:ext cx="497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Belousova E.A., Kostitsyn Y.A., Griffin W.L.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et al., The growth of the continental crust: Constraints from zircon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Hf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-isotope data. //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Lithos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2010. V. 119. # 3-4 P. 457-466.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41E78B-47AD-4C25-9149-155C72B09EAB}"/>
              </a:ext>
            </a:extLst>
          </p:cNvPr>
          <p:cNvSpPr txBox="1"/>
          <p:nvPr/>
        </p:nvSpPr>
        <p:spPr>
          <a:xfrm>
            <a:off x="8979195" y="2275367"/>
            <a:ext cx="187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Zircon database</a:t>
            </a:r>
          </a:p>
          <a:p>
            <a:pPr algn="ctr"/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 = 13824</a:t>
            </a:r>
            <a:endParaRPr lang="ru-RU" b="1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3127C-F9D1-4B74-BED9-196FF3BD6DE6}"/>
              </a:ext>
            </a:extLst>
          </p:cNvPr>
          <p:cNvSpPr txBox="1"/>
          <p:nvPr/>
        </p:nvSpPr>
        <p:spPr>
          <a:xfrm>
            <a:off x="185219" y="1921341"/>
            <a:ext cx="46038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Циркон – очень удачный минерал для изотопно-геохимических исследований локальными методами (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SIMS, La-ICP-MS)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. Его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U-Pb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изотопная система позволяет определить возраст минерала, а высокие содержания гафния (в среднем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~1%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) и очень низкие отношения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Lu/Hf (0.00n)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позволяют надёжно измерять изотопный состав гафния, вычислять начальное отношение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baseline="30000" dirty="0">
                <a:latin typeface="Cambria" panose="02040503050406030204" pitchFamily="18" charset="0"/>
                <a:ea typeface="Cambria" panose="02040503050406030204" pitchFamily="18" charset="0"/>
              </a:rPr>
              <a:t>176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Hf/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177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Hf)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472" y="0"/>
            <a:ext cx="7272528" cy="685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905" y="118872"/>
            <a:ext cx="4921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Belousova et al.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Lithos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2010. V. 119. # 3-4 P. 457-466.</a:t>
            </a:r>
          </a:p>
        </p:txBody>
      </p:sp>
    </p:spTree>
    <p:extLst>
      <p:ext uri="{BB962C8B-B14F-4D97-AF65-F5344CB8AC3E}">
        <p14:creationId xmlns:p14="http://schemas.microsoft.com/office/powerpoint/2010/main" val="184330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1524000" y="31220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775201"/>
              </p:ext>
            </p:extLst>
          </p:nvPr>
        </p:nvGraphicFramePr>
        <p:xfrm>
          <a:off x="666471" y="222157"/>
          <a:ext cx="3527560" cy="488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76160" imgH="241200" progId="Equation.DSMT4">
                  <p:embed/>
                </p:oleObj>
              </mc:Choice>
              <mc:Fallback>
                <p:oleObj name="Equation" r:id="rId3" imgW="1676160" imgH="241200" progId="Equation.DSMT4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471" y="222157"/>
                        <a:ext cx="3527560" cy="488446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5492392" y="43942"/>
            <a:ext cx="3700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=1.867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×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10</a:t>
            </a:r>
            <a:r>
              <a:rPr lang="ru-RU" sz="24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–11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год</a:t>
            </a:r>
            <a:r>
              <a:rPr lang="ru-RU" sz="24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–1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Sherer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et al., 2001, 2007)</a:t>
            </a:r>
            <a:endParaRPr lang="ru-RU" sz="24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1524000" y="30077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19879" name="Group 71"/>
          <p:cNvGrpSpPr>
            <a:grpSpLocks/>
          </p:cNvGrpSpPr>
          <p:nvPr/>
        </p:nvGrpSpPr>
        <p:grpSpPr bwMode="auto">
          <a:xfrm>
            <a:off x="603504" y="822324"/>
            <a:ext cx="4308221" cy="3361827"/>
            <a:chOff x="3579" y="512"/>
            <a:chExt cx="2092" cy="1616"/>
          </a:xfrm>
        </p:grpSpPr>
        <p:sp>
          <p:nvSpPr>
            <p:cNvPr id="119856" name="Rectangle 48"/>
            <p:cNvSpPr>
              <a:spLocks noChangeArrowheads="1"/>
            </p:cNvSpPr>
            <p:nvPr/>
          </p:nvSpPr>
          <p:spPr bwMode="auto">
            <a:xfrm>
              <a:off x="4974" y="1090"/>
              <a:ext cx="697" cy="1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ctr" anchorCtr="1"/>
            <a:lstStyle/>
            <a:p>
              <a:pPr algn="ctr" fontAlgn="b"/>
              <a:r>
                <a:rPr lang="en-US" sz="2400" dirty="0">
                  <a:solidFill>
                    <a:srgbClr val="FFFF00"/>
                  </a:solidFill>
                  <a:latin typeface="Cambria" panose="02040503050406030204" pitchFamily="18" charset="0"/>
                </a:rPr>
                <a:t>178.49</a:t>
              </a:r>
            </a:p>
          </p:txBody>
        </p:sp>
        <p:sp>
          <p:nvSpPr>
            <p:cNvPr id="119852" name="Rectangle 44"/>
            <p:cNvSpPr>
              <a:spLocks noChangeArrowheads="1"/>
            </p:cNvSpPr>
            <p:nvPr/>
          </p:nvSpPr>
          <p:spPr bwMode="auto">
            <a:xfrm>
              <a:off x="4974" y="719"/>
              <a:ext cx="697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ctr" anchorCtr="1"/>
            <a:lstStyle/>
            <a:p>
              <a:pPr algn="ctr" fontAlgn="b"/>
              <a:r>
                <a:rPr lang="en-US" sz="2400" dirty="0">
                  <a:solidFill>
                    <a:srgbClr val="FFFF00"/>
                  </a:solidFill>
                  <a:latin typeface="Cambria" panose="02040503050406030204" pitchFamily="18" charset="0"/>
                </a:rPr>
                <a:t>174.97</a:t>
              </a:r>
            </a:p>
          </p:txBody>
        </p:sp>
        <p:sp>
          <p:nvSpPr>
            <p:cNvPr id="119850" name="Rectangle 42"/>
            <p:cNvSpPr>
              <a:spLocks noChangeArrowheads="1"/>
            </p:cNvSpPr>
            <p:nvPr/>
          </p:nvSpPr>
          <p:spPr bwMode="auto">
            <a:xfrm>
              <a:off x="4974" y="512"/>
              <a:ext cx="69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ctr" anchorCtr="1"/>
            <a:lstStyle/>
            <a:p>
              <a:pPr algn="ctr" fontAlgn="b"/>
              <a:r>
                <a:rPr lang="en-US" sz="2400">
                  <a:latin typeface="Cambria" panose="02040503050406030204" pitchFamily="18" charset="0"/>
                </a:rPr>
                <a:t>AW</a:t>
              </a:r>
            </a:p>
          </p:txBody>
        </p:sp>
        <p:sp>
          <p:nvSpPr>
            <p:cNvPr id="119823" name="Rectangle 15"/>
            <p:cNvSpPr>
              <a:spLocks noChangeArrowheads="1"/>
            </p:cNvSpPr>
            <p:nvPr/>
          </p:nvSpPr>
          <p:spPr bwMode="auto">
            <a:xfrm>
              <a:off x="4276" y="512"/>
              <a:ext cx="698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dirty="0">
                  <a:latin typeface="Cambria" panose="02040503050406030204" pitchFamily="18" charset="0"/>
                </a:rPr>
                <a:t>at %%</a:t>
              </a:r>
            </a:p>
          </p:txBody>
        </p:sp>
        <p:sp>
          <p:nvSpPr>
            <p:cNvPr id="119824" name="Rectangle 16"/>
            <p:cNvSpPr>
              <a:spLocks noChangeArrowheads="1"/>
            </p:cNvSpPr>
            <p:nvPr/>
          </p:nvSpPr>
          <p:spPr bwMode="auto">
            <a:xfrm>
              <a:off x="3579" y="512"/>
              <a:ext cx="69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ru-RU" sz="2400" dirty="0">
                  <a:latin typeface="Cambria" panose="02040503050406030204" pitchFamily="18" charset="0"/>
                </a:rPr>
                <a:t>Нуклид</a:t>
              </a:r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119825" name="Rectangle 17"/>
            <p:cNvSpPr>
              <a:spLocks noChangeArrowheads="1"/>
            </p:cNvSpPr>
            <p:nvPr/>
          </p:nvSpPr>
          <p:spPr bwMode="auto">
            <a:xfrm>
              <a:off x="4276" y="1955"/>
              <a:ext cx="6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>
                  <a:latin typeface="Cambria" panose="02040503050406030204" pitchFamily="18" charset="0"/>
                </a:rPr>
                <a:t>35.080</a:t>
              </a:r>
            </a:p>
          </p:txBody>
        </p:sp>
        <p:sp>
          <p:nvSpPr>
            <p:cNvPr id="119826" name="Rectangle 18"/>
            <p:cNvSpPr>
              <a:spLocks noChangeArrowheads="1"/>
            </p:cNvSpPr>
            <p:nvPr/>
          </p:nvSpPr>
          <p:spPr bwMode="auto">
            <a:xfrm>
              <a:off x="3579" y="1955"/>
              <a:ext cx="6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baseline="30000">
                  <a:latin typeface="Cambria" panose="02040503050406030204" pitchFamily="18" charset="0"/>
                </a:rPr>
                <a:t>180</a:t>
              </a:r>
              <a:r>
                <a:rPr lang="en-US" sz="2400">
                  <a:latin typeface="Cambria" panose="02040503050406030204" pitchFamily="18" charset="0"/>
                </a:rPr>
                <a:t>Hf</a:t>
              </a:r>
            </a:p>
          </p:txBody>
        </p:sp>
        <p:sp>
          <p:nvSpPr>
            <p:cNvPr id="119827" name="Rectangle 19"/>
            <p:cNvSpPr>
              <a:spLocks noChangeArrowheads="1"/>
            </p:cNvSpPr>
            <p:nvPr/>
          </p:nvSpPr>
          <p:spPr bwMode="auto">
            <a:xfrm>
              <a:off x="4276" y="1782"/>
              <a:ext cx="6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>
                  <a:latin typeface="Cambria" panose="02040503050406030204" pitchFamily="18" charset="0"/>
                </a:rPr>
                <a:t>13.621</a:t>
              </a:r>
            </a:p>
          </p:txBody>
        </p:sp>
        <p:sp>
          <p:nvSpPr>
            <p:cNvPr id="119828" name="Rectangle 20"/>
            <p:cNvSpPr>
              <a:spLocks noChangeArrowheads="1"/>
            </p:cNvSpPr>
            <p:nvPr/>
          </p:nvSpPr>
          <p:spPr bwMode="auto">
            <a:xfrm>
              <a:off x="3579" y="1782"/>
              <a:ext cx="6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baseline="30000">
                  <a:latin typeface="Cambria" panose="02040503050406030204" pitchFamily="18" charset="0"/>
                </a:rPr>
                <a:t>179</a:t>
              </a:r>
              <a:r>
                <a:rPr lang="en-US" sz="2400">
                  <a:latin typeface="Cambria" panose="02040503050406030204" pitchFamily="18" charset="0"/>
                </a:rPr>
                <a:t>Hf</a:t>
              </a:r>
            </a:p>
          </p:txBody>
        </p:sp>
        <p:sp>
          <p:nvSpPr>
            <p:cNvPr id="119829" name="Rectangle 21"/>
            <p:cNvSpPr>
              <a:spLocks noChangeArrowheads="1"/>
            </p:cNvSpPr>
            <p:nvPr/>
          </p:nvSpPr>
          <p:spPr bwMode="auto">
            <a:xfrm>
              <a:off x="4276" y="1609"/>
              <a:ext cx="6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dirty="0">
                  <a:latin typeface="Cambria" panose="02040503050406030204" pitchFamily="18" charset="0"/>
                </a:rPr>
                <a:t>27.282</a:t>
              </a:r>
            </a:p>
          </p:txBody>
        </p:sp>
        <p:sp>
          <p:nvSpPr>
            <p:cNvPr id="119830" name="Rectangle 22"/>
            <p:cNvSpPr>
              <a:spLocks noChangeArrowheads="1"/>
            </p:cNvSpPr>
            <p:nvPr/>
          </p:nvSpPr>
          <p:spPr bwMode="auto">
            <a:xfrm>
              <a:off x="3579" y="1609"/>
              <a:ext cx="6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baseline="30000">
                  <a:latin typeface="Cambria" panose="02040503050406030204" pitchFamily="18" charset="0"/>
                </a:rPr>
                <a:t>178</a:t>
              </a:r>
              <a:r>
                <a:rPr lang="en-US" sz="2400">
                  <a:latin typeface="Cambria" panose="02040503050406030204" pitchFamily="18" charset="0"/>
                </a:rPr>
                <a:t>Hf</a:t>
              </a:r>
            </a:p>
          </p:txBody>
        </p:sp>
        <p:sp>
          <p:nvSpPr>
            <p:cNvPr id="119831" name="Rectangle 23"/>
            <p:cNvSpPr>
              <a:spLocks noChangeArrowheads="1"/>
            </p:cNvSpPr>
            <p:nvPr/>
          </p:nvSpPr>
          <p:spPr bwMode="auto">
            <a:xfrm>
              <a:off x="4276" y="1436"/>
              <a:ext cx="6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dirty="0">
                  <a:solidFill>
                    <a:srgbClr val="FFFF00"/>
                  </a:solidFill>
                  <a:latin typeface="Cambria" panose="02040503050406030204" pitchFamily="18" charset="0"/>
                </a:rPr>
                <a:t>18.596</a:t>
              </a:r>
            </a:p>
          </p:txBody>
        </p:sp>
        <p:sp>
          <p:nvSpPr>
            <p:cNvPr id="119832" name="Rectangle 24"/>
            <p:cNvSpPr>
              <a:spLocks noChangeArrowheads="1"/>
            </p:cNvSpPr>
            <p:nvPr/>
          </p:nvSpPr>
          <p:spPr bwMode="auto">
            <a:xfrm>
              <a:off x="3579" y="1436"/>
              <a:ext cx="6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baseline="30000">
                  <a:latin typeface="Cambria" panose="02040503050406030204" pitchFamily="18" charset="0"/>
                </a:rPr>
                <a:t>177</a:t>
              </a:r>
              <a:r>
                <a:rPr lang="en-US" sz="2400">
                  <a:latin typeface="Cambria" panose="02040503050406030204" pitchFamily="18" charset="0"/>
                </a:rPr>
                <a:t>Hf</a:t>
              </a:r>
            </a:p>
          </p:txBody>
        </p:sp>
        <p:sp>
          <p:nvSpPr>
            <p:cNvPr id="119833" name="Rectangle 25"/>
            <p:cNvSpPr>
              <a:spLocks noChangeArrowheads="1"/>
            </p:cNvSpPr>
            <p:nvPr/>
          </p:nvSpPr>
          <p:spPr bwMode="auto">
            <a:xfrm>
              <a:off x="4276" y="1263"/>
              <a:ext cx="6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>
                  <a:latin typeface="Cambria" panose="02040503050406030204" pitchFamily="18" charset="0"/>
                </a:rPr>
                <a:t>5.260</a:t>
              </a:r>
            </a:p>
          </p:txBody>
        </p:sp>
        <p:sp>
          <p:nvSpPr>
            <p:cNvPr id="119834" name="Rectangle 26"/>
            <p:cNvSpPr>
              <a:spLocks noChangeArrowheads="1"/>
            </p:cNvSpPr>
            <p:nvPr/>
          </p:nvSpPr>
          <p:spPr bwMode="auto">
            <a:xfrm>
              <a:off x="3579" y="1263"/>
              <a:ext cx="6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baseline="30000">
                  <a:latin typeface="Cambria" panose="02040503050406030204" pitchFamily="18" charset="0"/>
                </a:rPr>
                <a:t>176</a:t>
              </a:r>
              <a:r>
                <a:rPr lang="en-US" sz="2400">
                  <a:latin typeface="Cambria" panose="02040503050406030204" pitchFamily="18" charset="0"/>
                </a:rPr>
                <a:t>Hf</a:t>
              </a:r>
            </a:p>
          </p:txBody>
        </p:sp>
        <p:sp>
          <p:nvSpPr>
            <p:cNvPr id="119835" name="Rectangle 27"/>
            <p:cNvSpPr>
              <a:spLocks noChangeArrowheads="1"/>
            </p:cNvSpPr>
            <p:nvPr/>
          </p:nvSpPr>
          <p:spPr bwMode="auto">
            <a:xfrm>
              <a:off x="4276" y="1090"/>
              <a:ext cx="6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>
                  <a:latin typeface="Cambria" panose="02040503050406030204" pitchFamily="18" charset="0"/>
                </a:rPr>
                <a:t>0.162</a:t>
              </a:r>
            </a:p>
          </p:txBody>
        </p:sp>
        <p:sp>
          <p:nvSpPr>
            <p:cNvPr id="119836" name="Rectangle 28"/>
            <p:cNvSpPr>
              <a:spLocks noChangeArrowheads="1"/>
            </p:cNvSpPr>
            <p:nvPr/>
          </p:nvSpPr>
          <p:spPr bwMode="auto">
            <a:xfrm>
              <a:off x="3579" y="1090"/>
              <a:ext cx="6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baseline="30000">
                  <a:latin typeface="Cambria" panose="02040503050406030204" pitchFamily="18" charset="0"/>
                </a:rPr>
                <a:t>174</a:t>
              </a:r>
              <a:r>
                <a:rPr lang="en-US" sz="2400">
                  <a:latin typeface="Cambria" panose="02040503050406030204" pitchFamily="18" charset="0"/>
                </a:rPr>
                <a:t>Hf</a:t>
              </a:r>
            </a:p>
          </p:txBody>
        </p:sp>
        <p:sp>
          <p:nvSpPr>
            <p:cNvPr id="119837" name="Rectangle 29"/>
            <p:cNvSpPr>
              <a:spLocks noChangeArrowheads="1"/>
            </p:cNvSpPr>
            <p:nvPr/>
          </p:nvSpPr>
          <p:spPr bwMode="auto">
            <a:xfrm>
              <a:off x="4276" y="892"/>
              <a:ext cx="698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dirty="0">
                  <a:solidFill>
                    <a:srgbClr val="FFFF00"/>
                  </a:solidFill>
                  <a:latin typeface="Cambria" panose="02040503050406030204" pitchFamily="18" charset="0"/>
                </a:rPr>
                <a:t>2.59</a:t>
              </a:r>
            </a:p>
          </p:txBody>
        </p:sp>
        <p:sp>
          <p:nvSpPr>
            <p:cNvPr id="119838" name="Rectangle 30"/>
            <p:cNvSpPr>
              <a:spLocks noChangeArrowheads="1"/>
            </p:cNvSpPr>
            <p:nvPr/>
          </p:nvSpPr>
          <p:spPr bwMode="auto">
            <a:xfrm>
              <a:off x="3579" y="892"/>
              <a:ext cx="697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baseline="30000">
                  <a:latin typeface="Cambria" panose="02040503050406030204" pitchFamily="18" charset="0"/>
                </a:rPr>
                <a:t>176</a:t>
              </a:r>
              <a:r>
                <a:rPr lang="en-US" sz="2400">
                  <a:latin typeface="Cambria" panose="02040503050406030204" pitchFamily="18" charset="0"/>
                </a:rPr>
                <a:t>Lu</a:t>
              </a:r>
            </a:p>
          </p:txBody>
        </p:sp>
        <p:sp>
          <p:nvSpPr>
            <p:cNvPr id="119839" name="Rectangle 31"/>
            <p:cNvSpPr>
              <a:spLocks noChangeArrowheads="1"/>
            </p:cNvSpPr>
            <p:nvPr/>
          </p:nvSpPr>
          <p:spPr bwMode="auto">
            <a:xfrm>
              <a:off x="4276" y="719"/>
              <a:ext cx="6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>
                  <a:latin typeface="Cambria" panose="02040503050406030204" pitchFamily="18" charset="0"/>
                </a:rPr>
                <a:t>97.41</a:t>
              </a:r>
            </a:p>
          </p:txBody>
        </p:sp>
        <p:sp>
          <p:nvSpPr>
            <p:cNvPr id="119840" name="Rectangle 32"/>
            <p:cNvSpPr>
              <a:spLocks noChangeArrowheads="1"/>
            </p:cNvSpPr>
            <p:nvPr/>
          </p:nvSpPr>
          <p:spPr bwMode="auto">
            <a:xfrm>
              <a:off x="3579" y="719"/>
              <a:ext cx="6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pPr algn="ctr" fontAlgn="b"/>
              <a:r>
                <a:rPr lang="en-US" sz="2400" baseline="30000">
                  <a:latin typeface="Cambria" panose="02040503050406030204" pitchFamily="18" charset="0"/>
                </a:rPr>
                <a:t>175</a:t>
              </a:r>
              <a:r>
                <a:rPr lang="en-US" sz="2400">
                  <a:latin typeface="Cambria" panose="02040503050406030204" pitchFamily="18" charset="0"/>
                </a:rPr>
                <a:t>Lu</a:t>
              </a:r>
            </a:p>
          </p:txBody>
        </p:sp>
        <p:sp>
          <p:nvSpPr>
            <p:cNvPr id="119841" name="Line 33"/>
            <p:cNvSpPr>
              <a:spLocks noChangeShapeType="1"/>
            </p:cNvSpPr>
            <p:nvPr/>
          </p:nvSpPr>
          <p:spPr bwMode="auto">
            <a:xfrm>
              <a:off x="3579" y="719"/>
              <a:ext cx="20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19842" name="Line 34"/>
            <p:cNvSpPr>
              <a:spLocks noChangeShapeType="1"/>
            </p:cNvSpPr>
            <p:nvPr/>
          </p:nvSpPr>
          <p:spPr bwMode="auto">
            <a:xfrm>
              <a:off x="4276" y="512"/>
              <a:ext cx="0" cy="16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19843" name="Line 35"/>
            <p:cNvSpPr>
              <a:spLocks noChangeShapeType="1"/>
            </p:cNvSpPr>
            <p:nvPr/>
          </p:nvSpPr>
          <p:spPr bwMode="auto">
            <a:xfrm>
              <a:off x="3579" y="1090"/>
              <a:ext cx="20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19844" name="Line 36"/>
            <p:cNvSpPr>
              <a:spLocks noChangeShapeType="1"/>
            </p:cNvSpPr>
            <p:nvPr/>
          </p:nvSpPr>
          <p:spPr bwMode="auto">
            <a:xfrm>
              <a:off x="3579" y="512"/>
              <a:ext cx="209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19845" name="Line 37"/>
            <p:cNvSpPr>
              <a:spLocks noChangeShapeType="1"/>
            </p:cNvSpPr>
            <p:nvPr/>
          </p:nvSpPr>
          <p:spPr bwMode="auto">
            <a:xfrm>
              <a:off x="3579" y="512"/>
              <a:ext cx="0" cy="161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19846" name="Line 38"/>
            <p:cNvSpPr>
              <a:spLocks noChangeShapeType="1"/>
            </p:cNvSpPr>
            <p:nvPr/>
          </p:nvSpPr>
          <p:spPr bwMode="auto">
            <a:xfrm>
              <a:off x="5671" y="512"/>
              <a:ext cx="0" cy="161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19847" name="Line 39"/>
            <p:cNvSpPr>
              <a:spLocks noChangeShapeType="1"/>
            </p:cNvSpPr>
            <p:nvPr/>
          </p:nvSpPr>
          <p:spPr bwMode="auto">
            <a:xfrm>
              <a:off x="3579" y="2128"/>
              <a:ext cx="209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tIns="0" bIns="0" anchor="b"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19851" name="Line 43"/>
            <p:cNvSpPr>
              <a:spLocks noChangeShapeType="1"/>
            </p:cNvSpPr>
            <p:nvPr/>
          </p:nvSpPr>
          <p:spPr bwMode="auto">
            <a:xfrm>
              <a:off x="4974" y="512"/>
              <a:ext cx="0" cy="16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</p:grpSp>
      <p:sp>
        <p:nvSpPr>
          <p:cNvPr id="119874" name="Text Box 66"/>
          <p:cNvSpPr txBox="1">
            <a:spLocks noChangeArrowheads="1"/>
          </p:cNvSpPr>
          <p:nvPr/>
        </p:nvSpPr>
        <p:spPr bwMode="auto">
          <a:xfrm>
            <a:off x="1403717" y="4184152"/>
            <a:ext cx="2707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179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Hf/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177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Hf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Symbol" pitchFamily="18" charset="2"/>
              </a:rPr>
              <a:t>0.7325</a:t>
            </a:r>
          </a:p>
        </p:txBody>
      </p:sp>
      <p:graphicFrame>
        <p:nvGraphicFramePr>
          <p:cNvPr id="119883" name="Object 7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65846521"/>
              </p:ext>
            </p:extLst>
          </p:nvPr>
        </p:nvGraphicFramePr>
        <p:xfrm>
          <a:off x="1381125" y="4689475"/>
          <a:ext cx="2346325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84200" imgH="495000" progId="Equation.DSMT4">
                  <p:embed/>
                </p:oleObj>
              </mc:Choice>
              <mc:Fallback>
                <p:oleObj name="Equation" r:id="rId5" imgW="1384200" imgH="495000" progId="Equation.DSMT4">
                  <p:embed/>
                  <p:pic>
                    <p:nvPicPr>
                      <p:cNvPr id="0" name="Picture 8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25" y="4689475"/>
                        <a:ext cx="2346325" cy="839788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</a:ln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92" name="Object 8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46244436"/>
              </p:ext>
            </p:extLst>
          </p:nvPr>
        </p:nvGraphicFramePr>
        <p:xfrm>
          <a:off x="1346200" y="5648325"/>
          <a:ext cx="2636838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49080" imgH="495000" progId="Equation.DSMT4">
                  <p:embed/>
                </p:oleObj>
              </mc:Choice>
              <mc:Fallback>
                <p:oleObj name="Equation" r:id="rId7" imgW="1549080" imgH="495000" progId="Equation.DSMT4">
                  <p:embed/>
                  <p:pic>
                    <p:nvPicPr>
                      <p:cNvPr id="0" name="Picture 9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5648325"/>
                        <a:ext cx="2636838" cy="84296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95" name="Text Box 87"/>
          <p:cNvSpPr txBox="1">
            <a:spLocks noChangeArrowheads="1"/>
          </p:cNvSpPr>
          <p:nvPr/>
        </p:nvSpPr>
        <p:spPr bwMode="auto">
          <a:xfrm>
            <a:off x="7669352" y="6488668"/>
            <a:ext cx="40327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</a:rPr>
              <a:t>Bouvier</a:t>
            </a:r>
            <a:r>
              <a:rPr lang="en-US" dirty="0">
                <a:latin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</a:rPr>
              <a:t>Vervoort</a:t>
            </a:r>
            <a:r>
              <a:rPr lang="en-US" dirty="0">
                <a:latin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</a:rPr>
              <a:t>Patchett</a:t>
            </a:r>
            <a:r>
              <a:rPr lang="en-US" dirty="0">
                <a:latin typeface="Cambria" panose="02040503050406030204" pitchFamily="18" charset="0"/>
              </a:rPr>
              <a:t>, EPSL, 2008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19900" name="Picture 9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806" y="874939"/>
            <a:ext cx="6185412" cy="561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3521" y="0"/>
            <a:ext cx="72684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3810" y="0"/>
            <a:ext cx="454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Belousova et al.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Lithos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2010. V. 119. # 3-4 P. 457-466.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64592"/>
            <a:ext cx="4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Belousova et al.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Lithos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2010. V. 119. # 3-4 P. 457-466.</a:t>
            </a:r>
          </a:p>
        </p:txBody>
      </p:sp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09" y="0"/>
            <a:ext cx="72784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986C97-82B4-49CD-A092-FA1E5A0A9165}"/>
              </a:ext>
            </a:extLst>
          </p:cNvPr>
          <p:cNvCxnSpPr/>
          <p:nvPr/>
        </p:nvCxnSpPr>
        <p:spPr>
          <a:xfrm flipH="1">
            <a:off x="5337544" y="877186"/>
            <a:ext cx="5959549" cy="265814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6271" y="0"/>
            <a:ext cx="8655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0" y="70168"/>
            <a:ext cx="3621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S. L.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Goldstein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S. R.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Hemming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2003</a:t>
            </a: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D3AF-E527-4004-A16A-17BC39A00DBD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Обогащённая мантия – возможные пути формирования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D03E5-6F89-45CD-A01F-8E9A6EFC0D79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(глубинные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плюмы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?)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На примере крупных магматических провинций (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LIP)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3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B71C0-6CC0-430A-98D2-C264A0DE3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0"/>
            <a:ext cx="12161520" cy="63111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034F3E-741E-4F2A-BEA4-EF7946A23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0"/>
            <a:ext cx="12161520" cy="63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20CB8-A3A8-4656-9D07-E30397D8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5" y="9000"/>
            <a:ext cx="9173271" cy="68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EA363-5990-4A25-960A-09127B9B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5" y="9000"/>
            <a:ext cx="9173271" cy="68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617CA-8242-46A1-A4F9-2E4AA21B8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5" y="9000"/>
            <a:ext cx="9173271" cy="68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9BEBFE-FA14-41AA-9759-086E6DA28996}"/>
              </a:ext>
            </a:extLst>
          </p:cNvPr>
          <p:cNvSpPr txBox="1"/>
          <p:nvPr/>
        </p:nvSpPr>
        <p:spPr>
          <a:xfrm>
            <a:off x="9309100" y="254000"/>
            <a:ext cx="276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“Plume”: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Hawaii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Iceland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Azores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Society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7D5360-A60D-4E5D-8288-52628889D247}"/>
              </a:ext>
            </a:extLst>
          </p:cNvPr>
          <p:cNvSpPr>
            <a:spLocks noChangeAspect="1"/>
          </p:cNvSpPr>
          <p:nvPr/>
        </p:nvSpPr>
        <p:spPr>
          <a:xfrm>
            <a:off x="4154841" y="5373480"/>
            <a:ext cx="731520" cy="731520"/>
          </a:xfrm>
          <a:prstGeom prst="ellipse">
            <a:avLst/>
          </a:prstGeom>
          <a:solidFill>
            <a:srgbClr val="FF0000">
              <a:alpha val="5098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D’’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42F976-E18B-4AF8-9446-2374FC69B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87" y="0"/>
            <a:ext cx="9195227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FD011D3-81B7-43A6-B340-80F5B1733411}"/>
              </a:ext>
            </a:extLst>
          </p:cNvPr>
          <p:cNvSpPr>
            <a:spLocks noChangeAspect="1"/>
          </p:cNvSpPr>
          <p:nvPr/>
        </p:nvSpPr>
        <p:spPr>
          <a:xfrm>
            <a:off x="4488328" y="5836920"/>
            <a:ext cx="731520" cy="731520"/>
          </a:xfrm>
          <a:prstGeom prst="ellipse">
            <a:avLst/>
          </a:prstGeom>
          <a:solidFill>
            <a:srgbClr val="FF0000">
              <a:alpha val="5098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D’’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772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6A7DF8C-D69B-46E1-9A14-748775C3099F}"/>
              </a:ext>
            </a:extLst>
          </p:cNvPr>
          <p:cNvSpPr txBox="1"/>
          <p:nvPr/>
        </p:nvSpPr>
        <p:spPr>
          <a:xfrm>
            <a:off x="6276109" y="995223"/>
            <a:ext cx="5839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Не смотря на высокую изотопную гетерогенность пород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LIP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в среднем наблюдается стабильное соотношение мантийного и "корового" компонентов в породах основного состава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SiO</a:t>
            </a:r>
            <a:r>
              <a:rPr lang="ru-RU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&lt; 50%) и  увеличение доли обогащённого компонента с ростом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кремнекислотности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пород.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63EDA-0832-4FE2-AEDA-B25709D54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2" y="787275"/>
            <a:ext cx="6035040" cy="5689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7F0B80-80E0-43E7-B0E0-0D5C216201AB}"/>
              </a:ext>
            </a:extLst>
          </p:cNvPr>
          <p:cNvSpPr txBox="1"/>
          <p:nvPr/>
        </p:nvSpPr>
        <p:spPr>
          <a:xfrm>
            <a:off x="495300" y="6429984"/>
            <a:ext cx="1120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 –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пикробазальты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– базальты;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BA –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андезибазальты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 –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андезиты;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D –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дациты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 -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риолиты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EEBBAC-2A9A-4A76-AD7B-F93EAACA41D9}"/>
              </a:ext>
            </a:extLst>
          </p:cNvPr>
          <p:cNvSpPr txBox="1"/>
          <p:nvPr/>
        </p:nvSpPr>
        <p:spPr>
          <a:xfrm>
            <a:off x="495300" y="88612"/>
            <a:ext cx="1120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Гигантские магматические провинции (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LIP)</a:t>
            </a:r>
            <a:endParaRPr lang="ru-RU" sz="3200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2FC925-BE87-4EAF-A0D3-C3AB90CDC2D1}"/>
              </a:ext>
            </a:extLst>
          </p:cNvPr>
          <p:cNvGrpSpPr/>
          <p:nvPr/>
        </p:nvGrpSpPr>
        <p:grpSpPr>
          <a:xfrm>
            <a:off x="6121170" y="787275"/>
            <a:ext cx="6035040" cy="5689725"/>
            <a:chOff x="6114242" y="787275"/>
            <a:chExt cx="6035040" cy="56897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CC167E-F168-4958-A9FE-3DB1B00A1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4242" y="787275"/>
              <a:ext cx="6035040" cy="56897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03690C-9857-4694-B502-97DBE5320902}"/>
                </a:ext>
              </a:extLst>
            </p:cNvPr>
            <p:cNvSpPr txBox="1"/>
            <p:nvPr/>
          </p:nvSpPr>
          <p:spPr>
            <a:xfrm>
              <a:off x="7311394" y="787275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Сибирская </a:t>
              </a:r>
              <a:r>
                <a:rPr lang="en-US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LIP</a:t>
              </a:r>
              <a:endPara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8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848AE9-4165-4EC6-9ED6-955DF8C51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Элементные отношения, влияющие на изотопный состав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Sr, Nd, Hf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 и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Pb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440ABA-398A-4819-A992-60BBE1D59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385585"/>
              </p:ext>
            </p:extLst>
          </p:nvPr>
        </p:nvGraphicFramePr>
        <p:xfrm>
          <a:off x="106680" y="1783080"/>
          <a:ext cx="11978641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7053">
                  <a:extLst>
                    <a:ext uri="{9D8B030D-6E8A-4147-A177-3AD203B41FA5}">
                      <a16:colId xmlns:a16="http://schemas.microsoft.com/office/drawing/2014/main" val="863933756"/>
                    </a:ext>
                  </a:extLst>
                </a:gridCol>
                <a:gridCol w="1830397">
                  <a:extLst>
                    <a:ext uri="{9D8B030D-6E8A-4147-A177-3AD203B41FA5}">
                      <a16:colId xmlns:a16="http://schemas.microsoft.com/office/drawing/2014/main" val="1214609420"/>
                    </a:ext>
                  </a:extLst>
                </a:gridCol>
                <a:gridCol w="1830397">
                  <a:extLst>
                    <a:ext uri="{9D8B030D-6E8A-4147-A177-3AD203B41FA5}">
                      <a16:colId xmlns:a16="http://schemas.microsoft.com/office/drawing/2014/main" val="3365088675"/>
                    </a:ext>
                  </a:extLst>
                </a:gridCol>
                <a:gridCol w="1830397">
                  <a:extLst>
                    <a:ext uri="{9D8B030D-6E8A-4147-A177-3AD203B41FA5}">
                      <a16:colId xmlns:a16="http://schemas.microsoft.com/office/drawing/2014/main" val="1650082112"/>
                    </a:ext>
                  </a:extLst>
                </a:gridCol>
                <a:gridCol w="1830397">
                  <a:extLst>
                    <a:ext uri="{9D8B030D-6E8A-4147-A177-3AD203B41FA5}">
                      <a16:colId xmlns:a16="http://schemas.microsoft.com/office/drawing/2014/main" val="3514811019"/>
                    </a:ext>
                  </a:extLst>
                </a:gridCol>
              </a:tblGrid>
              <a:tr h="352522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ru-RU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240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Rb/Sr</a:t>
                      </a:r>
                      <a:endParaRPr lang="ru-RU" sz="240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Sm/Nd</a:t>
                      </a:r>
                      <a:endParaRPr lang="ru-RU" sz="240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Lu/Hf</a:t>
                      </a:r>
                      <a:endParaRPr lang="ru-RU" sz="240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U/Pb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276009"/>
                  </a:ext>
                </a:extLst>
              </a:tr>
              <a:tr h="521283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Конвектирующая мантия 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Костицын, 2004)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ru-RU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r>
                        <a:rPr lang="en-US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r>
                        <a:rPr lang="ru-RU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r>
                        <a:rPr lang="en-US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  <a:endParaRPr lang="ru-RU" sz="240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0.35</a:t>
                      </a:r>
                      <a:endParaRPr lang="ru-RU" sz="240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0.27</a:t>
                      </a:r>
                      <a:endParaRPr lang="ru-RU" sz="240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0.14</a:t>
                      </a: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516084"/>
                  </a:ext>
                </a:extLst>
              </a:tr>
              <a:tr h="484854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Континентальная кора </a:t>
                      </a: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Taylor, McLennan, 1985)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</a:t>
                      </a:r>
                      <a:r>
                        <a:rPr lang="ru-RU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ru-RU" sz="240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0.22</a:t>
                      </a:r>
                      <a:endParaRPr lang="ru-RU" sz="240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0.10</a:t>
                      </a:r>
                      <a:endParaRPr lang="ru-RU" sz="240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0.15</a:t>
                      </a: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684614"/>
                  </a:ext>
                </a:extLst>
              </a:tr>
              <a:tr h="141007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Базальты и габбро (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SiO</a:t>
                      </a:r>
                      <a:r>
                        <a:rPr lang="ru-RU" sz="2400" baseline="-250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≤ 5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%) 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ru-RU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медиана</a:t>
                      </a:r>
                      <a:br>
                        <a:rPr lang="ru-RU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1-й и 3-й квартили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br>
                        <a:rPr lang="ru-RU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</a:t>
                      </a:r>
                      <a:r>
                        <a:rPr lang="en-US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0.02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0.0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86</a:t>
                      </a:r>
                      <a:b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=31996)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b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0.2</a:t>
                      </a:r>
                      <a:r>
                        <a:rPr lang="en-US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br>
                        <a:rPr lang="ru-RU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0.22 – 0.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</a:t>
                      </a:r>
                      <a:b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=20228)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b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</a:t>
                      </a:r>
                      <a:r>
                        <a:rPr lang="en-US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br>
                        <a:rPr lang="ru-RU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0.086 – 0.177</a:t>
                      </a:r>
                      <a:b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=14306)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b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0.15</a:t>
                      </a:r>
                      <a:r>
                        <a:rPr lang="en-US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br>
                        <a:rPr lang="ru-RU" sz="2400" u="sng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0.092 – 0.26</a:t>
                      </a:r>
                      <a:b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  <a:r>
                        <a:rPr lang="ru-RU" sz="2400" dirty="0">
                          <a:solidFill>
                            <a:schemeClr val="tx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=9653)</a:t>
                      </a:r>
                      <a:endParaRPr lang="ru-RU" sz="2400" dirty="0">
                        <a:solidFill>
                          <a:schemeClr val="tx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03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766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CAA11B-C68F-46C6-86A9-F0F329EB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5000"/>
            <a:ext cx="6082754" cy="572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46FAA8-C9AF-49B5-A55B-3308DCDF9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260" y="579700"/>
            <a:ext cx="6076740" cy="5724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90F8E2B-63AB-44D9-BFCC-3E8F836C76BC}"/>
              </a:ext>
            </a:extLst>
          </p:cNvPr>
          <p:cNvSpPr/>
          <p:nvPr/>
        </p:nvSpPr>
        <p:spPr>
          <a:xfrm>
            <a:off x="1677799" y="2021747"/>
            <a:ext cx="3607266" cy="3238150"/>
          </a:xfrm>
          <a:custGeom>
            <a:avLst/>
            <a:gdLst>
              <a:gd name="connsiteX0" fmla="*/ 25167 w 3607266"/>
              <a:gd name="connsiteY0" fmla="*/ 788565 h 3238150"/>
              <a:gd name="connsiteX1" fmla="*/ 3607266 w 3607266"/>
              <a:gd name="connsiteY1" fmla="*/ 0 h 3238150"/>
              <a:gd name="connsiteX2" fmla="*/ 0 w 3607266"/>
              <a:gd name="connsiteY2" fmla="*/ 3238150 h 3238150"/>
              <a:gd name="connsiteX3" fmla="*/ 25167 w 3607266"/>
              <a:gd name="connsiteY3" fmla="*/ 788565 h 32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7266" h="3238150">
                <a:moveTo>
                  <a:pt x="25167" y="788565"/>
                </a:moveTo>
                <a:lnTo>
                  <a:pt x="3607266" y="0"/>
                </a:lnTo>
                <a:lnTo>
                  <a:pt x="0" y="3238150"/>
                </a:lnTo>
                <a:lnTo>
                  <a:pt x="25167" y="788565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CDBB953-BB62-4A59-BE3F-33F51418FA16}"/>
              </a:ext>
            </a:extLst>
          </p:cNvPr>
          <p:cNvSpPr/>
          <p:nvPr/>
        </p:nvSpPr>
        <p:spPr>
          <a:xfrm>
            <a:off x="880110" y="1822625"/>
            <a:ext cx="3607266" cy="3238150"/>
          </a:xfrm>
          <a:custGeom>
            <a:avLst/>
            <a:gdLst>
              <a:gd name="connsiteX0" fmla="*/ 25167 w 3607266"/>
              <a:gd name="connsiteY0" fmla="*/ 788565 h 3238150"/>
              <a:gd name="connsiteX1" fmla="*/ 3607266 w 3607266"/>
              <a:gd name="connsiteY1" fmla="*/ 0 h 3238150"/>
              <a:gd name="connsiteX2" fmla="*/ 0 w 3607266"/>
              <a:gd name="connsiteY2" fmla="*/ 3238150 h 3238150"/>
              <a:gd name="connsiteX3" fmla="*/ 25167 w 3607266"/>
              <a:gd name="connsiteY3" fmla="*/ 788565 h 32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7266" h="3238150">
                <a:moveTo>
                  <a:pt x="25167" y="788565"/>
                </a:moveTo>
                <a:lnTo>
                  <a:pt x="3607266" y="0"/>
                </a:lnTo>
                <a:lnTo>
                  <a:pt x="0" y="3238150"/>
                </a:lnTo>
                <a:lnTo>
                  <a:pt x="25167" y="788565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23506B3-3756-403A-A9A9-95A1F15C7701}"/>
              </a:ext>
            </a:extLst>
          </p:cNvPr>
          <p:cNvSpPr/>
          <p:nvPr/>
        </p:nvSpPr>
        <p:spPr>
          <a:xfrm>
            <a:off x="529905" y="1737919"/>
            <a:ext cx="3607266" cy="3238150"/>
          </a:xfrm>
          <a:custGeom>
            <a:avLst/>
            <a:gdLst>
              <a:gd name="connsiteX0" fmla="*/ 25167 w 3607266"/>
              <a:gd name="connsiteY0" fmla="*/ 788565 h 3238150"/>
              <a:gd name="connsiteX1" fmla="*/ 3607266 w 3607266"/>
              <a:gd name="connsiteY1" fmla="*/ 0 h 3238150"/>
              <a:gd name="connsiteX2" fmla="*/ 0 w 3607266"/>
              <a:gd name="connsiteY2" fmla="*/ 3238150 h 3238150"/>
              <a:gd name="connsiteX3" fmla="*/ 25167 w 3607266"/>
              <a:gd name="connsiteY3" fmla="*/ 788565 h 32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7266" h="3238150">
                <a:moveTo>
                  <a:pt x="25167" y="788565"/>
                </a:moveTo>
                <a:lnTo>
                  <a:pt x="3607266" y="0"/>
                </a:lnTo>
                <a:lnTo>
                  <a:pt x="0" y="3238150"/>
                </a:lnTo>
                <a:lnTo>
                  <a:pt x="25167" y="788565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B33625-1923-47E9-B73B-197FD7F1A22F}"/>
              </a:ext>
            </a:extLst>
          </p:cNvPr>
          <p:cNvSpPr/>
          <p:nvPr/>
        </p:nvSpPr>
        <p:spPr>
          <a:xfrm>
            <a:off x="497399" y="1653213"/>
            <a:ext cx="3241888" cy="2902009"/>
          </a:xfrm>
          <a:custGeom>
            <a:avLst/>
            <a:gdLst>
              <a:gd name="connsiteX0" fmla="*/ 25167 w 3607266"/>
              <a:gd name="connsiteY0" fmla="*/ 788565 h 3238150"/>
              <a:gd name="connsiteX1" fmla="*/ 3607266 w 3607266"/>
              <a:gd name="connsiteY1" fmla="*/ 0 h 3238150"/>
              <a:gd name="connsiteX2" fmla="*/ 0 w 3607266"/>
              <a:gd name="connsiteY2" fmla="*/ 3238150 h 3238150"/>
              <a:gd name="connsiteX3" fmla="*/ 25167 w 3607266"/>
              <a:gd name="connsiteY3" fmla="*/ 788565 h 32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7266" h="3238150">
                <a:moveTo>
                  <a:pt x="25167" y="788565"/>
                </a:moveTo>
                <a:lnTo>
                  <a:pt x="3607266" y="0"/>
                </a:lnTo>
                <a:lnTo>
                  <a:pt x="0" y="3238150"/>
                </a:lnTo>
                <a:lnTo>
                  <a:pt x="25167" y="788565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5B376A3-48D3-4972-A7D7-CA50BB05B4B2}"/>
              </a:ext>
            </a:extLst>
          </p:cNvPr>
          <p:cNvSpPr/>
          <p:nvPr/>
        </p:nvSpPr>
        <p:spPr>
          <a:xfrm>
            <a:off x="529905" y="1538797"/>
            <a:ext cx="2676752" cy="2375412"/>
          </a:xfrm>
          <a:custGeom>
            <a:avLst/>
            <a:gdLst>
              <a:gd name="connsiteX0" fmla="*/ 25167 w 3607266"/>
              <a:gd name="connsiteY0" fmla="*/ 788565 h 3238150"/>
              <a:gd name="connsiteX1" fmla="*/ 3607266 w 3607266"/>
              <a:gd name="connsiteY1" fmla="*/ 0 h 3238150"/>
              <a:gd name="connsiteX2" fmla="*/ 0 w 3607266"/>
              <a:gd name="connsiteY2" fmla="*/ 3238150 h 3238150"/>
              <a:gd name="connsiteX3" fmla="*/ 25167 w 3607266"/>
              <a:gd name="connsiteY3" fmla="*/ 788565 h 32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7266" h="3238150">
                <a:moveTo>
                  <a:pt x="25167" y="788565"/>
                </a:moveTo>
                <a:lnTo>
                  <a:pt x="3607266" y="0"/>
                </a:lnTo>
                <a:lnTo>
                  <a:pt x="0" y="3238150"/>
                </a:lnTo>
                <a:lnTo>
                  <a:pt x="25167" y="788565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BC97182-8ECB-42FD-B1A7-9E99CB74A8F2}"/>
              </a:ext>
            </a:extLst>
          </p:cNvPr>
          <p:cNvSpPr/>
          <p:nvPr/>
        </p:nvSpPr>
        <p:spPr>
          <a:xfrm>
            <a:off x="529905" y="1454091"/>
            <a:ext cx="2310904" cy="2102841"/>
          </a:xfrm>
          <a:custGeom>
            <a:avLst/>
            <a:gdLst>
              <a:gd name="connsiteX0" fmla="*/ 25167 w 3607266"/>
              <a:gd name="connsiteY0" fmla="*/ 788565 h 3238150"/>
              <a:gd name="connsiteX1" fmla="*/ 3607266 w 3607266"/>
              <a:gd name="connsiteY1" fmla="*/ 0 h 3238150"/>
              <a:gd name="connsiteX2" fmla="*/ 0 w 3607266"/>
              <a:gd name="connsiteY2" fmla="*/ 3238150 h 3238150"/>
              <a:gd name="connsiteX3" fmla="*/ 25167 w 3607266"/>
              <a:gd name="connsiteY3" fmla="*/ 788565 h 32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7266" h="3238150">
                <a:moveTo>
                  <a:pt x="25167" y="788565"/>
                </a:moveTo>
                <a:lnTo>
                  <a:pt x="3607266" y="0"/>
                </a:lnTo>
                <a:lnTo>
                  <a:pt x="0" y="3238150"/>
                </a:lnTo>
                <a:lnTo>
                  <a:pt x="25167" y="788565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74533C7-6455-4A6D-8799-74C6069CC2C2}"/>
              </a:ext>
            </a:extLst>
          </p:cNvPr>
          <p:cNvSpPr/>
          <p:nvPr/>
        </p:nvSpPr>
        <p:spPr>
          <a:xfrm>
            <a:off x="529905" y="1369386"/>
            <a:ext cx="1880514" cy="1734542"/>
          </a:xfrm>
          <a:custGeom>
            <a:avLst/>
            <a:gdLst>
              <a:gd name="connsiteX0" fmla="*/ 25167 w 3607266"/>
              <a:gd name="connsiteY0" fmla="*/ 788565 h 3238150"/>
              <a:gd name="connsiteX1" fmla="*/ 3607266 w 3607266"/>
              <a:gd name="connsiteY1" fmla="*/ 0 h 3238150"/>
              <a:gd name="connsiteX2" fmla="*/ 0 w 3607266"/>
              <a:gd name="connsiteY2" fmla="*/ 3238150 h 3238150"/>
              <a:gd name="connsiteX3" fmla="*/ 25167 w 3607266"/>
              <a:gd name="connsiteY3" fmla="*/ 788565 h 32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7266" h="3238150">
                <a:moveTo>
                  <a:pt x="25167" y="788565"/>
                </a:moveTo>
                <a:lnTo>
                  <a:pt x="3607266" y="0"/>
                </a:lnTo>
                <a:lnTo>
                  <a:pt x="0" y="3238150"/>
                </a:lnTo>
                <a:lnTo>
                  <a:pt x="25167" y="788565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1A351F8-E675-4AED-881D-DC4DBD44F1CE}"/>
              </a:ext>
            </a:extLst>
          </p:cNvPr>
          <p:cNvSpPr/>
          <p:nvPr/>
        </p:nvSpPr>
        <p:spPr>
          <a:xfrm>
            <a:off x="497399" y="1254969"/>
            <a:ext cx="1419406" cy="1370785"/>
          </a:xfrm>
          <a:custGeom>
            <a:avLst/>
            <a:gdLst>
              <a:gd name="connsiteX0" fmla="*/ 25167 w 3607266"/>
              <a:gd name="connsiteY0" fmla="*/ 788565 h 3238150"/>
              <a:gd name="connsiteX1" fmla="*/ 3607266 w 3607266"/>
              <a:gd name="connsiteY1" fmla="*/ 0 h 3238150"/>
              <a:gd name="connsiteX2" fmla="*/ 0 w 3607266"/>
              <a:gd name="connsiteY2" fmla="*/ 3238150 h 3238150"/>
              <a:gd name="connsiteX3" fmla="*/ 25167 w 3607266"/>
              <a:gd name="connsiteY3" fmla="*/ 788565 h 32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7266" h="3238150">
                <a:moveTo>
                  <a:pt x="25167" y="788565"/>
                </a:moveTo>
                <a:lnTo>
                  <a:pt x="3607266" y="0"/>
                </a:lnTo>
                <a:lnTo>
                  <a:pt x="0" y="3238150"/>
                </a:lnTo>
                <a:lnTo>
                  <a:pt x="25167" y="788565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76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256" y="0"/>
            <a:ext cx="43801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3157" y="2743200"/>
            <a:ext cx="7751788" cy="208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61273" y="416689"/>
            <a:ext cx="4502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Scherer E.,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Münker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C.,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Mezger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K. Calibration of the Lu-Hf clock. Science. 2001. Vol. 293. p. 683-687.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DBBE8-ADBC-42A0-8715-E3C3E65AF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2" y="586948"/>
            <a:ext cx="6035040" cy="568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BA3EDF-16B0-4A17-9173-9AA7D1F22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928" y="586640"/>
            <a:ext cx="6035040" cy="5684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7D697-94FB-483F-B176-188B86599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928" y="586640"/>
            <a:ext cx="6035040" cy="56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32BB54-A515-41B6-AB00-E07A9D97E084}"/>
              </a:ext>
            </a:extLst>
          </p:cNvPr>
          <p:cNvGrpSpPr/>
          <p:nvPr/>
        </p:nvGrpSpPr>
        <p:grpSpPr>
          <a:xfrm>
            <a:off x="6177890" y="621000"/>
            <a:ext cx="5887421" cy="5616000"/>
            <a:chOff x="6177890" y="621000"/>
            <a:chExt cx="5887421" cy="5616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E8D825-58C6-46C9-BBC7-F709136D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7890" y="621000"/>
              <a:ext cx="5887421" cy="5616000"/>
            </a:xfrm>
            <a:prstGeom prst="rect">
              <a:avLst/>
            </a:prstGeom>
            <a:ln>
              <a:solidFill>
                <a:schemeClr val="accent4">
                  <a:lumMod val="10000"/>
                </a:schemeClr>
              </a:solidFill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E50E377-70AC-4EE2-BA68-079039BAB237}"/>
                </a:ext>
              </a:extLst>
            </p:cNvPr>
            <p:cNvSpPr/>
            <p:nvPr/>
          </p:nvSpPr>
          <p:spPr>
            <a:xfrm>
              <a:off x="7596788" y="2296509"/>
              <a:ext cx="388882" cy="388882"/>
            </a:xfrm>
            <a:prstGeom prst="ellipse">
              <a:avLst/>
            </a:prstGeom>
            <a:solidFill>
              <a:srgbClr val="A6A6A6">
                <a:alpha val="50196"/>
              </a:srgbClr>
            </a:solidFill>
            <a:ln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382486-D1C2-42B3-A1BF-EADAADA32331}"/>
                </a:ext>
              </a:extLst>
            </p:cNvPr>
            <p:cNvSpPr/>
            <p:nvPr/>
          </p:nvSpPr>
          <p:spPr>
            <a:xfrm>
              <a:off x="6594591" y="2839795"/>
              <a:ext cx="388882" cy="388882"/>
            </a:xfrm>
            <a:prstGeom prst="ellipse">
              <a:avLst/>
            </a:prstGeom>
            <a:solidFill>
              <a:srgbClr val="A6A6A6">
                <a:alpha val="50196"/>
              </a:srgbClr>
            </a:solidFill>
            <a:ln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endPara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0B7EE30-69A8-4439-A4E3-E1D444792E02}"/>
                </a:ext>
              </a:extLst>
            </p:cNvPr>
            <p:cNvSpPr/>
            <p:nvPr/>
          </p:nvSpPr>
          <p:spPr>
            <a:xfrm>
              <a:off x="9893300" y="3228677"/>
              <a:ext cx="578069" cy="578069"/>
            </a:xfrm>
            <a:prstGeom prst="ellipse">
              <a:avLst/>
            </a:prstGeom>
            <a:solidFill>
              <a:srgbClr val="A6A6A6">
                <a:alpha val="50196"/>
              </a:srgbClr>
            </a:solidFill>
            <a:ln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endPara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EEF9A-4859-4E50-AB15-4F00AB0E00CC}"/>
                </a:ext>
              </a:extLst>
            </p:cNvPr>
            <p:cNvSpPr/>
            <p:nvPr/>
          </p:nvSpPr>
          <p:spPr>
            <a:xfrm>
              <a:off x="9635795" y="1660632"/>
              <a:ext cx="388882" cy="388882"/>
            </a:xfrm>
            <a:prstGeom prst="ellipse">
              <a:avLst/>
            </a:prstGeom>
            <a:solidFill>
              <a:srgbClr val="A6A6A6">
                <a:alpha val="50196"/>
              </a:srgbClr>
            </a:solidFill>
            <a:ln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  <a:endPara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299866-1D44-4345-A592-F2ED48DD3D88}"/>
                </a:ext>
              </a:extLst>
            </p:cNvPr>
            <p:cNvSpPr txBox="1"/>
            <p:nvPr/>
          </p:nvSpPr>
          <p:spPr>
            <a:xfrm>
              <a:off x="6442634" y="1016605"/>
              <a:ext cx="142186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Upper Crust</a:t>
              </a:r>
              <a:endPara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7CC138-F5CC-4374-BD19-88BAE100B63E}"/>
                </a:ext>
              </a:extLst>
            </p:cNvPr>
            <p:cNvSpPr txBox="1"/>
            <p:nvPr/>
          </p:nvSpPr>
          <p:spPr>
            <a:xfrm>
              <a:off x="6516681" y="3467161"/>
              <a:ext cx="2549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4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Lithospheric Mantle</a:t>
              </a:r>
              <a:endPara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DAE7BA-5056-461E-824F-DC64854A2774}"/>
                </a:ext>
              </a:extLst>
            </p:cNvPr>
            <p:cNvSpPr txBox="1"/>
            <p:nvPr/>
          </p:nvSpPr>
          <p:spPr>
            <a:xfrm>
              <a:off x="9635795" y="4621763"/>
              <a:ext cx="23144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4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Convective Mantle</a:t>
              </a:r>
              <a:endPara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67E60C-D4D8-41A0-9259-82E8E14CB496}"/>
                </a:ext>
              </a:extLst>
            </p:cNvPr>
            <p:cNvSpPr txBox="1"/>
            <p:nvPr/>
          </p:nvSpPr>
          <p:spPr>
            <a:xfrm>
              <a:off x="6443083" y="1566647"/>
              <a:ext cx="142141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Lower Crust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0752CE9-98F5-4F0D-B43E-E09545280A0E}"/>
              </a:ext>
            </a:extLst>
          </p:cNvPr>
          <p:cNvSpPr txBox="1"/>
          <p:nvPr/>
        </p:nvSpPr>
        <p:spPr>
          <a:xfrm>
            <a:off x="129092" y="720762"/>
            <a:ext cx="58091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Если в магматическом источнике присутствует мафический материал, но преобладает ультраосновной (области 1, 2 или 3), то расплав по составу отвечает базальтовому, т.к. рестит отвечает ультрабазитовому парагенезису.</a:t>
            </a:r>
          </a:p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Если же мафический материал в источнике преобладает (область 4), то расплав становится более кремнекислым, вплоть до плагиогранитного состава.</a:t>
            </a:r>
          </a:p>
        </p:txBody>
      </p:sp>
    </p:spTree>
    <p:extLst>
      <p:ext uri="{BB962C8B-B14F-4D97-AF65-F5344CB8AC3E}">
        <p14:creationId xmlns:p14="http://schemas.microsoft.com/office/powerpoint/2010/main" val="3636282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8C0EF-1736-4DF8-ACED-12D7529E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17" y="0"/>
            <a:ext cx="886976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B3287-A700-4C51-BEDE-6AA72BB80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117" y="0"/>
            <a:ext cx="886976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F16AE-6A89-4EAB-92F8-3B3C63E91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117" y="0"/>
            <a:ext cx="8869767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657898-5ADF-45A1-A6D3-2E69ABD3CF4B}"/>
              </a:ext>
            </a:extLst>
          </p:cNvPr>
          <p:cNvSpPr>
            <a:spLocks noChangeAspect="1"/>
          </p:cNvSpPr>
          <p:nvPr/>
        </p:nvSpPr>
        <p:spPr>
          <a:xfrm>
            <a:off x="6637467" y="152400"/>
            <a:ext cx="491863" cy="491863"/>
          </a:xfrm>
          <a:prstGeom prst="ellipse">
            <a:avLst/>
          </a:prstGeom>
          <a:solidFill>
            <a:srgbClr val="FF0000">
              <a:alpha val="5098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D’’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305990-E3FD-4763-91BA-120D26E82A51}"/>
              </a:ext>
            </a:extLst>
          </p:cNvPr>
          <p:cNvSpPr>
            <a:spLocks noChangeAspect="1"/>
          </p:cNvSpPr>
          <p:nvPr/>
        </p:nvSpPr>
        <p:spPr>
          <a:xfrm>
            <a:off x="4304851" y="6366137"/>
            <a:ext cx="491863" cy="491863"/>
          </a:xfrm>
          <a:prstGeom prst="ellipse">
            <a:avLst/>
          </a:prstGeom>
          <a:solidFill>
            <a:srgbClr val="FF0000">
              <a:alpha val="5098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Core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7617"/>
            <a:ext cx="10972800" cy="626074"/>
          </a:xfrm>
        </p:spPr>
        <p:txBody>
          <a:bodyPr/>
          <a:lstStyle/>
          <a:p>
            <a:r>
              <a:rPr lang="ru-RU" dirty="0">
                <a:latin typeface="Cambria" panose="02040503050406030204" pitchFamily="18" charset="0"/>
              </a:rPr>
              <a:t>Выводы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553" y="727853"/>
            <a:ext cx="11456894" cy="551578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800" dirty="0">
                <a:latin typeface="Cambria" panose="02040503050406030204" pitchFamily="18" charset="0"/>
              </a:rPr>
              <a:t>Породы крупных магматических провинций континентов и океанов несут отчётливые изотопные признаки двух источников – относительно гомогенного, связанного с </a:t>
            </a:r>
            <a:r>
              <a:rPr lang="ru-RU" sz="2800" dirty="0" err="1">
                <a:latin typeface="Cambria" panose="02040503050406030204" pitchFamily="18" charset="0"/>
              </a:rPr>
              <a:t>конвектирующей</a:t>
            </a:r>
            <a:r>
              <a:rPr lang="ru-RU" sz="2800" dirty="0">
                <a:latin typeface="Cambria" panose="02040503050406030204" pitchFamily="18" charset="0"/>
              </a:rPr>
              <a:t> мантией, и резко гетерогенного, обогащённого, связанного, скорее всего, с литосферой.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800" dirty="0">
                <a:latin typeface="Cambria" panose="02040503050406030204" pitchFamily="18" charset="0"/>
              </a:rPr>
              <a:t>В континентальных </a:t>
            </a:r>
            <a:r>
              <a:rPr lang="en-US" sz="2800" dirty="0">
                <a:latin typeface="Cambria" panose="02040503050406030204" pitchFamily="18" charset="0"/>
              </a:rPr>
              <a:t>LIP</a:t>
            </a:r>
            <a:r>
              <a:rPr lang="ru-RU" sz="2800" dirty="0">
                <a:latin typeface="Cambria" panose="02040503050406030204" pitchFamily="18" charset="0"/>
              </a:rPr>
              <a:t> доля древнего литосферного компонента существеннее, чем в океанических.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800" dirty="0">
                <a:latin typeface="Cambria" panose="02040503050406030204" pitchFamily="18" charset="0"/>
              </a:rPr>
              <a:t>Гипотетический древний (</a:t>
            </a:r>
            <a:r>
              <a:rPr lang="en-US" sz="2800" dirty="0">
                <a:latin typeface="Cambria" panose="02040503050406030204" pitchFamily="18" charset="0"/>
              </a:rPr>
              <a:t>~4.5 Ga</a:t>
            </a:r>
            <a:r>
              <a:rPr lang="ru-RU" sz="2800" dirty="0">
                <a:latin typeface="Cambria" panose="02040503050406030204" pitchFamily="18" charset="0"/>
              </a:rPr>
              <a:t> ?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ru-RU" sz="2800" dirty="0">
                <a:latin typeface="Cambria" panose="02040503050406030204" pitchFamily="18" charset="0"/>
              </a:rPr>
              <a:t>глубинный (</a:t>
            </a:r>
            <a:r>
              <a:rPr lang="ru-RU" sz="2800" dirty="0" err="1">
                <a:latin typeface="Cambria" panose="02040503050406030204" pitchFamily="18" charset="0"/>
              </a:rPr>
              <a:t>нижнеман-тийный</a:t>
            </a:r>
            <a:r>
              <a:rPr lang="ru-RU" sz="2800" dirty="0">
                <a:latin typeface="Cambria" panose="02040503050406030204" pitchFamily="18" charset="0"/>
              </a:rPr>
              <a:t>, с границы ядро-мантия?) источник (</a:t>
            </a:r>
            <a:r>
              <a:rPr lang="en-US" sz="2800" dirty="0">
                <a:latin typeface="Cambria" panose="02040503050406030204" pitchFamily="18" charset="0"/>
              </a:rPr>
              <a:t>plume-</a:t>
            </a:r>
            <a:r>
              <a:rPr lang="ru-RU" sz="2800" dirty="0">
                <a:latin typeface="Cambria" panose="02040503050406030204" pitchFamily="18" charset="0"/>
              </a:rPr>
              <a:t>типа) по изотопным данным в магматических породах не обнаруживается.</a:t>
            </a:r>
          </a:p>
        </p:txBody>
      </p:sp>
    </p:spTree>
    <p:extLst>
      <p:ext uri="{BB962C8B-B14F-4D97-AF65-F5344CB8AC3E}">
        <p14:creationId xmlns:p14="http://schemas.microsoft.com/office/powerpoint/2010/main" val="1238071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076" y="1562545"/>
            <a:ext cx="10363200" cy="1500187"/>
          </a:xfrm>
        </p:spPr>
        <p:txBody>
          <a:bodyPr/>
          <a:lstStyle/>
          <a:p>
            <a:pPr algn="ctr"/>
            <a:r>
              <a:rPr lang="ru-RU" sz="4000" dirty="0">
                <a:latin typeface="Cambria" panose="02040503050406030204" pitchFamily="18" charset="0"/>
              </a:rPr>
              <a:t>Сравнение показаний модельного возраста в различных изотопных системах</a:t>
            </a:r>
          </a:p>
        </p:txBody>
      </p:sp>
    </p:spTree>
    <p:extLst>
      <p:ext uri="{BB962C8B-B14F-4D97-AF65-F5344CB8AC3E}">
        <p14:creationId xmlns:p14="http://schemas.microsoft.com/office/powerpoint/2010/main" val="852676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3" y="-1"/>
            <a:ext cx="3627951" cy="34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" y="3438000"/>
            <a:ext cx="3627563" cy="34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624" y="0"/>
            <a:ext cx="3624752" cy="34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219" y="3438000"/>
            <a:ext cx="3627563" cy="34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685" y="0"/>
            <a:ext cx="3627563" cy="34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685" y="3438000"/>
            <a:ext cx="3627563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" y="0"/>
            <a:ext cx="3627563" cy="34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" y="3438000"/>
            <a:ext cx="3627563" cy="34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19" y="0"/>
            <a:ext cx="3627563" cy="34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219" y="3438000"/>
            <a:ext cx="3627563" cy="34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09" y="0"/>
            <a:ext cx="3627563" cy="34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6109" y="3438000"/>
            <a:ext cx="3627563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5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4B609-654F-E907-C9CB-A2148180C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2" y="584137"/>
            <a:ext cx="6035040" cy="5689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2D609-77B6-573C-63B0-21B7A6FD8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686" y="584137"/>
            <a:ext cx="6035040" cy="56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67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143D5D-51EE-746B-E66A-DAFD07F1D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2" y="584138"/>
            <a:ext cx="6035040" cy="5689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0E3F5E-7FF7-C525-232B-CD7A10325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928" y="584138"/>
            <a:ext cx="6035040" cy="5689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8AF5E8-6FB5-5946-FEE6-88B687532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928" y="584138"/>
            <a:ext cx="6035040" cy="56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4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058"/>
            <a:ext cx="6084000" cy="5735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000" y="561058"/>
            <a:ext cx="6084000" cy="573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2926" y="3122148"/>
            <a:ext cx="6620202" cy="366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50489"/>
            <a:ext cx="8229600" cy="833360"/>
          </a:xfrm>
        </p:spPr>
        <p:txBody>
          <a:bodyPr/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Постоянна ли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sz="4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176Lu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" y="983849"/>
            <a:ext cx="5343292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9830" y="5192452"/>
            <a:ext cx="3682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Albarede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et al., GCA, 2006,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Vol. 70, p.1261-1270.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8220" y="1203767"/>
            <a:ext cx="6783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Облучение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176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Lu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квантами с энергией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~1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МэВ переводит его в возбуждённое состояние с периодом полураспада всего 3.7 ч.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058"/>
            <a:ext cx="6084000" cy="5735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000" y="561058"/>
            <a:ext cx="6084000" cy="573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44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058"/>
            <a:ext cx="6084000" cy="5735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000" y="561058"/>
            <a:ext cx="6084000" cy="573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45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7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217549"/>
              </p:ext>
            </p:extLst>
          </p:nvPr>
        </p:nvGraphicFramePr>
        <p:xfrm>
          <a:off x="2164818" y="380630"/>
          <a:ext cx="6746352" cy="1181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69920" imgH="495000" progId="Equation.DSMT4">
                  <p:embed/>
                </p:oleObj>
              </mc:Choice>
              <mc:Fallback>
                <p:oleObj name="Equation" r:id="rId2" imgW="2869920" imgH="4950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4818" y="380630"/>
                        <a:ext cx="6746352" cy="118184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758473"/>
              </p:ext>
            </p:extLst>
          </p:nvPr>
        </p:nvGraphicFramePr>
        <p:xfrm>
          <a:off x="2120499" y="1619682"/>
          <a:ext cx="6249204" cy="143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84120" imgH="507960" progId="Equation.DSMT4">
                  <p:embed/>
                </p:oleObj>
              </mc:Choice>
              <mc:Fallback>
                <p:oleObj name="Equation" r:id="rId4" imgW="2184120" imgH="5079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499" y="1619682"/>
                        <a:ext cx="6249204" cy="1434236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Amitso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65" y="0"/>
            <a:ext cx="5676900" cy="6859588"/>
          </a:xfrm>
          <a:prstGeom prst="rect">
            <a:avLst/>
          </a:prstGeom>
          <a:noFill/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7215126" y="139701"/>
            <a:ext cx="42148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Pettingill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Patchett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1981</a:t>
            </a: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3631821" y="3463458"/>
            <a:ext cx="2038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1600" baseline="-25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176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=1.96×10</a:t>
            </a:r>
            <a:r>
              <a:rPr lang="en-US" sz="1600" baseline="30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-11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6163565" y="1797019"/>
            <a:ext cx="36967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</a:t>
            </a:r>
            <a:r>
              <a:rPr lang="en-US" sz="28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</a:t>
            </a:r>
            <a:r>
              <a:rPr lang="en-US" sz="28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=3.64±0.12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[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Moorbath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et al., 1997]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6341238" y="3463458"/>
            <a:ext cx="35827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</a:t>
            </a:r>
            <a:r>
              <a:rPr lang="en-US" sz="28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Lu</a:t>
            </a:r>
            <a:r>
              <a:rPr lang="en-US" sz="28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-Hf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=3.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73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±0.22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=1.867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×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10</a:t>
            </a:r>
            <a:r>
              <a:rPr lang="ru-RU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–11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год</a:t>
            </a:r>
            <a:r>
              <a:rPr lang="ru-RU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–1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mbria" panose="02040503050406030204" pitchFamily="18" charset="0"/>
              </a:rPr>
              <a:t>Lu </a:t>
            </a:r>
            <a:r>
              <a:rPr lang="ru-RU" sz="3600" dirty="0">
                <a:latin typeface="Cambria" panose="02040503050406030204" pitchFamily="18" charset="0"/>
              </a:rPr>
              <a:t>и </a:t>
            </a:r>
            <a:r>
              <a:rPr lang="en-US" sz="3600" dirty="0" err="1">
                <a:latin typeface="Cambria" panose="02040503050406030204" pitchFamily="18" charset="0"/>
              </a:rPr>
              <a:t>Hf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ru-RU" sz="3600" dirty="0">
                <a:latin typeface="Cambria" panose="02040503050406030204" pitchFamily="18" charset="0"/>
              </a:rPr>
              <a:t>в различных типах пород</a:t>
            </a:r>
          </a:p>
        </p:txBody>
      </p:sp>
      <p:graphicFrame>
        <p:nvGraphicFramePr>
          <p:cNvPr id="127152" name="Group 1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798402"/>
              </p:ext>
            </p:extLst>
          </p:nvPr>
        </p:nvGraphicFramePr>
        <p:xfrm>
          <a:off x="1536192" y="2209800"/>
          <a:ext cx="8503158" cy="4114800"/>
        </p:xfrm>
        <a:graphic>
          <a:graphicData uri="http://schemas.openxmlformats.org/drawingml/2006/table">
            <a:tbl>
              <a:tblPr/>
              <a:tblGrid>
                <a:gridCol w="1621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8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63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Lu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Hf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Lu/Hf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ymbol" panose="05050102010706020507" pitchFamily="18" charset="2"/>
                          <a:cs typeface="Arial" charset="0"/>
                        </a:rPr>
                        <a:t>e</a:t>
                      </a:r>
                      <a:r>
                        <a:rPr kumimoji="0" lang="en-US" sz="24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Hf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 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±2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ymbol" panose="05050102010706020507" pitchFamily="18" charset="2"/>
                          <a:cs typeface="Arial" charset="0"/>
                        </a:rPr>
                        <a:t>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ymbol" panose="05050102010706020507" pitchFamily="18" charset="2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Chondrites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0.036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0.15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0.232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-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.9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9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.1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MORB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0.450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2.61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0.188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79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HIMU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0.309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5.72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0.052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OIB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0.330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3.83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0.092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174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IAB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0.310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2.70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0.130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566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CFB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0.360</a:t>
                      </a: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3.30</a:t>
                      </a: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0.112</a:t>
                      </a: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6.0</a:t>
                      </a: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311</a:t>
                      </a: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Sediments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0.331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4.00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0.086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-1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I-granites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0.440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4.60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0.100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3341</TotalTime>
  <Words>1721</Words>
  <Application>Microsoft Office PowerPoint</Application>
  <PresentationFormat>Widescreen</PresentationFormat>
  <Paragraphs>250</Paragraphs>
  <Slides>41</Slides>
  <Notes>25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Cambria</vt:lpstr>
      <vt:lpstr>Cambria Math</vt:lpstr>
      <vt:lpstr>Symbol</vt:lpstr>
      <vt:lpstr>Verdana</vt:lpstr>
      <vt:lpstr>Wingdings</vt:lpstr>
      <vt:lpstr>Globe</vt:lpstr>
      <vt:lpstr>Equation</vt:lpstr>
      <vt:lpstr>PHOTO-PAINT</vt:lpstr>
      <vt:lpstr>Lu-Hf изотопная система</vt:lpstr>
      <vt:lpstr>PowerPoint Presentation</vt:lpstr>
      <vt:lpstr>PowerPoint Presentation</vt:lpstr>
      <vt:lpstr>Постоянна ли l176Lu?</vt:lpstr>
      <vt:lpstr>PowerPoint Presentation</vt:lpstr>
      <vt:lpstr>PowerPoint Presentation</vt:lpstr>
      <vt:lpstr>Lu и Hf в различных типах пород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Задача 18. Найти Lu/Hf в мантии, если в среднем для MORB εHf=+14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Обогащённая мантия – возможные пути формирования</vt:lpstr>
      <vt:lpstr>PowerPoint Presentation</vt:lpstr>
      <vt:lpstr>PowerPoint Presentation</vt:lpstr>
      <vt:lpstr>PowerPoint Presentation</vt:lpstr>
      <vt:lpstr>PowerPoint Presentation</vt:lpstr>
      <vt:lpstr>Элементные отношения, влияющие на изотопный состав Sr, Nd, Hf и Pb</vt:lpstr>
      <vt:lpstr>PowerPoint Presentation</vt:lpstr>
      <vt:lpstr>PowerPoint Presentation</vt:lpstr>
      <vt:lpstr>PowerPoint Presentation</vt:lpstr>
      <vt:lpstr>PowerPoint Presentation</vt:lpstr>
      <vt:lpstr>Выводы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IMGRE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U-Pb метод</dc:title>
  <dc:creator>Yuri Kostitsyn</dc:creator>
  <cp:lastModifiedBy>Yuri Kostitsyn</cp:lastModifiedBy>
  <cp:revision>156</cp:revision>
  <dcterms:created xsi:type="dcterms:W3CDTF">2002-12-03T12:14:18Z</dcterms:created>
  <dcterms:modified xsi:type="dcterms:W3CDTF">2022-12-07T13:45:22Z</dcterms:modified>
</cp:coreProperties>
</file>