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5"/>
  </p:notesMasterIdLst>
  <p:sldIdLst>
    <p:sldId id="256" r:id="rId2"/>
    <p:sldId id="257" r:id="rId3"/>
    <p:sldId id="279" r:id="rId4"/>
    <p:sldId id="276" r:id="rId5"/>
    <p:sldId id="258" r:id="rId6"/>
    <p:sldId id="284" r:id="rId7"/>
    <p:sldId id="271" r:id="rId8"/>
    <p:sldId id="272" r:id="rId9"/>
    <p:sldId id="283" r:id="rId10"/>
    <p:sldId id="275" r:id="rId11"/>
    <p:sldId id="259" r:id="rId12"/>
    <p:sldId id="261" r:id="rId13"/>
    <p:sldId id="277" r:id="rId14"/>
    <p:sldId id="282" r:id="rId15"/>
    <p:sldId id="280" r:id="rId16"/>
    <p:sldId id="285" r:id="rId17"/>
    <p:sldId id="278" r:id="rId18"/>
    <p:sldId id="266" r:id="rId19"/>
    <p:sldId id="268" r:id="rId20"/>
    <p:sldId id="264" r:id="rId21"/>
    <p:sldId id="270" r:id="rId22"/>
    <p:sldId id="281" r:id="rId23"/>
    <p:sldId id="273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198" autoAdjust="0"/>
  </p:normalViewPr>
  <p:slideViewPr>
    <p:cSldViewPr snapToGrid="0">
      <p:cViewPr varScale="1">
        <p:scale>
          <a:sx n="88" d="100"/>
          <a:sy n="88" d="100"/>
        </p:scale>
        <p:origin x="3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BCFCF45-9E95-4840-A1C2-402EA4401F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49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mineral.com/chem/Chem-Ir.s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ebmineral.com/chem/Chem-Pt.shtml" TargetMode="External"/><Relationship Id="rId5" Type="http://schemas.openxmlformats.org/officeDocument/2006/relationships/hyperlink" Target="http://webmineral.com/chem/Chem-Ru.shtml" TargetMode="External"/><Relationship Id="rId4" Type="http://schemas.openxmlformats.org/officeDocument/2006/relationships/hyperlink" Target="http://webmineral.com/chem/Chem-Os.shtml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201A6-40CF-4E19-8AF0-004DFDE34100}" type="slidenum">
              <a:rPr lang="ru-RU"/>
              <a:pPr/>
              <a:t>1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A0136-9CBF-4E16-A0EB-667C63433317}" type="slidenum">
              <a:rPr lang="ru-RU"/>
              <a:pPr/>
              <a:t>11</a:t>
            </a:fld>
            <a:endParaRPr 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Расслоенный мафит-ультрамафитовый силл Кончозеро. </a:t>
            </a:r>
          </a:p>
        </p:txBody>
      </p:sp>
    </p:spTree>
    <p:extLst>
      <p:ext uri="{BB962C8B-B14F-4D97-AF65-F5344CB8AC3E}">
        <p14:creationId xmlns:p14="http://schemas.microsoft.com/office/powerpoint/2010/main" val="428850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BC6BD-E966-4FC9-90C0-2382446F93DA}" type="slidenum">
              <a:rPr lang="ru-RU"/>
              <a:pPr/>
              <a:t>12</a:t>
            </a:fld>
            <a:endParaRPr lang="ru-RU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5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3C8FD-6CA2-49CC-82B8-757E33C3892E}" type="slidenum">
              <a:rPr lang="ru-RU"/>
              <a:pPr/>
              <a:t>13</a:t>
            </a:fld>
            <a:endParaRPr lang="ru-RU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Данные получены методом изотопного разбавления, кроме родия (</a:t>
            </a:r>
            <a:r>
              <a:rPr lang="en-US"/>
              <a:t>Rh </a:t>
            </a:r>
            <a:r>
              <a:rPr lang="ru-RU"/>
              <a:t>из других источников).</a:t>
            </a:r>
          </a:p>
          <a:p>
            <a:r>
              <a:rPr lang="ru-RU"/>
              <a:t>Обеднение больше двух порядков. </a:t>
            </a:r>
            <a:endParaRPr lang="en-US"/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6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3A27D-4936-4C79-9CEB-B5E18D3019ED}" type="slidenum">
              <a:rPr lang="ru-RU"/>
              <a:pPr/>
              <a:t>17</a:t>
            </a:fld>
            <a:endParaRPr lang="ru-RU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PUM </a:t>
            </a:r>
            <a:r>
              <a:rPr lang="ru-RU" dirty="0"/>
              <a:t>отличается от </a:t>
            </a:r>
            <a:r>
              <a:rPr lang="en-US" dirty="0"/>
              <a:t>CHUR </a:t>
            </a:r>
            <a:r>
              <a:rPr lang="ru-RU" dirty="0"/>
              <a:t>всего на 2 ед.гаммы.</a:t>
            </a:r>
          </a:p>
          <a:p>
            <a:r>
              <a:rPr lang="ru-RU" dirty="0"/>
              <a:t>Россыпи в осадках шт. Орегон, США. </a:t>
            </a:r>
            <a:r>
              <a:rPr lang="ru-RU" dirty="0" err="1"/>
              <a:t>предполагемое</a:t>
            </a:r>
            <a:r>
              <a:rPr lang="ru-RU" dirty="0"/>
              <a:t> происхождение – из </a:t>
            </a:r>
            <a:r>
              <a:rPr lang="ru-RU" dirty="0" err="1"/>
              <a:t>близрасположенных</a:t>
            </a:r>
            <a:r>
              <a:rPr lang="ru-RU" dirty="0"/>
              <a:t> перидотитов.</a:t>
            </a:r>
            <a:endParaRPr lang="en-US" dirty="0"/>
          </a:p>
          <a:p>
            <a:r>
              <a:rPr lang="en-US" dirty="0" err="1"/>
              <a:t>Osmiridium</a:t>
            </a:r>
            <a:r>
              <a:rPr lang="en-US" dirty="0"/>
              <a:t>: </a:t>
            </a:r>
            <a:r>
              <a:rPr lang="ru-RU" dirty="0"/>
              <a:t>(</a:t>
            </a:r>
            <a:r>
              <a:rPr lang="ru-RU" dirty="0" err="1"/>
              <a:t>Ir,Os,Ru,Pt</a:t>
            </a:r>
            <a:r>
              <a:rPr lang="ru-RU" dirty="0"/>
              <a:t>) </a:t>
            </a:r>
            <a:r>
              <a:rPr lang="en-US" dirty="0"/>
              <a:t>- 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 err="1">
                <a:hlinkClick r:id="rId3"/>
              </a:rPr>
              <a:t>Ir</a:t>
            </a:r>
            <a:r>
              <a:rPr lang="en-US" dirty="0"/>
              <a:t>- </a:t>
            </a:r>
            <a:r>
              <a:rPr lang="ru-RU" dirty="0"/>
              <a:t>52.58 %</a:t>
            </a:r>
            <a:r>
              <a:rPr lang="en-US" dirty="0"/>
              <a:t>, </a:t>
            </a:r>
            <a:r>
              <a:rPr lang="ru-RU" dirty="0" err="1">
                <a:hlinkClick r:id="rId4"/>
              </a:rPr>
              <a:t>Os</a:t>
            </a:r>
            <a:r>
              <a:rPr lang="en-US" dirty="0"/>
              <a:t> - </a:t>
            </a:r>
            <a:r>
              <a:rPr lang="ru-RU" dirty="0"/>
              <a:t>31.22 %</a:t>
            </a:r>
            <a:r>
              <a:rPr lang="en-US" dirty="0"/>
              <a:t>, </a:t>
            </a:r>
            <a:r>
              <a:rPr lang="ru-RU" dirty="0" err="1">
                <a:hlinkClick r:id="rId5"/>
              </a:rPr>
              <a:t>Ru</a:t>
            </a:r>
            <a:r>
              <a:rPr lang="en-US" dirty="0"/>
              <a:t> - </a:t>
            </a:r>
            <a:r>
              <a:rPr lang="ru-RU" dirty="0"/>
              <a:t>5.53 %</a:t>
            </a:r>
            <a:r>
              <a:rPr lang="en-US" dirty="0"/>
              <a:t>, </a:t>
            </a:r>
            <a:r>
              <a:rPr lang="ru-RU" dirty="0" err="1">
                <a:hlinkClick r:id="rId6"/>
              </a:rPr>
              <a:t>Pt</a:t>
            </a:r>
            <a:r>
              <a:rPr lang="en-US" dirty="0"/>
              <a:t> - </a:t>
            </a:r>
            <a:r>
              <a:rPr lang="ru-RU" dirty="0"/>
              <a:t>10.67 % </a:t>
            </a:r>
            <a:endParaRPr lang="en-US" dirty="0"/>
          </a:p>
          <a:p>
            <a:r>
              <a:rPr lang="en-US" dirty="0"/>
              <a:t>Iridosmine: </a:t>
            </a:r>
            <a:r>
              <a:rPr lang="ru-RU" dirty="0"/>
              <a:t>(</a:t>
            </a:r>
            <a:r>
              <a:rPr lang="ru-RU" dirty="0" err="1"/>
              <a:t>Os,Ir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 err="1">
                <a:hlinkClick r:id="rId3"/>
              </a:rPr>
              <a:t>Ir</a:t>
            </a:r>
            <a:r>
              <a:rPr lang="en-US" dirty="0"/>
              <a:t> - </a:t>
            </a:r>
            <a:r>
              <a:rPr lang="ru-RU" dirty="0"/>
              <a:t>25.20 %</a:t>
            </a:r>
            <a:r>
              <a:rPr lang="en-US" dirty="0"/>
              <a:t>, </a:t>
            </a:r>
            <a:r>
              <a:rPr lang="ru-RU" dirty="0" err="1">
                <a:hlinkClick r:id="rId4"/>
              </a:rPr>
              <a:t>Os</a:t>
            </a:r>
            <a:r>
              <a:rPr lang="en-US" dirty="0"/>
              <a:t> - </a:t>
            </a:r>
            <a:r>
              <a:rPr lang="ru-RU" dirty="0"/>
              <a:t>74.80 %</a:t>
            </a:r>
          </a:p>
        </p:txBody>
      </p:sp>
    </p:spTree>
    <p:extLst>
      <p:ext uri="{BB962C8B-B14F-4D97-AF65-F5344CB8AC3E}">
        <p14:creationId xmlns:p14="http://schemas.microsoft.com/office/powerpoint/2010/main" val="52126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7D130-941F-41F1-A5D6-A5374BE3706A}" type="slidenum">
              <a:rPr lang="ru-RU"/>
              <a:pPr/>
              <a:t>18</a:t>
            </a:fld>
            <a:endParaRPr lang="ru-R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700"/>
          </a:p>
        </p:txBody>
      </p:sp>
    </p:spTree>
    <p:extLst>
      <p:ext uri="{BB962C8B-B14F-4D97-AF65-F5344CB8AC3E}">
        <p14:creationId xmlns:p14="http://schemas.microsoft.com/office/powerpoint/2010/main" val="3122066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0FE1F-553F-47B5-A39B-5635EA36D6AE}" type="slidenum">
              <a:rPr lang="ru-RU"/>
              <a:pPr/>
              <a:t>20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континентальной коре наиболее высокие содержания осмия найдены в породах, богатых органикой, в чёрных сланцах.</a:t>
            </a:r>
          </a:p>
        </p:txBody>
      </p:sp>
    </p:spTree>
    <p:extLst>
      <p:ext uri="{BB962C8B-B14F-4D97-AF65-F5344CB8AC3E}">
        <p14:creationId xmlns:p14="http://schemas.microsoft.com/office/powerpoint/2010/main" val="3982874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19E19-BFEF-4743-81B4-D23602E72BC6}" type="slidenum">
              <a:rPr lang="ru-RU"/>
              <a:pPr/>
              <a:t>21</a:t>
            </a:fld>
            <a:endParaRPr lang="ru-RU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Цифры в млн.лет показывают скорость накопления радиогенного осмия при таких </a:t>
            </a:r>
            <a:r>
              <a:rPr lang="en-US"/>
              <a:t>Re/Os </a:t>
            </a:r>
            <a:r>
              <a:rPr lang="ru-RU"/>
              <a:t>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4154621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E9CEB-FF7D-43A4-8B00-A4160C7ADC30}" type="slidenum">
              <a:rPr lang="ru-RU"/>
              <a:pPr/>
              <a:t>22</a:t>
            </a:fld>
            <a:endParaRPr lang="ru-RU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88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74305-F160-4530-B06A-889502BB67CF}" type="slidenum">
              <a:rPr lang="ru-RU"/>
              <a:pPr/>
              <a:t>23</a:t>
            </a:fld>
            <a:endParaRPr lang="ru-RU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реками осмий доставляется вместе с органикой.</a:t>
            </a:r>
          </a:p>
          <a:p>
            <a:r>
              <a:rPr lang="ru-RU" dirty="0"/>
              <a:t>Среднее время жизни осмия в океанической воде около 30 тыс.лет, время перемешивания океана – около 1500 лет, так что осмий достаточно гомогенен в воде и хемогенных осадках.</a:t>
            </a:r>
          </a:p>
          <a:p>
            <a:r>
              <a:rPr lang="ru-RU" dirty="0"/>
              <a:t>Как и для стронция наблюдается повышение изотопного отношения, связанное с континентальным сносом (подъём Гималаев).</a:t>
            </a:r>
          </a:p>
        </p:txBody>
      </p:sp>
    </p:spTree>
    <p:extLst>
      <p:ext uri="{BB962C8B-B14F-4D97-AF65-F5344CB8AC3E}">
        <p14:creationId xmlns:p14="http://schemas.microsoft.com/office/powerpoint/2010/main" val="8334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790E3-7493-4A7F-90E5-439EAEA70DE2}" type="slidenum">
              <a:rPr lang="ru-RU"/>
              <a:pPr/>
              <a:t>2</a:t>
            </a:fld>
            <a:endParaRPr lang="ru-R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-25000" dirty="0">
                <a:cs typeface="Arial" charset="0"/>
              </a:rPr>
              <a:t>½</a:t>
            </a:r>
            <a:r>
              <a:rPr lang="en-US" dirty="0">
                <a:cs typeface="Arial" charset="0"/>
              </a:rPr>
              <a:t>=41 </a:t>
            </a:r>
            <a:r>
              <a:rPr lang="ru-RU" dirty="0">
                <a:cs typeface="Arial" charset="0"/>
              </a:rPr>
              <a:t>млрд.лет</a:t>
            </a:r>
            <a:endParaRPr lang="en-US" dirty="0">
              <a:cs typeface="Arial" charset="0"/>
            </a:endParaRPr>
          </a:p>
          <a:p>
            <a:r>
              <a:rPr lang="ru-RU" dirty="0">
                <a:cs typeface="Arial" charset="0"/>
              </a:rPr>
              <a:t>Обе константы определены методом сравнения </a:t>
            </a:r>
            <a:r>
              <a:rPr lang="ru-RU" dirty="0" err="1">
                <a:cs typeface="Arial" charset="0"/>
              </a:rPr>
              <a:t>изохрон</a:t>
            </a:r>
            <a:r>
              <a:rPr lang="ru-RU" dirty="0">
                <a:cs typeface="Arial" charset="0"/>
              </a:rPr>
              <a:t>. В этом случае очень важно знать точное</a:t>
            </a:r>
            <a:r>
              <a:rPr lang="ru-RU" baseline="0" dirty="0">
                <a:cs typeface="Arial" charset="0"/>
              </a:rPr>
              <a:t> содержание радиоактивного изотопа в элементе.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0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58E1E-F57C-44A5-B7D1-B6B23DD33764}" type="slidenum">
              <a:rPr lang="ru-RU"/>
              <a:pPr/>
              <a:t>3</a:t>
            </a:fld>
            <a:endParaRPr lang="ru-RU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Норильские руды. </a:t>
            </a:r>
            <a:r>
              <a:rPr lang="en-US" dirty="0"/>
              <a:t>T=251.2±0.3 My (Sandra </a:t>
            </a:r>
            <a:r>
              <a:rPr lang="en-US" dirty="0" err="1"/>
              <a:t>Kamo</a:t>
            </a:r>
            <a:r>
              <a:rPr lang="en-US"/>
              <a:t>).</a:t>
            </a:r>
            <a:endParaRPr lang="ru-RU" dirty="0"/>
          </a:p>
          <a:p>
            <a:r>
              <a:rPr lang="ru-RU" dirty="0"/>
              <a:t>С помощью этой изохроны была уточнена константа распада </a:t>
            </a:r>
            <a:r>
              <a:rPr lang="ru-RU" baseline="30000" dirty="0"/>
              <a:t>190</a:t>
            </a:r>
            <a:r>
              <a:rPr lang="en-US" dirty="0"/>
              <a:t>Pt.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65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aseline="0" dirty="0"/>
                  <a:t>Первым </a:t>
                </a:r>
                <a14:m>
                  <m:oMath xmlns:m="http://schemas.openxmlformats.org/officeDocument/2006/math">
                    <a:fld id="{825F15A7-03F4-43D7-82C5-3E23DA2F108C}" type="mathplaceholder">
                      <a:rPr lang="ru-RU" i="1" baseline="0" smtClean="0">
                        <a:latin typeface="Cambria Math"/>
                      </a:rPr>
                      <a:t>Type equation here.</a:t>
                    </a:fld>
                  </m:oMath>
                </a14:m>
                <a:r>
                  <a:rPr lang="ru-RU" baseline="0" dirty="0"/>
                  <a:t>исследования провёл </a:t>
                </a:r>
                <a:r>
                  <a:rPr lang="ru-RU" baseline="0" dirty="0" err="1"/>
                  <a:t>С.К.Калинин</a:t>
                </a:r>
                <a:r>
                  <a:rPr lang="ru-RU" baseline="0" dirty="0"/>
                  <a:t> (Алма-Ата) при исследовании молибденитов Джезказгана на дифракционном спектрографе ДФС-3.</a:t>
                </a:r>
                <a:endParaRPr lang="en-US" baseline="0" dirty="0"/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/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aseline="0" dirty="0"/>
                  <a:t>Во что превратится выражение для </a:t>
                </a:r>
                <a:r>
                  <a:rPr lang="en-US" baseline="0" dirty="0"/>
                  <a:t>t</a:t>
                </a:r>
                <a:r>
                  <a:rPr lang="ru-RU" baseline="0" dirty="0"/>
                  <a:t>, если осмия </a:t>
                </a:r>
                <a:r>
                  <a:rPr lang="ru-RU" baseline="0"/>
                  <a:t>в минерале первоначально </a:t>
                </a:r>
                <a:r>
                  <a:rPr lang="ru-RU" baseline="0" dirty="0"/>
                  <a:t>не было?</a:t>
                </a:r>
                <a:endParaRPr lang="ru-R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aseline="0" dirty="0" smtClean="0"/>
                  <a:t>Первым </a:t>
                </a:r>
                <a:r>
                  <a:rPr lang="ru-RU" i="0" baseline="0" smtClean="0">
                    <a:latin typeface="Cambria Math"/>
                  </a:rPr>
                  <a:t>"Type equation here.</a:t>
                </a:r>
                <a:r>
                  <a:rPr lang="en-US" i="0" baseline="0" smtClean="0">
                    <a:latin typeface="Cambria Math"/>
                  </a:rPr>
                  <a:t>"</a:t>
                </a:r>
                <a:r>
                  <a:rPr lang="ru-RU" baseline="0" dirty="0" smtClean="0"/>
                  <a:t>исследования провёл </a:t>
                </a:r>
                <a:r>
                  <a:rPr lang="ru-RU" baseline="0" dirty="0" err="1" smtClean="0"/>
                  <a:t>С.К.Калинин</a:t>
                </a:r>
                <a:r>
                  <a:rPr lang="ru-RU" baseline="0" dirty="0" smtClean="0"/>
                  <a:t> (Алма-Ата) при исследовании молибденитов Джезказгана на дифракционном спектрографе ДФС-3.</a:t>
                </a:r>
                <a:endParaRPr lang="en-US" baseline="0" dirty="0" smtClean="0"/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aseline="0" dirty="0" smtClean="0"/>
                  <a:t>Во что превратится выражение для </a:t>
                </a:r>
                <a:r>
                  <a:rPr lang="en-US" baseline="0" dirty="0" smtClean="0"/>
                  <a:t>t</a:t>
                </a:r>
                <a:r>
                  <a:rPr lang="ru-RU" baseline="0" dirty="0" smtClean="0"/>
                  <a:t>, если осмия </a:t>
                </a:r>
                <a:r>
                  <a:rPr lang="ru-RU" baseline="0" smtClean="0"/>
                  <a:t>в минерале первоначально </a:t>
                </a:r>
                <a:r>
                  <a:rPr lang="ru-RU" baseline="0" dirty="0" smtClean="0"/>
                  <a:t>не было?</a:t>
                </a:r>
                <a:endParaRPr lang="ru-RU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CF45-9E95-4840-A1C2-402EA4401F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3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BC326-E481-460D-9292-C717CE7B951C}" type="slidenum">
              <a:rPr lang="ru-RU"/>
              <a:pPr/>
              <a:t>5</a:t>
            </a:fld>
            <a:endParaRPr lang="ru-R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1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Хотя</a:t>
            </a:r>
            <a:r>
              <a:rPr lang="ru-RU" baseline="0" dirty="0"/>
              <a:t> анализы ещё одного </a:t>
            </a:r>
            <a:r>
              <a:rPr lang="ru-RU" baseline="0" dirty="0" err="1"/>
              <a:t>ренита</a:t>
            </a:r>
            <a:r>
              <a:rPr lang="ru-RU" baseline="0" dirty="0"/>
              <a:t> не лежат на этой линии, вообще дают линию с отрицательным наклоном.</a:t>
            </a:r>
          </a:p>
          <a:p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CF45-9E95-4840-A1C2-402EA4401F2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7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A9DEE-1F6A-448C-8920-AFA9DC740C39}" type="slidenum">
              <a:rPr lang="ru-RU"/>
              <a:pPr/>
              <a:t>7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Кварц-молибденитовые</a:t>
            </a:r>
            <a:r>
              <a:rPr lang="ru-RU" dirty="0"/>
              <a:t> рудные и</a:t>
            </a:r>
            <a:r>
              <a:rPr lang="ru-RU" baseline="0" dirty="0"/>
              <a:t> </a:t>
            </a:r>
            <a:r>
              <a:rPr lang="en-US" baseline="0" dirty="0"/>
              <a:t>Q</a:t>
            </a:r>
            <a:r>
              <a:rPr lang="ru-RU" baseline="0" dirty="0"/>
              <a:t>-</a:t>
            </a:r>
            <a:r>
              <a:rPr lang="en-US" baseline="0" dirty="0" err="1"/>
              <a:t>Fsp</a:t>
            </a:r>
            <a:r>
              <a:rPr lang="ru-RU" baseline="0" dirty="0"/>
              <a:t>-</a:t>
            </a:r>
            <a:r>
              <a:rPr lang="en-US" baseline="0" dirty="0"/>
              <a:t>Mica (</a:t>
            </a:r>
            <a:r>
              <a:rPr lang="ru-RU" baseline="0" dirty="0"/>
              <a:t>флогопит и мусковит) </a:t>
            </a:r>
            <a:r>
              <a:rPr lang="ru-RU" dirty="0"/>
              <a:t>жилы в пермских (290-245 млн.лет) и нижнеюрских (208-180 млн.лет) песчаниках.</a:t>
            </a:r>
          </a:p>
        </p:txBody>
      </p:sp>
    </p:spTree>
    <p:extLst>
      <p:ext uri="{BB962C8B-B14F-4D97-AF65-F5344CB8AC3E}">
        <p14:creationId xmlns:p14="http://schemas.microsoft.com/office/powerpoint/2010/main" val="354280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изохронной диаграмме – концентрации нуклидов,</a:t>
            </a:r>
            <a:r>
              <a:rPr lang="ru-RU" baseline="0" dirty="0"/>
              <a:t> а не отношения.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CF45-9E95-4840-A1C2-402EA4401F2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88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A6654-94DE-4F5E-B081-A94878FBA103}" type="slidenum">
              <a:rPr lang="ru-RU"/>
              <a:pPr/>
              <a:t>10</a:t>
            </a:fld>
            <a:endParaRPr lang="ru-RU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самом деле кора неодновозрастная, и линий должно быть много</a:t>
            </a:r>
          </a:p>
        </p:txBody>
      </p:sp>
    </p:spTree>
    <p:extLst>
      <p:ext uri="{BB962C8B-B14F-4D97-AF65-F5344CB8AC3E}">
        <p14:creationId xmlns:p14="http://schemas.microsoft.com/office/powerpoint/2010/main" val="303132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09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09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4100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0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0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B3DA16-5CDC-48FA-9636-5C9F345A4F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E3212-850A-4CCC-9FFF-3415316430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CACE8-793B-4F7D-BE3E-A4F079579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740FA93-4EC3-4FEB-9987-76C3D8B7B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E92EE-C410-4BBF-BB2A-039B3B4CA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CBAED-A819-4D26-8393-9D6795746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8E8FB-4F3F-4F03-B6ED-171730C75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D7D8E-527E-4713-8FE3-69BD103E3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D51D0-C33F-4F2A-A2DE-787D05AC6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3BF8B-366B-44F5-99A3-18B99A9F43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9663D-C6BD-4D0F-9697-A957C46FED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FD09-7DA3-4769-A44C-89581A4A84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99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99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99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5013E09-B5EB-4E41-A604-943445E7FAD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99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ri.kostitsy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web.ru/wiki/&#1043;&#1077;&#1086;&#1083;&#1086;&#1075;&#1080;&#1095;&#1077;&#1089;&#1082;&#1080;&#1081;_&#1060;&#1072;&#1082;&#1091;&#1083;&#1100;&#1090;&#1077;&#1090;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Re-Os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Pt-Os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системы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3960265"/>
            <a:ext cx="6400800" cy="1447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Юрий Александрович Костицын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3"/>
              </a:rPr>
              <a:t>yuri.kostitsyn@gmail.com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09800" y="76202"/>
            <a:ext cx="7772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МГУ им. М. В. Ломоносова</a:t>
            </a:r>
          </a:p>
          <a:p>
            <a:pPr algn="ctr">
              <a:defRPr/>
            </a:pPr>
            <a:r>
              <a:rPr lang="ru-RU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Геологический факультет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7400" y="52578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Задачи (*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xlsx</a:t>
            </a: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и лекции (*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pptx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– на сайте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A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4"/>
              </a:rPr>
              <a:t>http://wiki.web.ru/wiki/</a:t>
            </a:r>
            <a:r>
              <a:rPr lang="ru-R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4"/>
              </a:rPr>
              <a:t>Геологический_Факультет</a:t>
            </a:r>
            <a:r>
              <a:rPr lang="ru-R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_МГУ</a:t>
            </a: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b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Геохимия_Изотопов_и_Геохронология</a:t>
            </a:r>
            <a:endParaRPr lang="ru-R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4" y="122239"/>
            <a:ext cx="8816975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7161" name="Group 9"/>
          <p:cNvGrpSpPr>
            <a:grpSpLocks/>
          </p:cNvGrpSpPr>
          <p:nvPr/>
        </p:nvGrpSpPr>
        <p:grpSpPr bwMode="auto">
          <a:xfrm>
            <a:off x="2225676" y="349251"/>
            <a:ext cx="6049963" cy="5338763"/>
            <a:chOff x="442" y="220"/>
            <a:chExt cx="3811" cy="3363"/>
          </a:xfrm>
        </p:grpSpPr>
        <p:sp>
          <p:nvSpPr>
            <p:cNvPr id="177158" name="Line 6"/>
            <p:cNvSpPr>
              <a:spLocks noChangeShapeType="1"/>
            </p:cNvSpPr>
            <p:nvPr/>
          </p:nvSpPr>
          <p:spPr bwMode="auto">
            <a:xfrm flipH="1" flipV="1">
              <a:off x="442" y="1681"/>
              <a:ext cx="1775" cy="184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59" name="Line 7"/>
            <p:cNvSpPr>
              <a:spLocks noChangeShapeType="1"/>
            </p:cNvSpPr>
            <p:nvPr/>
          </p:nvSpPr>
          <p:spPr bwMode="auto">
            <a:xfrm flipH="1" flipV="1">
              <a:off x="442" y="2692"/>
              <a:ext cx="777" cy="83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60" name="Line 8"/>
            <p:cNvSpPr>
              <a:spLocks noChangeShapeType="1"/>
            </p:cNvSpPr>
            <p:nvPr/>
          </p:nvSpPr>
          <p:spPr bwMode="auto">
            <a:xfrm flipH="1" flipV="1">
              <a:off x="1071" y="220"/>
              <a:ext cx="3182" cy="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Pukhtel -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32500" cy="6854825"/>
          </a:xfrm>
          <a:prstGeom prst="rect">
            <a:avLst/>
          </a:prstGeom>
          <a:noFill/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6736360" y="298451"/>
            <a:ext cx="52095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Puchtel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I.S.,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Brugmann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G.E.,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et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al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Precise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Re-Os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Mineral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Isochron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Pb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-Nd-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Os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Isotope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Systematics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of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Mafic-Ultramafic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Sill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2.0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Onega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Plateau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Baltic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Shield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). //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Earth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Planetary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Science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Letters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1999. 170(4): 447-461.</a:t>
            </a:r>
          </a:p>
        </p:txBody>
      </p:sp>
      <p:pic>
        <p:nvPicPr>
          <p:cNvPr id="4" name="Picture 4" descr="Pukhtel - Pb,Nd">
            <a:extLst>
              <a:ext uri="{FF2B5EF4-FFF2-40B4-BE49-F238E27FC236}">
                <a16:creationId xmlns:a16="http://schemas.microsoft.com/office/drawing/2014/main" id="{6E079728-7F6E-4B34-878A-EBC10586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104" y="2965306"/>
            <a:ext cx="6096000" cy="383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Pukhtel - 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588"/>
            <a:ext cx="7851775" cy="6856412"/>
          </a:xfrm>
          <a:prstGeom prst="rect">
            <a:avLst/>
          </a:prstGeom>
          <a:noFill/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727451" y="1329425"/>
            <a:ext cx="198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(MSWD=108)</a:t>
            </a:r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7838" y="108128"/>
            <a:ext cx="8729662" cy="1139825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Содержание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PGE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мантии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(PUM – Primitive Upper Mantle)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PUM: Becker et al.,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Geochimica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et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Cosmochimica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2006. V.70. P.4528–4550)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(CI: Horan et al. Chemical Geology. 2003. V.196. P.5-20)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180309" name="Group 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94386249"/>
              </p:ext>
            </p:extLst>
          </p:nvPr>
        </p:nvGraphicFramePr>
        <p:xfrm>
          <a:off x="2009481" y="1732178"/>
          <a:ext cx="8229600" cy="489902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PUM, ppb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CI, ppb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PUM/CI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Ru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7.0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6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Rh*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130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0.0085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Pd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7.1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0.012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3.9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0.008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Ir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3.5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0.00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Pt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7.6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85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0.0089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Re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.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0.009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Re/Os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0.090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0.08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1.0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Pt/Os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1.95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1.87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1.043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24089" y="395288"/>
            <a:ext cx="80359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Задача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20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.</a:t>
            </a:r>
            <a:b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</a:b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Рассчитать современное </a:t>
            </a:r>
            <a:r>
              <a:rPr lang="en-US" sz="28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187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Os/</a:t>
            </a:r>
            <a:r>
              <a:rPr lang="en-US" sz="28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188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Os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в мантии, если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Re/Os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отношение в мантии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на 8.4% выше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хондритового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, а начальные изотопные отношения осмия в этих резервуарах были одинаковые.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14" y="228600"/>
            <a:ext cx="84105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7434371" y="1544638"/>
            <a:ext cx="2318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Ertel</a:t>
            </a: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et al., 2006</a:t>
            </a:r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EABAE1-D15D-4AAF-B923-D6685755BF2F}"/>
              </a:ext>
            </a:extLst>
          </p:cNvPr>
          <p:cNvSpPr/>
          <p:nvPr/>
        </p:nvSpPr>
        <p:spPr>
          <a:xfrm>
            <a:off x="7889352" y="3397104"/>
            <a:ext cx="1408814" cy="441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349" y="0"/>
            <a:ext cx="52834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12692" y="469558"/>
            <a:ext cx="4957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E. Cottrell , D. Walker. </a:t>
            </a:r>
          </a:p>
          <a:p>
            <a:r>
              <a:rPr lang="en-A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Geochimica</a:t>
            </a: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et </a:t>
            </a:r>
            <a:r>
              <a:rPr lang="en-A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Cosmochimica</a:t>
            </a: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Acta . </a:t>
            </a:r>
          </a:p>
          <a:p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Vol.70 (2006) p.1565–1580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CC1E2-EB1B-43B1-92F6-E30F5935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11" y="45720"/>
            <a:ext cx="9074779" cy="6766560"/>
          </a:xfrm>
          <a:prstGeom prst="rect">
            <a:avLst/>
          </a:prstGeom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7180191" y="393701"/>
            <a:ext cx="32386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Самородные платиноиды: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Bird et al., EPSL, 1999. 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V.170. P.83-92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E52BA-A4DC-4B60-B8DF-1A90D2DB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611" y="45720"/>
            <a:ext cx="9074779" cy="676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391633" y="9180"/>
            <a:ext cx="114087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Задача 2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pPr lvl="1"/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Рассчитать модельный возраст образца </a:t>
            </a:r>
            <a:r>
              <a:rPr lang="ru-RU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иридосмина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относительно мантийного источника, если выделенный из него осмий имеет указанное в таблице </a:t>
            </a:r>
            <a:r>
              <a:rPr lang="ru-RU" sz="20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187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Os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/</a:t>
            </a:r>
            <a:r>
              <a:rPr lang="ru-RU" sz="20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188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Os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1"/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Представить результат графически.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930226"/>
              </p:ext>
            </p:extLst>
          </p:nvPr>
        </p:nvGraphicFramePr>
        <p:xfrm>
          <a:off x="3309766" y="1357551"/>
          <a:ext cx="5195947" cy="5318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8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Вариант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187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Os/</a:t>
                      </a:r>
                      <a:r>
                        <a:rPr lang="en-US" sz="1600" u="none" strike="noStrike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188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Вариант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30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187</a:t>
                      </a:r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Os/</a:t>
                      </a:r>
                      <a:r>
                        <a:rPr lang="en-US" sz="1600" u="none" strike="noStrike" baseline="30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188</a:t>
                      </a:r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0.12382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0.11448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0.12119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0.11541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0.12073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0.12530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0.12238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0.11955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0.11260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0.12367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0.12179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0.11226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0.11115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0.11289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0.11687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0.11186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0.11199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0.12468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0.11327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0.11948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0.12379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5B4E7-D425-4C5C-95CD-76B9ABB9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3429000"/>
            <a:ext cx="4537389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635A8B-F089-4CF7-8B63-5C8F8B5E6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" y="-25167"/>
            <a:ext cx="4537390" cy="3383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BCB72B-B0E7-4B59-AE9B-14FB6F5F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057" y="644391"/>
            <a:ext cx="7468998" cy="55692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524001" y="31030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39044"/>
              </p:ext>
            </p:extLst>
          </p:nvPr>
        </p:nvGraphicFramePr>
        <p:xfrm>
          <a:off x="2368551" y="122259"/>
          <a:ext cx="3010979" cy="44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000" imgH="241200" progId="Equation.DSMT4">
                  <p:embed/>
                </p:oleObj>
              </mc:Choice>
              <mc:Fallback>
                <p:oleObj name="Equation" r:id="rId3" imgW="163800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1" y="122259"/>
                        <a:ext cx="3010979" cy="448028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81366" y="770168"/>
            <a:ext cx="787313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ru-RU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187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=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1.66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89±31)×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10</a:t>
            </a:r>
            <a:r>
              <a:rPr lang="ru-RU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–11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год</a:t>
            </a:r>
            <a:r>
              <a:rPr lang="ru-RU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–1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(Selby, D., Creaser, R. A., Stein, H. J., Markey, R. J., &amp; Hannah, J. L. (2007). Assessment of the 187Re decay constant by cross calibration of Re–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Os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molybdenite and U–Pb zircon chronometers in magmatic ore systems.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Geochimica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et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Cosmochimica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Acta, 71(8), 1999-2013.)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144680" name="Group 2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80466"/>
              </p:ext>
            </p:extLst>
          </p:nvPr>
        </p:nvGraphicFramePr>
        <p:xfrm>
          <a:off x="7751733" y="823913"/>
          <a:ext cx="3133725" cy="5348288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at %%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AW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184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0.018%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190.21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186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1.584%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187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2.400%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188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13.176%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189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16.058%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190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26.146%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192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40.617%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Os/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188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sym typeface="Symbol" pitchFamily="18" charset="2"/>
                        </a:rPr>
                        <a:t>3.0827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185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37.07%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186.21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187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Re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cs typeface="Arial" charset="0"/>
                        </a:rPr>
                        <a:t>62.93%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Pt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0.01296%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195.08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Pt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0.8017%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Pt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32.934%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5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Pt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33.799%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Pt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25.215%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Pt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7.240%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03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194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Pt/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195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</a:rPr>
                        <a:t>Pt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sym typeface="Symbol" pitchFamily="18" charset="2"/>
                        </a:rPr>
                        <a:t>0.9744</a:t>
                      </a:r>
                    </a:p>
                  </a:txBody>
                  <a:tcPr marL="45720" marR="457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44572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173923"/>
              </p:ext>
            </p:extLst>
          </p:nvPr>
        </p:nvGraphicFramePr>
        <p:xfrm>
          <a:off x="2116138" y="3689350"/>
          <a:ext cx="23241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85720" imgH="1218960" progId="Equation.DSMT4">
                  <p:embed/>
                </p:oleObj>
              </mc:Choice>
              <mc:Fallback>
                <p:oleObj name="Equation" r:id="rId5" imgW="1485720" imgH="121896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3689350"/>
                        <a:ext cx="2324100" cy="1914525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573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76574"/>
              </p:ext>
            </p:extLst>
          </p:nvPr>
        </p:nvGraphicFramePr>
        <p:xfrm>
          <a:off x="2149162" y="5712642"/>
          <a:ext cx="2654904" cy="89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4960" imgH="482400" progId="Equation.DSMT4">
                  <p:embed/>
                </p:oleObj>
              </mc:Choice>
              <mc:Fallback>
                <p:oleObj name="Equation" r:id="rId7" imgW="1434960" imgH="482400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162" y="5712642"/>
                        <a:ext cx="2654904" cy="892142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584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90781"/>
              </p:ext>
            </p:extLst>
          </p:nvPr>
        </p:nvGraphicFramePr>
        <p:xfrm>
          <a:off x="2004197" y="1799747"/>
          <a:ext cx="3275100" cy="59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33440" imgH="241200" progId="Equation.DSMT4">
                  <p:embed/>
                </p:oleObj>
              </mc:Choice>
              <mc:Fallback>
                <p:oleObj name="Equation" r:id="rId9" imgW="1333440" imgH="2412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197" y="1799747"/>
                        <a:ext cx="3275100" cy="596718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585" name="Rectangle 201"/>
          <p:cNvSpPr>
            <a:spLocks noChangeArrowheads="1"/>
          </p:cNvSpPr>
          <p:nvPr/>
        </p:nvSpPr>
        <p:spPr bwMode="auto">
          <a:xfrm>
            <a:off x="170482" y="2361329"/>
            <a:ext cx="697036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ru-RU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190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=1.477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×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10</a:t>
            </a:r>
            <a:r>
              <a:rPr lang="ru-RU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–12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год</a:t>
            </a:r>
            <a:r>
              <a:rPr lang="ru-RU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–1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Begemann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, F., Ludwig, K. R.,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Lugmair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, G. W., Min, K., Nyquist, L. E., Patchett, P. J., ... &amp; Walker, R. J. (2001). Call for an improved set of decay constants for geochronological use.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Geochimica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et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Cosmochimica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Acta, 65(1), 111-121.)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BAB57-A9F3-4ECE-AD03-BF4A529A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295" y="0"/>
            <a:ext cx="91974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97623-4C64-447E-A0EB-006DAF58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089" y="0"/>
            <a:ext cx="92038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A606F-943B-48AC-A7C8-4F2D17CF8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089" y="0"/>
            <a:ext cx="92038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85402"/>
              </p:ext>
            </p:extLst>
          </p:nvPr>
        </p:nvGraphicFramePr>
        <p:xfrm>
          <a:off x="3197192" y="9000"/>
          <a:ext cx="5797617" cy="68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2288859" imgH="2700305" progId="CorelPhotoPaint.Image.12">
                  <p:embed/>
                </p:oleObj>
              </mc:Choice>
              <mc:Fallback>
                <p:oleObj name="PHOTO-PAINT" r:id="rId3" imgW="2288859" imgH="2700305" progId="CorelPhotoPaint.Image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192" y="9000"/>
                        <a:ext cx="5797617" cy="68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948" y="233363"/>
            <a:ext cx="5795963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7239699" y="227014"/>
            <a:ext cx="48068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Walker R.J. et al., 1997.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Geochimica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et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Cosmochimica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Acta. V. 61. P. 4799-4807.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4600576" y="3470275"/>
            <a:ext cx="2266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T=251.2±0.3 My</a:t>
            </a:r>
          </a:p>
          <a:p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Kamo</a:t>
            </a: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et al., 1996)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936578"/>
              </p:ext>
            </p:extLst>
          </p:nvPr>
        </p:nvGraphicFramePr>
        <p:xfrm>
          <a:off x="893281" y="1131469"/>
          <a:ext cx="4087208" cy="237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400" imgH="1066680" progId="Equation.DSMT4">
                  <p:embed/>
                </p:oleObj>
              </mc:Choice>
              <mc:Fallback>
                <p:oleObj name="Equation" r:id="rId3" imgW="1841400" imgH="1066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81" y="1131469"/>
                        <a:ext cx="4087208" cy="2370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74026"/>
              </p:ext>
            </p:extLst>
          </p:nvPr>
        </p:nvGraphicFramePr>
        <p:xfrm>
          <a:off x="893281" y="146128"/>
          <a:ext cx="5187059" cy="91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31760" imgH="495000" progId="Equation.DSMT4">
                  <p:embed/>
                </p:oleObj>
              </mc:Choice>
              <mc:Fallback>
                <p:oleObj name="Equation" r:id="rId5" imgW="283176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81" y="146128"/>
                        <a:ext cx="5187059" cy="912736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09595"/>
              </p:ext>
            </p:extLst>
          </p:nvPr>
        </p:nvGraphicFramePr>
        <p:xfrm>
          <a:off x="5327662" y="3365367"/>
          <a:ext cx="6660205" cy="28517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95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16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Месторождение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Re, %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300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187</a:t>
                      </a:r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Os, ppm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T, Ma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Джезказган</a:t>
                      </a:r>
                      <a:endParaRPr lang="ru-RU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0.110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2.4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207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Джезказган</a:t>
                      </a:r>
                      <a:endParaRPr lang="ru-RU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0.056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1.2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203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Джезказган</a:t>
                      </a:r>
                      <a:endParaRPr lang="ru-RU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0.023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0.52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214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Коунрад</a:t>
                      </a:r>
                      <a:endParaRPr lang="ru-RU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0.084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1.7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192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Коунрад</a:t>
                      </a:r>
                      <a:endParaRPr lang="ru-RU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0.075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1.5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190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Бощекуль</a:t>
                      </a:r>
                      <a:endParaRPr lang="ru-RU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0.064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3.7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547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Алмалык</a:t>
                      </a:r>
                      <a:endParaRPr lang="ru-RU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0.080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2.4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284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Агарак</a:t>
                      </a:r>
                      <a:endParaRPr lang="ru-RU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0.042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0.19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837" y="4986023"/>
            <a:ext cx="486561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Есенов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Ш.Е.,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Егизбаева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К.Е., Калинин С.К.,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Файн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Э.Е. Радиогенный осмий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ренийсодержащих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рудах. // Геохимия. 1970. №5. С.610-615.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ChangeAspect="1"/>
              </p:cNvSpPr>
              <p:nvPr/>
            </p:nvSpPr>
            <p:spPr>
              <a:xfrm>
                <a:off x="6305171" y="1439927"/>
                <a:ext cx="488576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Pre>
                                        <m:sPrePr>
                                          <m:ctrlP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187</m:t>
                                          </m:r>
                                        </m:sup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𝑂𝑠</m:t>
                                          </m:r>
                                        </m:e>
                                      </m:sPre>
                                    </m:num>
                                    <m:den>
                                      <m:sPre>
                                        <m:sPrePr>
                                          <m:ctrlP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188</m:t>
                                          </m:r>
                                        </m:sup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𝑂𝑠</m:t>
                                          </m:r>
                                        </m:e>
                                      </m:sPre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Pre>
                                            <m:sPre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FF00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PrePr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FFFF00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187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FFF00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𝑂𝑠</m:t>
                                              </m:r>
                                            </m:e>
                                          </m:sPre>
                                        </m:num>
                                        <m:den>
                                          <m:sPre>
                                            <m:sPre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FF00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PrePr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FFFF00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188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FFF00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𝑂𝑠</m:t>
                                              </m:r>
                                            </m:e>
                                          </m:sPre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Pre>
                                        <m:sPrePr>
                                          <m:ctrlP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187</m:t>
                                          </m:r>
                                        </m:sup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𝑅𝑒</m:t>
                                          </m:r>
                                        </m:e>
                                      </m:sPre>
                                    </m:num>
                                    <m:den>
                                      <m:sPre>
                                        <m:sPrePr>
                                          <m:ctrlP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188</m:t>
                                          </m:r>
                                        </m:sup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FF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𝑂𝑠</m:t>
                                          </m:r>
                                        </m:e>
                                      </m:sPre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71" y="1439927"/>
                <a:ext cx="4885761" cy="1753429"/>
              </a:xfrm>
              <a:prstGeom prst="rect">
                <a:avLst/>
              </a:prstGeom>
              <a:blipFill>
                <a:blip r:embed="rId8"/>
                <a:stretch>
                  <a:fillRect r="-249" b="-5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749925" y="4114801"/>
            <a:ext cx="478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Allegre</a:t>
            </a: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C.J., </a:t>
            </a:r>
            <a:r>
              <a:rPr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Birck</a:t>
            </a: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J.L., et al. Age of the Deccan Traps Using Re-187-Os-187 </a:t>
            </a:r>
            <a:r>
              <a:rPr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Systematics</a:t>
            </a: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// Earth and Planetary Science Letters. 1999. 170(3): 197-204.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147746" cy="425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9636" y="4379283"/>
            <a:ext cx="6028992" cy="2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214532" y="295649"/>
            <a:ext cx="4877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Повторные анализы двух образцов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ренита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ReS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с вулкана Кудрявый (о.Итуруп).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024564" y="5043337"/>
            <a:ext cx="51268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Fig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3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Photographs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of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ore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veins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from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Yaogangxian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tungsten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deposit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South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China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Quartz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molybdenite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ore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vein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Quartz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molybdenite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ore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vein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Quartz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feldspar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phlogopite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sulfide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vein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Quartz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muscovite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vein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3" y="1029833"/>
            <a:ext cx="5126870" cy="39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142613" y="14170"/>
            <a:ext cx="118788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Jiantang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Mei-Fu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Zhou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Ruizhong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Nengping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Shen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Shunda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Yuan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Xianwu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Andao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Wenjun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Qu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Precise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molybdenite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Os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mica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dating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of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Mesozoic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Yaogangxian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tungsten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deposit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central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Nanling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district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South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China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//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Miner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lium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Deposita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(2006) 41: 661–669</a:t>
            </a:r>
          </a:p>
        </p:txBody>
      </p:sp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213" y="1029832"/>
            <a:ext cx="4499906" cy="584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4501199"/>
            <a:ext cx="60065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Fig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4 </a:t>
            </a:r>
            <a:r>
              <a:rPr lang="ru-RU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187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Re–</a:t>
            </a:r>
            <a:r>
              <a:rPr lang="ru-RU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187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Os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isochron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diagram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for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eight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molybdenite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samples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from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Yaogangxian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tungsten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deposit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South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China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3570" y="0"/>
            <a:ext cx="408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3107089" y="5842337"/>
            <a:ext cx="50906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Fig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5 </a:t>
            </a:r>
            <a:r>
              <a:rPr lang="ru-RU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40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Ar/</a:t>
            </a:r>
            <a:r>
              <a:rPr lang="ru-RU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39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age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spectrum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for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hlogopite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and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muscovite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from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Yaogangxian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deposit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South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China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172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989192"/>
              </p:ext>
            </p:extLst>
          </p:nvPr>
        </p:nvGraphicFramePr>
        <p:xfrm>
          <a:off x="89484" y="83889"/>
          <a:ext cx="5810512" cy="444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4" imgW="6134632" imgH="4685714" progId="CorelPhotoPaint.Image.12">
                  <p:embed/>
                </p:oleObj>
              </mc:Choice>
              <mc:Fallback>
                <p:oleObj name="PHOTO-PAINT" r:id="rId4" imgW="6134632" imgH="4685714" progId="CorelPhotoPaint.Image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84" y="83889"/>
                        <a:ext cx="5810512" cy="4440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46619" y="83259"/>
            <a:ext cx="8098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Задача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19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pPr lvl="1"/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Рассчитать возраст молибденита, в котором обнаружены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Os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 следующих количествах: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36683"/>
              </p:ext>
            </p:extLst>
          </p:nvPr>
        </p:nvGraphicFramePr>
        <p:xfrm>
          <a:off x="2823116" y="1296613"/>
          <a:ext cx="6545769" cy="5318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Вариант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Re,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, 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Вариант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Re, 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Os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, 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31.88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13.29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15.46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25.06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12.38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10.35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43.53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0.625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13.25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47.37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12.44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15.77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33.52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16.86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0.623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31.80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0.541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12.44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0.541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11.98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9.55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15.52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5.49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6.10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29.03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15.32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28.17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21.76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8.96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13.23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28.91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33.20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21.74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14.62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17.11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20.56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0.601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28.00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10.10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12.72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39.94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16.46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44.35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25.48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31618" y="5541638"/>
            <a:ext cx="209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AW</a:t>
            </a:r>
            <a:r>
              <a:rPr lang="ru-RU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187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Os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=186.956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3199</TotalTime>
  <Words>1502</Words>
  <Application>Microsoft Office PowerPoint</Application>
  <PresentationFormat>Widescreen</PresentationFormat>
  <Paragraphs>410</Paragraphs>
  <Slides>23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Cambria</vt:lpstr>
      <vt:lpstr>Cambria Math</vt:lpstr>
      <vt:lpstr>Symbol</vt:lpstr>
      <vt:lpstr>Verdana</vt:lpstr>
      <vt:lpstr>Wingdings</vt:lpstr>
      <vt:lpstr>Globe</vt:lpstr>
      <vt:lpstr>Equation</vt:lpstr>
      <vt:lpstr>PHOTO-PAINT</vt:lpstr>
      <vt:lpstr>Re-Os и Pt-Os системы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Содержание Re и PGE в мантии  (PUM – Primitive Upper Mantle) (PUM: Becker et al., Geochimica et Cosmochimica Acta. 2006. V.70. P.4528–4550) (CI: Horan et al. Chemical Geology. 2003. V.196. P.5-20)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IMGRE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U-Pb метод</dc:title>
  <dc:creator>Yuri Kostitsyn</dc:creator>
  <cp:lastModifiedBy>Yuri Kostitsyn</cp:lastModifiedBy>
  <cp:revision>183</cp:revision>
  <dcterms:created xsi:type="dcterms:W3CDTF">2002-12-03T12:14:18Z</dcterms:created>
  <dcterms:modified xsi:type="dcterms:W3CDTF">2022-12-13T12:17:15Z</dcterms:modified>
</cp:coreProperties>
</file>