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Default Extension="sldx" ContentType="application/vnd.openxmlformats-officedocument.presentationml.slide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Default Extension="jpeg" ContentType="image/jpeg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206.xml" ContentType="application/vnd.openxmlformats-officedocument.presentationml.slideLayout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3" r:id="rId1"/>
    <p:sldMasterId id="2147483840" r:id="rId2"/>
    <p:sldMasterId id="2147483864" r:id="rId3"/>
    <p:sldMasterId id="2147483876" r:id="rId4"/>
    <p:sldMasterId id="2147483888" r:id="rId5"/>
    <p:sldMasterId id="2147483900" r:id="rId6"/>
    <p:sldMasterId id="2147483912" r:id="rId7"/>
    <p:sldMasterId id="2147483924" r:id="rId8"/>
    <p:sldMasterId id="2147483936" r:id="rId9"/>
    <p:sldMasterId id="2147483948" r:id="rId10"/>
    <p:sldMasterId id="2147483972" r:id="rId11"/>
    <p:sldMasterId id="2147483984" r:id="rId12"/>
    <p:sldMasterId id="2147483996" r:id="rId13"/>
    <p:sldMasterId id="2147484008" r:id="rId14"/>
    <p:sldMasterId id="2147484020" r:id="rId15"/>
    <p:sldMasterId id="2147484032" r:id="rId16"/>
    <p:sldMasterId id="2147484044" r:id="rId17"/>
    <p:sldMasterId id="2147484056" r:id="rId18"/>
    <p:sldMasterId id="2147484068" r:id="rId19"/>
    <p:sldMasterId id="2147484080" r:id="rId20"/>
    <p:sldMasterId id="2147484092" r:id="rId21"/>
    <p:sldMasterId id="2147484104" r:id="rId22"/>
  </p:sldMasterIdLst>
  <p:notesMasterIdLst>
    <p:notesMasterId r:id="rId68"/>
  </p:notesMasterIdLst>
  <p:sldIdLst>
    <p:sldId id="256" r:id="rId23"/>
    <p:sldId id="291" r:id="rId24"/>
    <p:sldId id="258" r:id="rId25"/>
    <p:sldId id="303" r:id="rId26"/>
    <p:sldId id="304" r:id="rId27"/>
    <p:sldId id="305" r:id="rId28"/>
    <p:sldId id="259" r:id="rId29"/>
    <p:sldId id="284" r:id="rId30"/>
    <p:sldId id="260" r:id="rId31"/>
    <p:sldId id="261" r:id="rId32"/>
    <p:sldId id="262" r:id="rId33"/>
    <p:sldId id="293" r:id="rId34"/>
    <p:sldId id="263" r:id="rId35"/>
    <p:sldId id="264" r:id="rId36"/>
    <p:sldId id="265" r:id="rId37"/>
    <p:sldId id="266" r:id="rId38"/>
    <p:sldId id="267" r:id="rId39"/>
    <p:sldId id="268" r:id="rId40"/>
    <p:sldId id="312" r:id="rId41"/>
    <p:sldId id="311" r:id="rId42"/>
    <p:sldId id="306" r:id="rId43"/>
    <p:sldId id="308" r:id="rId44"/>
    <p:sldId id="309" r:id="rId45"/>
    <p:sldId id="310" r:id="rId46"/>
    <p:sldId id="313" r:id="rId47"/>
    <p:sldId id="314" r:id="rId48"/>
    <p:sldId id="315" r:id="rId49"/>
    <p:sldId id="317" r:id="rId50"/>
    <p:sldId id="318" r:id="rId51"/>
    <p:sldId id="319" r:id="rId52"/>
    <p:sldId id="320" r:id="rId53"/>
    <p:sldId id="321" r:id="rId54"/>
    <p:sldId id="322" r:id="rId55"/>
    <p:sldId id="324" r:id="rId56"/>
    <p:sldId id="323" r:id="rId57"/>
    <p:sldId id="325" r:id="rId58"/>
    <p:sldId id="326" r:id="rId59"/>
    <p:sldId id="327" r:id="rId60"/>
    <p:sldId id="328" r:id="rId61"/>
    <p:sldId id="280" r:id="rId62"/>
    <p:sldId id="281" r:id="rId63"/>
    <p:sldId id="282" r:id="rId64"/>
    <p:sldId id="275" r:id="rId65"/>
    <p:sldId id="276" r:id="rId66"/>
    <p:sldId id="279" r:id="rId67"/>
  </p:sldIdLst>
  <p:sldSz cx="9144000" cy="6858000" type="screen4x3"/>
  <p:notesSz cx="6858000" cy="9717088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426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slide" Target="slides/slide41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slide" Target="slides/slide44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61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AutoShape 1"/>
          <p:cNvSpPr>
            <a:spLocks noChangeArrowheads="1"/>
          </p:cNvSpPr>
          <p:nvPr/>
        </p:nvSpPr>
        <p:spPr bwMode="auto">
          <a:xfrm>
            <a:off x="0" y="0"/>
            <a:ext cx="6858000" cy="9717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0275" name="AutoShape 2"/>
          <p:cNvSpPr>
            <a:spLocks noChangeArrowheads="1"/>
          </p:cNvSpPr>
          <p:nvPr/>
        </p:nvSpPr>
        <p:spPr bwMode="auto">
          <a:xfrm>
            <a:off x="0" y="0"/>
            <a:ext cx="6858000" cy="9717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0276" name="AutoShape 3"/>
          <p:cNvSpPr>
            <a:spLocks noChangeArrowheads="1"/>
          </p:cNvSpPr>
          <p:nvPr/>
        </p:nvSpPr>
        <p:spPr bwMode="auto">
          <a:xfrm>
            <a:off x="0" y="0"/>
            <a:ext cx="6858000" cy="9717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0277" name="AutoShape 4"/>
          <p:cNvSpPr>
            <a:spLocks noChangeArrowheads="1"/>
          </p:cNvSpPr>
          <p:nvPr/>
        </p:nvSpPr>
        <p:spPr bwMode="auto">
          <a:xfrm>
            <a:off x="0" y="0"/>
            <a:ext cx="6858000" cy="9717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0278" name="AutoShape 5"/>
          <p:cNvSpPr>
            <a:spLocks noChangeArrowheads="1"/>
          </p:cNvSpPr>
          <p:nvPr/>
        </p:nvSpPr>
        <p:spPr bwMode="auto">
          <a:xfrm>
            <a:off x="0" y="0"/>
            <a:ext cx="6858000" cy="9717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0279" name="AutoShape 6"/>
          <p:cNvSpPr>
            <a:spLocks noChangeArrowheads="1"/>
          </p:cNvSpPr>
          <p:nvPr/>
        </p:nvSpPr>
        <p:spPr bwMode="auto">
          <a:xfrm>
            <a:off x="0" y="0"/>
            <a:ext cx="6858000" cy="9717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0280" name="AutoShape 7"/>
          <p:cNvSpPr>
            <a:spLocks noChangeArrowheads="1"/>
          </p:cNvSpPr>
          <p:nvPr/>
        </p:nvSpPr>
        <p:spPr bwMode="auto">
          <a:xfrm>
            <a:off x="0" y="0"/>
            <a:ext cx="6858000" cy="9717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0281" name="AutoShape 8"/>
          <p:cNvSpPr>
            <a:spLocks noChangeArrowheads="1"/>
          </p:cNvSpPr>
          <p:nvPr/>
        </p:nvSpPr>
        <p:spPr bwMode="auto">
          <a:xfrm>
            <a:off x="0" y="0"/>
            <a:ext cx="6858000" cy="9717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0282" name="AutoShape 9"/>
          <p:cNvSpPr>
            <a:spLocks noChangeArrowheads="1"/>
          </p:cNvSpPr>
          <p:nvPr/>
        </p:nvSpPr>
        <p:spPr bwMode="auto">
          <a:xfrm>
            <a:off x="0" y="0"/>
            <a:ext cx="6858000" cy="9717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0283" name="AutoShape 10"/>
          <p:cNvSpPr>
            <a:spLocks noChangeArrowheads="1"/>
          </p:cNvSpPr>
          <p:nvPr/>
        </p:nvSpPr>
        <p:spPr bwMode="auto">
          <a:xfrm>
            <a:off x="0" y="0"/>
            <a:ext cx="6858000" cy="9717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0284" name="AutoShape 11"/>
          <p:cNvSpPr>
            <a:spLocks noChangeArrowheads="1"/>
          </p:cNvSpPr>
          <p:nvPr/>
        </p:nvSpPr>
        <p:spPr bwMode="auto">
          <a:xfrm>
            <a:off x="0" y="0"/>
            <a:ext cx="6858000" cy="9717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0285" name="AutoShape 12"/>
          <p:cNvSpPr>
            <a:spLocks noChangeArrowheads="1"/>
          </p:cNvSpPr>
          <p:nvPr/>
        </p:nvSpPr>
        <p:spPr bwMode="auto">
          <a:xfrm>
            <a:off x="0" y="0"/>
            <a:ext cx="6858000" cy="9717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0286" name="AutoShape 13"/>
          <p:cNvSpPr>
            <a:spLocks noChangeArrowheads="1"/>
          </p:cNvSpPr>
          <p:nvPr/>
        </p:nvSpPr>
        <p:spPr bwMode="auto">
          <a:xfrm>
            <a:off x="0" y="0"/>
            <a:ext cx="6858000" cy="971708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hdr"/>
          </p:nvPr>
        </p:nvSpPr>
        <p:spPr bwMode="auto">
          <a:xfrm>
            <a:off x="152400" y="80963"/>
            <a:ext cx="2951163" cy="465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Verdana" pitchFamily="32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r>
              <a:rPr lang="en-GB"/>
              <a:t>RUSSIAN SEMINAR PRESENTATION</a:t>
            </a:r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dt"/>
          </p:nvPr>
        </p:nvSpPr>
        <p:spPr bwMode="auto">
          <a:xfrm>
            <a:off x="3733800" y="80963"/>
            <a:ext cx="2951163" cy="465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r>
              <a:rPr lang="en-GB"/>
              <a:t>26/02/10</a:t>
            </a:r>
          </a:p>
        </p:txBody>
      </p:sp>
      <p:sp>
        <p:nvSpPr>
          <p:cNvPr id="310289" name="Rectangle 16"/>
          <p:cNvSpPr>
            <a:spLocks noGrp="1" noChangeArrowheads="1"/>
          </p:cNvSpPr>
          <p:nvPr>
            <p:ph type="sldImg"/>
          </p:nvPr>
        </p:nvSpPr>
        <p:spPr bwMode="auto">
          <a:xfrm>
            <a:off x="1000125" y="728663"/>
            <a:ext cx="4837113" cy="3622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65" name="Rectangle 1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859338"/>
            <a:ext cx="5008563" cy="4108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066" name="Rectangle 18"/>
          <p:cNvSpPr>
            <a:spLocks noGrp="1" noChangeArrowheads="1"/>
          </p:cNvSpPr>
          <p:nvPr>
            <p:ph type="ftr"/>
          </p:nvPr>
        </p:nvSpPr>
        <p:spPr bwMode="auto">
          <a:xfrm>
            <a:off x="76200" y="9150350"/>
            <a:ext cx="2951163" cy="46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 i="1">
                <a:solidFill>
                  <a:srgbClr val="000000"/>
                </a:solidFill>
                <a:latin typeface="NewSymbolFont" charset="2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r>
              <a:rPr lang="en-GB"/>
              <a:t></a:t>
            </a:r>
          </a:p>
        </p:txBody>
      </p:sp>
      <p:sp>
        <p:nvSpPr>
          <p:cNvPr id="2067" name="Rectangle 19"/>
          <p:cNvSpPr>
            <a:spLocks noGrp="1" noChangeArrowheads="1"/>
          </p:cNvSpPr>
          <p:nvPr>
            <p:ph type="sldNum"/>
          </p:nvPr>
        </p:nvSpPr>
        <p:spPr bwMode="auto">
          <a:xfrm>
            <a:off x="5334000" y="161925"/>
            <a:ext cx="1274763" cy="46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FCED6CBB-9546-48AB-89B6-133F6DEBAE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4053" name="Text Box 20"/>
          <p:cNvSpPr txBox="1">
            <a:spLocks noChangeArrowheads="1"/>
          </p:cNvSpPr>
          <p:nvPr/>
        </p:nvSpPr>
        <p:spPr bwMode="auto">
          <a:xfrm>
            <a:off x="1028700" y="4371975"/>
            <a:ext cx="1219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>
              <a:spcBef>
                <a:spcPts val="625"/>
              </a:spcBef>
              <a:defRPr/>
            </a:pPr>
            <a:r>
              <a:rPr lang="en-GB" sz="1000" i="1" smtClean="0">
                <a:solidFill>
                  <a:srgbClr val="000000"/>
                </a:solidFill>
                <a:latin typeface="Verdana" pitchFamily="34" charset="0"/>
              </a:rPr>
              <a:t>Slide </a:t>
            </a:r>
            <a:fld id="{17047F68-9C59-4A8F-9D38-8219470E52DE}" type="slidenum">
              <a:rPr lang="en-GB" sz="1000" i="1" smtClean="0">
                <a:solidFill>
                  <a:srgbClr val="000000"/>
                </a:solidFill>
                <a:latin typeface="Verdana" pitchFamily="34" charset="0"/>
              </a:rPr>
              <a:pPr eaLnBrk="1">
                <a:spcBef>
                  <a:spcPts val="625"/>
                </a:spcBef>
                <a:defRPr/>
              </a:pPr>
              <a:t>‹#›</a:t>
            </a:fld>
            <a:endParaRPr lang="en-GB" sz="1000" i="1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4054" name="Text Box 21"/>
          <p:cNvSpPr txBox="1">
            <a:spLocks noChangeArrowheads="1"/>
          </p:cNvSpPr>
          <p:nvPr/>
        </p:nvSpPr>
        <p:spPr bwMode="auto">
          <a:xfrm>
            <a:off x="4114800" y="6316663"/>
            <a:ext cx="1600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>
              <a:spcBef>
                <a:spcPts val="750"/>
              </a:spcBef>
              <a:buSzPct val="130000"/>
              <a:buFont typeface="Wingdings" pitchFamily="2" charset="2"/>
              <a:buChar char=""/>
              <a:defRPr/>
            </a:pPr>
            <a:r>
              <a:rPr lang="en-GB" sz="1200" b="1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GB" sz="1200" b="1" i="1" smtClean="0">
                <a:solidFill>
                  <a:srgbClr val="000000"/>
                </a:solidFill>
                <a:latin typeface="Verdana" pitchFamily="34" charset="0"/>
              </a:rPr>
              <a:t>next slide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1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RUSSIAN SEMINAR PRESENTATION</a:t>
            </a:r>
          </a:p>
        </p:txBody>
      </p:sp>
      <p:sp>
        <p:nvSpPr>
          <p:cNvPr id="311299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26/02/10</a:t>
            </a:r>
          </a:p>
        </p:txBody>
      </p:sp>
      <p:sp>
        <p:nvSpPr>
          <p:cNvPr id="311300" name="Rectangle 18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ea typeface="Arial Unicode MS" pitchFamily="34" charset="-128"/>
                <a:cs typeface="Arial Unicode MS" pitchFamily="34" charset="-128"/>
              </a:rPr>
              <a:t></a:t>
            </a:r>
          </a:p>
        </p:txBody>
      </p:sp>
      <p:sp>
        <p:nvSpPr>
          <p:cNvPr id="311301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3B8197AC-36F2-4AFF-9006-625BD26F4847}" type="slidenum"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</a:t>
            </a:fld>
            <a:endParaRPr lang="en-GB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1302" name="Text Box 1"/>
          <p:cNvSpPr txBox="1">
            <a:spLocks noChangeArrowheads="1"/>
          </p:cNvSpPr>
          <p:nvPr/>
        </p:nvSpPr>
        <p:spPr bwMode="auto">
          <a:xfrm>
            <a:off x="1000125" y="728663"/>
            <a:ext cx="4857750" cy="36433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1303" name="Rectangle 2"/>
          <p:cNvSpPr>
            <a:spLocks noChangeArrowheads="1"/>
          </p:cNvSpPr>
          <p:nvPr>
            <p:ph type="body"/>
          </p:nvPr>
        </p:nvSpPr>
        <p:spPr>
          <a:xfrm>
            <a:off x="914400" y="4859338"/>
            <a:ext cx="5010150" cy="42037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1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RUSSIAN SEMINAR PRESENTATION</a:t>
            </a:r>
          </a:p>
        </p:txBody>
      </p:sp>
      <p:sp>
        <p:nvSpPr>
          <p:cNvPr id="320515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26/02/10</a:t>
            </a:r>
          </a:p>
        </p:txBody>
      </p:sp>
      <p:sp>
        <p:nvSpPr>
          <p:cNvPr id="320516" name="Rectangle 18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ea typeface="Arial Unicode MS" pitchFamily="34" charset="-128"/>
                <a:cs typeface="Arial Unicode MS" pitchFamily="34" charset="-128"/>
              </a:rPr>
              <a:t></a:t>
            </a:r>
          </a:p>
        </p:txBody>
      </p:sp>
      <p:sp>
        <p:nvSpPr>
          <p:cNvPr id="320517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45C77ED-6DCC-4BB6-A8D8-EB504B319829}" type="slidenum"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13</a:t>
            </a:fld>
            <a:endParaRPr lang="en-GB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0518" name="Text Box 1"/>
          <p:cNvSpPr txBox="1">
            <a:spLocks noChangeArrowheads="1"/>
          </p:cNvSpPr>
          <p:nvPr/>
        </p:nvSpPr>
        <p:spPr bwMode="auto">
          <a:xfrm>
            <a:off x="1000125" y="728663"/>
            <a:ext cx="4857750" cy="36433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0519" name="Rectangle 2"/>
          <p:cNvSpPr>
            <a:spLocks noChangeArrowheads="1"/>
          </p:cNvSpPr>
          <p:nvPr>
            <p:ph type="body"/>
          </p:nvPr>
        </p:nvSpPr>
        <p:spPr>
          <a:xfrm>
            <a:off x="914400" y="4859338"/>
            <a:ext cx="5010150" cy="42037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1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RUSSIAN SEMINAR PRESENTATION</a:t>
            </a:r>
          </a:p>
        </p:txBody>
      </p:sp>
      <p:sp>
        <p:nvSpPr>
          <p:cNvPr id="321539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26/02/10</a:t>
            </a:r>
          </a:p>
        </p:txBody>
      </p:sp>
      <p:sp>
        <p:nvSpPr>
          <p:cNvPr id="321540" name="Rectangle 18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ea typeface="Arial Unicode MS" pitchFamily="34" charset="-128"/>
                <a:cs typeface="Arial Unicode MS" pitchFamily="34" charset="-128"/>
              </a:rPr>
              <a:t></a:t>
            </a:r>
          </a:p>
        </p:txBody>
      </p:sp>
      <p:sp>
        <p:nvSpPr>
          <p:cNvPr id="321541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D978C170-B53D-40E9-810C-977945DCB7C0}" type="slidenum"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14</a:t>
            </a:fld>
            <a:endParaRPr lang="en-GB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1542" name="Text Box 1"/>
          <p:cNvSpPr txBox="1">
            <a:spLocks noChangeArrowheads="1"/>
          </p:cNvSpPr>
          <p:nvPr/>
        </p:nvSpPr>
        <p:spPr bwMode="auto">
          <a:xfrm>
            <a:off x="1000125" y="728663"/>
            <a:ext cx="4857750" cy="36433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1543" name="Rectangle 2"/>
          <p:cNvSpPr>
            <a:spLocks noChangeArrowheads="1"/>
          </p:cNvSpPr>
          <p:nvPr>
            <p:ph type="body"/>
          </p:nvPr>
        </p:nvSpPr>
        <p:spPr>
          <a:xfrm>
            <a:off x="914400" y="4859338"/>
            <a:ext cx="5010150" cy="42037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1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RUSSIAN SEMINAR PRESENTATION</a:t>
            </a:r>
          </a:p>
        </p:txBody>
      </p:sp>
      <p:sp>
        <p:nvSpPr>
          <p:cNvPr id="322563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26/02/10</a:t>
            </a:r>
          </a:p>
        </p:txBody>
      </p:sp>
      <p:sp>
        <p:nvSpPr>
          <p:cNvPr id="322564" name="Rectangle 18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ea typeface="Arial Unicode MS" pitchFamily="34" charset="-128"/>
                <a:cs typeface="Arial Unicode MS" pitchFamily="34" charset="-128"/>
              </a:rPr>
              <a:t></a:t>
            </a:r>
          </a:p>
        </p:txBody>
      </p:sp>
      <p:sp>
        <p:nvSpPr>
          <p:cNvPr id="322565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EBF5B493-01EB-4259-93F3-6789AF9B1BF6}" type="slidenum"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15</a:t>
            </a:fld>
            <a:endParaRPr lang="en-GB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2566" name="Text Box 1"/>
          <p:cNvSpPr txBox="1">
            <a:spLocks noChangeArrowheads="1"/>
          </p:cNvSpPr>
          <p:nvPr/>
        </p:nvSpPr>
        <p:spPr bwMode="auto">
          <a:xfrm>
            <a:off x="1000125" y="728663"/>
            <a:ext cx="4857750" cy="36433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2567" name="Rectangle 2"/>
          <p:cNvSpPr>
            <a:spLocks noChangeArrowheads="1"/>
          </p:cNvSpPr>
          <p:nvPr>
            <p:ph type="body"/>
          </p:nvPr>
        </p:nvSpPr>
        <p:spPr>
          <a:xfrm>
            <a:off x="914400" y="4859338"/>
            <a:ext cx="5010150" cy="42037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1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RUSSIAN SEMINAR PRESENTATION</a:t>
            </a:r>
          </a:p>
        </p:txBody>
      </p:sp>
      <p:sp>
        <p:nvSpPr>
          <p:cNvPr id="323587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26/02/10</a:t>
            </a:r>
          </a:p>
        </p:txBody>
      </p:sp>
      <p:sp>
        <p:nvSpPr>
          <p:cNvPr id="323588" name="Rectangle 18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ea typeface="Arial Unicode MS" pitchFamily="34" charset="-128"/>
                <a:cs typeface="Arial Unicode MS" pitchFamily="34" charset="-128"/>
              </a:rPr>
              <a:t></a:t>
            </a:r>
          </a:p>
        </p:txBody>
      </p:sp>
      <p:sp>
        <p:nvSpPr>
          <p:cNvPr id="323589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6BA6EA9C-04E1-4F32-9AA0-DCF9FC99C1FB}" type="slidenum"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16</a:t>
            </a:fld>
            <a:endParaRPr lang="en-GB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3590" name="Text Box 1"/>
          <p:cNvSpPr txBox="1">
            <a:spLocks noChangeArrowheads="1"/>
          </p:cNvSpPr>
          <p:nvPr/>
        </p:nvSpPr>
        <p:spPr bwMode="auto">
          <a:xfrm>
            <a:off x="1000125" y="728663"/>
            <a:ext cx="4857750" cy="36433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3591" name="Rectangle 2"/>
          <p:cNvSpPr>
            <a:spLocks noChangeArrowheads="1"/>
          </p:cNvSpPr>
          <p:nvPr>
            <p:ph type="body"/>
          </p:nvPr>
        </p:nvSpPr>
        <p:spPr>
          <a:xfrm>
            <a:off x="914400" y="4859338"/>
            <a:ext cx="5010150" cy="42037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1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RUSSIAN SEMINAR PRESENTATION</a:t>
            </a:r>
          </a:p>
        </p:txBody>
      </p:sp>
      <p:sp>
        <p:nvSpPr>
          <p:cNvPr id="324611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26/02/10</a:t>
            </a:r>
          </a:p>
        </p:txBody>
      </p:sp>
      <p:sp>
        <p:nvSpPr>
          <p:cNvPr id="324612" name="Rectangle 18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ea typeface="Arial Unicode MS" pitchFamily="34" charset="-128"/>
                <a:cs typeface="Arial Unicode MS" pitchFamily="34" charset="-128"/>
              </a:rPr>
              <a:t></a:t>
            </a:r>
          </a:p>
        </p:txBody>
      </p:sp>
      <p:sp>
        <p:nvSpPr>
          <p:cNvPr id="324613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AD528C11-9684-4695-B2CF-2AEC06F5D724}" type="slidenum"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17</a:t>
            </a:fld>
            <a:endParaRPr lang="en-GB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4614" name="Text Box 1"/>
          <p:cNvSpPr txBox="1">
            <a:spLocks noChangeArrowheads="1"/>
          </p:cNvSpPr>
          <p:nvPr/>
        </p:nvSpPr>
        <p:spPr bwMode="auto">
          <a:xfrm>
            <a:off x="1000125" y="728663"/>
            <a:ext cx="4857750" cy="36433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4615" name="Rectangle 2"/>
          <p:cNvSpPr>
            <a:spLocks noChangeArrowheads="1"/>
          </p:cNvSpPr>
          <p:nvPr>
            <p:ph type="body"/>
          </p:nvPr>
        </p:nvSpPr>
        <p:spPr>
          <a:xfrm>
            <a:off x="914400" y="4859338"/>
            <a:ext cx="5010150" cy="42037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1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RUSSIAN SEMINAR PRESENTATION</a:t>
            </a:r>
          </a:p>
        </p:txBody>
      </p:sp>
      <p:sp>
        <p:nvSpPr>
          <p:cNvPr id="325635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26/02/10</a:t>
            </a:r>
          </a:p>
        </p:txBody>
      </p:sp>
      <p:sp>
        <p:nvSpPr>
          <p:cNvPr id="325636" name="Rectangle 18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ea typeface="Arial Unicode MS" pitchFamily="34" charset="-128"/>
                <a:cs typeface="Arial Unicode MS" pitchFamily="34" charset="-128"/>
              </a:rPr>
              <a:t></a:t>
            </a:r>
          </a:p>
        </p:txBody>
      </p:sp>
      <p:sp>
        <p:nvSpPr>
          <p:cNvPr id="325637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A8CFBA79-7E2E-420B-99A4-EFB132B54E46}" type="slidenum"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18</a:t>
            </a:fld>
            <a:endParaRPr lang="en-GB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5638" name="Text Box 1"/>
          <p:cNvSpPr txBox="1">
            <a:spLocks noChangeArrowheads="1"/>
          </p:cNvSpPr>
          <p:nvPr/>
        </p:nvSpPr>
        <p:spPr bwMode="auto">
          <a:xfrm>
            <a:off x="1000125" y="728663"/>
            <a:ext cx="4857750" cy="36433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5639" name="Rectangle 2"/>
          <p:cNvSpPr>
            <a:spLocks noChangeArrowheads="1"/>
          </p:cNvSpPr>
          <p:nvPr>
            <p:ph type="body"/>
          </p:nvPr>
        </p:nvSpPr>
        <p:spPr>
          <a:xfrm>
            <a:off x="914400" y="4859338"/>
            <a:ext cx="5010150" cy="42037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3300" y="728663"/>
            <a:ext cx="4830763" cy="3622675"/>
          </a:xfrm>
        </p:spPr>
      </p:sp>
      <p:sp>
        <p:nvSpPr>
          <p:cNvPr id="3266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FD15CEC8-F413-4BCF-9669-1B8068F470F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1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RUSSIAN SEMINAR PRESENTATION</a:t>
            </a:r>
          </a:p>
        </p:txBody>
      </p:sp>
      <p:sp>
        <p:nvSpPr>
          <p:cNvPr id="327683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26/02/10</a:t>
            </a:r>
          </a:p>
        </p:txBody>
      </p:sp>
      <p:sp>
        <p:nvSpPr>
          <p:cNvPr id="327684" name="Rectangle 18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ea typeface="Arial Unicode MS" pitchFamily="34" charset="-128"/>
                <a:cs typeface="Arial Unicode MS" pitchFamily="34" charset="-128"/>
              </a:rPr>
              <a:t></a:t>
            </a:r>
          </a:p>
        </p:txBody>
      </p:sp>
      <p:sp>
        <p:nvSpPr>
          <p:cNvPr id="327685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27E7A19A-0220-474E-8EE5-EB3B81A7CB35}" type="slidenum"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40</a:t>
            </a:fld>
            <a:endParaRPr lang="en-GB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7686" name="Text Box 1"/>
          <p:cNvSpPr txBox="1">
            <a:spLocks noChangeArrowheads="1"/>
          </p:cNvSpPr>
          <p:nvPr/>
        </p:nvSpPr>
        <p:spPr bwMode="auto">
          <a:xfrm>
            <a:off x="1000125" y="728663"/>
            <a:ext cx="4857750" cy="36433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687" name="Rectangle 2"/>
          <p:cNvSpPr>
            <a:spLocks noChangeArrowheads="1"/>
          </p:cNvSpPr>
          <p:nvPr>
            <p:ph type="body"/>
          </p:nvPr>
        </p:nvSpPr>
        <p:spPr>
          <a:xfrm>
            <a:off x="914400" y="4859338"/>
            <a:ext cx="5010150" cy="42037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1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RUSSIAN SEMINAR PRESENTATION</a:t>
            </a:r>
          </a:p>
        </p:txBody>
      </p:sp>
      <p:sp>
        <p:nvSpPr>
          <p:cNvPr id="328707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26/02/10</a:t>
            </a:r>
          </a:p>
        </p:txBody>
      </p:sp>
      <p:sp>
        <p:nvSpPr>
          <p:cNvPr id="328708" name="Rectangle 18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ea typeface="Arial Unicode MS" pitchFamily="34" charset="-128"/>
                <a:cs typeface="Arial Unicode MS" pitchFamily="34" charset="-128"/>
              </a:rPr>
              <a:t></a:t>
            </a:r>
          </a:p>
        </p:txBody>
      </p:sp>
      <p:sp>
        <p:nvSpPr>
          <p:cNvPr id="328709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C3849537-E925-43DD-A32F-786BE80F01A4}" type="slidenum"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41</a:t>
            </a:fld>
            <a:endParaRPr lang="en-GB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8710" name="Text Box 1"/>
          <p:cNvSpPr txBox="1">
            <a:spLocks noChangeArrowheads="1"/>
          </p:cNvSpPr>
          <p:nvPr/>
        </p:nvSpPr>
        <p:spPr bwMode="auto">
          <a:xfrm>
            <a:off x="1000125" y="728663"/>
            <a:ext cx="4857750" cy="36433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8711" name="Rectangle 2"/>
          <p:cNvSpPr>
            <a:spLocks noChangeArrowheads="1"/>
          </p:cNvSpPr>
          <p:nvPr>
            <p:ph type="body"/>
          </p:nvPr>
        </p:nvSpPr>
        <p:spPr>
          <a:xfrm>
            <a:off x="914400" y="4859338"/>
            <a:ext cx="5010150" cy="42037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1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RUSSIAN SEMINAR PRESENTATION</a:t>
            </a:r>
          </a:p>
        </p:txBody>
      </p:sp>
      <p:sp>
        <p:nvSpPr>
          <p:cNvPr id="329731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26/02/10</a:t>
            </a:r>
          </a:p>
        </p:txBody>
      </p:sp>
      <p:sp>
        <p:nvSpPr>
          <p:cNvPr id="329732" name="Rectangle 18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ea typeface="Arial Unicode MS" pitchFamily="34" charset="-128"/>
                <a:cs typeface="Arial Unicode MS" pitchFamily="34" charset="-128"/>
              </a:rPr>
              <a:t></a:t>
            </a:r>
          </a:p>
        </p:txBody>
      </p:sp>
      <p:sp>
        <p:nvSpPr>
          <p:cNvPr id="329733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33CF8B19-035F-4E37-ABEC-F0149C559797}" type="slidenum"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42</a:t>
            </a:fld>
            <a:endParaRPr lang="en-GB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9734" name="Text Box 1"/>
          <p:cNvSpPr txBox="1">
            <a:spLocks noChangeArrowheads="1"/>
          </p:cNvSpPr>
          <p:nvPr/>
        </p:nvSpPr>
        <p:spPr bwMode="auto">
          <a:xfrm>
            <a:off x="1000125" y="728663"/>
            <a:ext cx="4857750" cy="36433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9735" name="Rectangle 2"/>
          <p:cNvSpPr>
            <a:spLocks noChangeArrowheads="1"/>
          </p:cNvSpPr>
          <p:nvPr>
            <p:ph type="body"/>
          </p:nvPr>
        </p:nvSpPr>
        <p:spPr>
          <a:xfrm>
            <a:off x="914400" y="4859338"/>
            <a:ext cx="5010150" cy="42037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1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RUSSIAN SEMINAR PRESENTATION</a:t>
            </a:r>
          </a:p>
        </p:txBody>
      </p:sp>
      <p:sp>
        <p:nvSpPr>
          <p:cNvPr id="312323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26/02/10</a:t>
            </a:r>
          </a:p>
        </p:txBody>
      </p:sp>
      <p:sp>
        <p:nvSpPr>
          <p:cNvPr id="312324" name="Rectangle 18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ea typeface="Arial Unicode MS" pitchFamily="34" charset="-128"/>
                <a:cs typeface="Arial Unicode MS" pitchFamily="34" charset="-128"/>
              </a:rPr>
              <a:t></a:t>
            </a:r>
          </a:p>
        </p:txBody>
      </p:sp>
      <p:sp>
        <p:nvSpPr>
          <p:cNvPr id="312325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FCF4F30E-241C-4B11-9426-8D6488DA88CD}" type="slidenum"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2</a:t>
            </a:fld>
            <a:endParaRPr lang="en-GB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2326" name="Text Box 1"/>
          <p:cNvSpPr txBox="1">
            <a:spLocks noChangeArrowheads="1"/>
          </p:cNvSpPr>
          <p:nvPr/>
        </p:nvSpPr>
        <p:spPr bwMode="auto">
          <a:xfrm>
            <a:off x="1000125" y="728663"/>
            <a:ext cx="4857750" cy="36433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2327" name="Rectangle 2"/>
          <p:cNvSpPr>
            <a:spLocks noChangeArrowheads="1"/>
          </p:cNvSpPr>
          <p:nvPr>
            <p:ph type="body"/>
          </p:nvPr>
        </p:nvSpPr>
        <p:spPr>
          <a:xfrm>
            <a:off x="914400" y="4859338"/>
            <a:ext cx="5010150" cy="42037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1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RUSSIAN SEMINAR PRESENTATION</a:t>
            </a:r>
          </a:p>
        </p:txBody>
      </p:sp>
      <p:sp>
        <p:nvSpPr>
          <p:cNvPr id="330755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26/02/10</a:t>
            </a:r>
          </a:p>
        </p:txBody>
      </p:sp>
      <p:sp>
        <p:nvSpPr>
          <p:cNvPr id="330756" name="Rectangle 18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ea typeface="Arial Unicode MS" pitchFamily="34" charset="-128"/>
                <a:cs typeface="Arial Unicode MS" pitchFamily="34" charset="-128"/>
              </a:rPr>
              <a:t></a:t>
            </a:r>
          </a:p>
        </p:txBody>
      </p:sp>
      <p:sp>
        <p:nvSpPr>
          <p:cNvPr id="330757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C49BC346-132A-47BB-B5D4-F3C49BC06A91}" type="slidenum"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43</a:t>
            </a:fld>
            <a:endParaRPr lang="en-GB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0758" name="Text Box 1"/>
          <p:cNvSpPr txBox="1">
            <a:spLocks noChangeArrowheads="1"/>
          </p:cNvSpPr>
          <p:nvPr/>
        </p:nvSpPr>
        <p:spPr bwMode="auto">
          <a:xfrm>
            <a:off x="1000125" y="728663"/>
            <a:ext cx="4857750" cy="36433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0759" name="Rectangle 2"/>
          <p:cNvSpPr>
            <a:spLocks noChangeArrowheads="1"/>
          </p:cNvSpPr>
          <p:nvPr>
            <p:ph type="body"/>
          </p:nvPr>
        </p:nvSpPr>
        <p:spPr>
          <a:xfrm>
            <a:off x="914400" y="4859338"/>
            <a:ext cx="5010150" cy="42037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1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RUSSIAN SEMINAR PRESENTATION</a:t>
            </a:r>
          </a:p>
        </p:txBody>
      </p:sp>
      <p:sp>
        <p:nvSpPr>
          <p:cNvPr id="331779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26/02/10</a:t>
            </a:r>
          </a:p>
        </p:txBody>
      </p:sp>
      <p:sp>
        <p:nvSpPr>
          <p:cNvPr id="331780" name="Rectangle 18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ea typeface="Arial Unicode MS" pitchFamily="34" charset="-128"/>
                <a:cs typeface="Arial Unicode MS" pitchFamily="34" charset="-128"/>
              </a:rPr>
              <a:t></a:t>
            </a:r>
          </a:p>
        </p:txBody>
      </p:sp>
      <p:sp>
        <p:nvSpPr>
          <p:cNvPr id="331781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9C6F5B23-F9CF-4DAD-AD69-8DAA29E6403B}" type="slidenum"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44</a:t>
            </a:fld>
            <a:endParaRPr lang="en-GB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1782" name="Text Box 1"/>
          <p:cNvSpPr txBox="1">
            <a:spLocks noChangeArrowheads="1"/>
          </p:cNvSpPr>
          <p:nvPr/>
        </p:nvSpPr>
        <p:spPr bwMode="auto">
          <a:xfrm>
            <a:off x="1000125" y="728663"/>
            <a:ext cx="4857750" cy="36433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1783" name="Rectangle 2"/>
          <p:cNvSpPr>
            <a:spLocks noChangeArrowheads="1"/>
          </p:cNvSpPr>
          <p:nvPr>
            <p:ph type="body"/>
          </p:nvPr>
        </p:nvSpPr>
        <p:spPr>
          <a:xfrm>
            <a:off x="914400" y="4859338"/>
            <a:ext cx="5010150" cy="42037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1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RUSSIAN SEMINAR PRESENTATION</a:t>
            </a:r>
          </a:p>
        </p:txBody>
      </p:sp>
      <p:sp>
        <p:nvSpPr>
          <p:cNvPr id="332803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26/02/10</a:t>
            </a:r>
          </a:p>
        </p:txBody>
      </p:sp>
      <p:sp>
        <p:nvSpPr>
          <p:cNvPr id="332804" name="Rectangle 18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ea typeface="Arial Unicode MS" pitchFamily="34" charset="-128"/>
                <a:cs typeface="Arial Unicode MS" pitchFamily="34" charset="-128"/>
              </a:rPr>
              <a:t></a:t>
            </a:r>
          </a:p>
        </p:txBody>
      </p:sp>
      <p:sp>
        <p:nvSpPr>
          <p:cNvPr id="332805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6FAC3A8D-045C-477B-9238-14EFDEC45780}" type="slidenum"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45</a:t>
            </a:fld>
            <a:endParaRPr lang="en-GB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2806" name="Text Box 1"/>
          <p:cNvSpPr txBox="1">
            <a:spLocks noChangeArrowheads="1"/>
          </p:cNvSpPr>
          <p:nvPr/>
        </p:nvSpPr>
        <p:spPr bwMode="auto">
          <a:xfrm>
            <a:off x="1000125" y="728663"/>
            <a:ext cx="4857750" cy="36433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2807" name="Rectangle 2"/>
          <p:cNvSpPr>
            <a:spLocks noChangeArrowheads="1"/>
          </p:cNvSpPr>
          <p:nvPr>
            <p:ph type="body"/>
          </p:nvPr>
        </p:nvSpPr>
        <p:spPr>
          <a:xfrm>
            <a:off x="914400" y="4859338"/>
            <a:ext cx="5010150" cy="42037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1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RUSSIAN SEMINAR PRESENTATION</a:t>
            </a:r>
          </a:p>
        </p:txBody>
      </p:sp>
      <p:sp>
        <p:nvSpPr>
          <p:cNvPr id="313347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26/02/10</a:t>
            </a:r>
          </a:p>
        </p:txBody>
      </p:sp>
      <p:sp>
        <p:nvSpPr>
          <p:cNvPr id="313348" name="Rectangle 18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ea typeface="Arial Unicode MS" pitchFamily="34" charset="-128"/>
                <a:cs typeface="Arial Unicode MS" pitchFamily="34" charset="-128"/>
              </a:rPr>
              <a:t></a:t>
            </a:r>
          </a:p>
        </p:txBody>
      </p:sp>
      <p:sp>
        <p:nvSpPr>
          <p:cNvPr id="313349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A81CCD95-E284-4BDF-B896-38389A79E6C4}" type="slidenum"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3</a:t>
            </a:fld>
            <a:endParaRPr lang="en-GB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3350" name="Text Box 1"/>
          <p:cNvSpPr txBox="1">
            <a:spLocks noChangeArrowheads="1"/>
          </p:cNvSpPr>
          <p:nvPr/>
        </p:nvSpPr>
        <p:spPr bwMode="auto">
          <a:xfrm>
            <a:off x="1000125" y="728663"/>
            <a:ext cx="4857750" cy="36433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3351" name="Rectangle 2"/>
          <p:cNvSpPr>
            <a:spLocks noChangeArrowheads="1"/>
          </p:cNvSpPr>
          <p:nvPr>
            <p:ph type="body"/>
          </p:nvPr>
        </p:nvSpPr>
        <p:spPr>
          <a:xfrm>
            <a:off x="914400" y="4859338"/>
            <a:ext cx="5010150" cy="42037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1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RUSSIAN SEMINAR PRESENTATION</a:t>
            </a:r>
          </a:p>
        </p:txBody>
      </p:sp>
      <p:sp>
        <p:nvSpPr>
          <p:cNvPr id="314371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26/02/10</a:t>
            </a:r>
          </a:p>
        </p:txBody>
      </p:sp>
      <p:sp>
        <p:nvSpPr>
          <p:cNvPr id="314372" name="Rectangle 18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ea typeface="Arial Unicode MS" pitchFamily="34" charset="-128"/>
                <a:cs typeface="Arial Unicode MS" pitchFamily="34" charset="-128"/>
              </a:rPr>
              <a:t></a:t>
            </a:r>
          </a:p>
        </p:txBody>
      </p:sp>
      <p:sp>
        <p:nvSpPr>
          <p:cNvPr id="314373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FEE2297F-191B-4A1B-A6B1-7EA1DD1B09A4}" type="slidenum"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7</a:t>
            </a:fld>
            <a:endParaRPr lang="en-GB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4374" name="Text Box 1"/>
          <p:cNvSpPr txBox="1">
            <a:spLocks noChangeArrowheads="1"/>
          </p:cNvSpPr>
          <p:nvPr/>
        </p:nvSpPr>
        <p:spPr bwMode="auto">
          <a:xfrm>
            <a:off x="1000125" y="728663"/>
            <a:ext cx="4857750" cy="36433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4375" name="Rectangle 2"/>
          <p:cNvSpPr>
            <a:spLocks noChangeArrowheads="1"/>
          </p:cNvSpPr>
          <p:nvPr>
            <p:ph type="body"/>
          </p:nvPr>
        </p:nvSpPr>
        <p:spPr>
          <a:xfrm>
            <a:off x="914400" y="4859338"/>
            <a:ext cx="5010150" cy="42037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1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RUSSIAN SEMINAR PRESENTATION</a:t>
            </a:r>
          </a:p>
        </p:txBody>
      </p:sp>
      <p:sp>
        <p:nvSpPr>
          <p:cNvPr id="315395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26/02/10</a:t>
            </a:r>
          </a:p>
        </p:txBody>
      </p:sp>
      <p:sp>
        <p:nvSpPr>
          <p:cNvPr id="315396" name="Rectangle 18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ea typeface="Arial Unicode MS" pitchFamily="34" charset="-128"/>
                <a:cs typeface="Arial Unicode MS" pitchFamily="34" charset="-128"/>
              </a:rPr>
              <a:t></a:t>
            </a:r>
          </a:p>
        </p:txBody>
      </p:sp>
      <p:sp>
        <p:nvSpPr>
          <p:cNvPr id="315397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BA0CEB0F-0C3F-403A-826C-031B2501DA7B}" type="slidenum"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8</a:t>
            </a:fld>
            <a:endParaRPr lang="en-GB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5398" name="Text Box 1"/>
          <p:cNvSpPr txBox="1">
            <a:spLocks noChangeArrowheads="1"/>
          </p:cNvSpPr>
          <p:nvPr/>
        </p:nvSpPr>
        <p:spPr bwMode="auto">
          <a:xfrm>
            <a:off x="1000125" y="728663"/>
            <a:ext cx="4857750" cy="36433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5399" name="Rectangle 2"/>
          <p:cNvSpPr>
            <a:spLocks noChangeArrowheads="1"/>
          </p:cNvSpPr>
          <p:nvPr>
            <p:ph type="body"/>
          </p:nvPr>
        </p:nvSpPr>
        <p:spPr>
          <a:xfrm>
            <a:off x="914400" y="4859338"/>
            <a:ext cx="5010150" cy="42037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1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RUSSIAN SEMINAR PRESENTATION</a:t>
            </a:r>
          </a:p>
        </p:txBody>
      </p:sp>
      <p:sp>
        <p:nvSpPr>
          <p:cNvPr id="316419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26/02/10</a:t>
            </a:r>
          </a:p>
        </p:txBody>
      </p:sp>
      <p:sp>
        <p:nvSpPr>
          <p:cNvPr id="316420" name="Rectangle 18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ea typeface="Arial Unicode MS" pitchFamily="34" charset="-128"/>
                <a:cs typeface="Arial Unicode MS" pitchFamily="34" charset="-128"/>
              </a:rPr>
              <a:t></a:t>
            </a:r>
          </a:p>
        </p:txBody>
      </p:sp>
      <p:sp>
        <p:nvSpPr>
          <p:cNvPr id="316421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D70D9B6D-107A-4028-BCD8-1802B932CE07}" type="slidenum"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9</a:t>
            </a:fld>
            <a:endParaRPr lang="en-GB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6422" name="Text Box 1"/>
          <p:cNvSpPr txBox="1">
            <a:spLocks noChangeArrowheads="1"/>
          </p:cNvSpPr>
          <p:nvPr/>
        </p:nvSpPr>
        <p:spPr bwMode="auto">
          <a:xfrm>
            <a:off x="1000125" y="728663"/>
            <a:ext cx="4857750" cy="36433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6423" name="Rectangle 2"/>
          <p:cNvSpPr>
            <a:spLocks noChangeArrowheads="1"/>
          </p:cNvSpPr>
          <p:nvPr>
            <p:ph type="body"/>
          </p:nvPr>
        </p:nvSpPr>
        <p:spPr>
          <a:xfrm>
            <a:off x="914400" y="4859338"/>
            <a:ext cx="5010150" cy="42037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1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RUSSIAN SEMINAR PRESENTATION</a:t>
            </a:r>
          </a:p>
        </p:txBody>
      </p:sp>
      <p:sp>
        <p:nvSpPr>
          <p:cNvPr id="317443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26/02/10</a:t>
            </a:r>
          </a:p>
        </p:txBody>
      </p:sp>
      <p:sp>
        <p:nvSpPr>
          <p:cNvPr id="317444" name="Rectangle 18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ea typeface="Arial Unicode MS" pitchFamily="34" charset="-128"/>
                <a:cs typeface="Arial Unicode MS" pitchFamily="34" charset="-128"/>
              </a:rPr>
              <a:t></a:t>
            </a:r>
          </a:p>
        </p:txBody>
      </p:sp>
      <p:sp>
        <p:nvSpPr>
          <p:cNvPr id="317445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CDB9041C-8E7E-4428-84F1-ADC5D9E75B7B}" type="slidenum"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10</a:t>
            </a:fld>
            <a:endParaRPr lang="en-GB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7446" name="Text Box 1"/>
          <p:cNvSpPr txBox="1">
            <a:spLocks noChangeArrowheads="1"/>
          </p:cNvSpPr>
          <p:nvPr/>
        </p:nvSpPr>
        <p:spPr bwMode="auto">
          <a:xfrm>
            <a:off x="1000125" y="728663"/>
            <a:ext cx="4857750" cy="36433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7447" name="Rectangle 2"/>
          <p:cNvSpPr>
            <a:spLocks noChangeArrowheads="1"/>
          </p:cNvSpPr>
          <p:nvPr>
            <p:ph type="body"/>
          </p:nvPr>
        </p:nvSpPr>
        <p:spPr>
          <a:xfrm>
            <a:off x="914400" y="4859338"/>
            <a:ext cx="5010150" cy="42037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1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RUSSIAN SEMINAR PRESENTATION</a:t>
            </a:r>
          </a:p>
        </p:txBody>
      </p:sp>
      <p:sp>
        <p:nvSpPr>
          <p:cNvPr id="318467" name="Rectangle 15"/>
          <p:cNvSpPr>
            <a:spLocks noGrp="1" noChangeArrowheads="1"/>
          </p:cNvSpPr>
          <p:nvPr>
            <p:ph type="dt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26/02/10</a:t>
            </a:r>
          </a:p>
        </p:txBody>
      </p:sp>
      <p:sp>
        <p:nvSpPr>
          <p:cNvPr id="318468" name="Rectangle 18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en-GB" smtClean="0">
                <a:ea typeface="Arial Unicode MS" pitchFamily="34" charset="-128"/>
                <a:cs typeface="Arial Unicode MS" pitchFamily="34" charset="-128"/>
              </a:rPr>
              <a:t></a:t>
            </a:r>
          </a:p>
        </p:txBody>
      </p:sp>
      <p:sp>
        <p:nvSpPr>
          <p:cNvPr id="318469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3F37AE57-8721-4783-945E-387498485BA1}" type="slidenum">
              <a:rPr lang="en-GB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buFont typeface="Times New Roman" pitchFamily="18" charset="0"/>
                <a:buNone/>
              </a:pPr>
              <a:t>11</a:t>
            </a:fld>
            <a:endParaRPr lang="en-GB" smtClean="0"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8470" name="Text Box 1"/>
          <p:cNvSpPr txBox="1">
            <a:spLocks noChangeArrowheads="1"/>
          </p:cNvSpPr>
          <p:nvPr/>
        </p:nvSpPr>
        <p:spPr bwMode="auto">
          <a:xfrm>
            <a:off x="1000125" y="728663"/>
            <a:ext cx="4857750" cy="364331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8471" name="Rectangle 2"/>
          <p:cNvSpPr>
            <a:spLocks noChangeArrowheads="1"/>
          </p:cNvSpPr>
          <p:nvPr>
            <p:ph type="body"/>
          </p:nvPr>
        </p:nvSpPr>
        <p:spPr>
          <a:xfrm>
            <a:off x="914400" y="4859338"/>
            <a:ext cx="5010150" cy="42037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RUSSIAN SEMINAR PRESENTATION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quarter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26/02/10</a:t>
            </a: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</a:t>
            </a: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A1634714-7437-4CC9-9762-14A7DCBED152}" type="slidenum">
              <a:rPr lang="en-GB"/>
              <a:pPr>
                <a:defRPr/>
              </a:pPr>
              <a:t>12</a:t>
            </a:fld>
            <a:endParaRPr lang="en-GB"/>
          </a:p>
        </p:txBody>
      </p:sp>
      <p:sp>
        <p:nvSpPr>
          <p:cNvPr id="319494" name="Text Box 1"/>
          <p:cNvSpPr txBox="1">
            <a:spLocks noChangeArrowheads="1"/>
          </p:cNvSpPr>
          <p:nvPr/>
        </p:nvSpPr>
        <p:spPr bwMode="auto">
          <a:xfrm>
            <a:off x="1003300" y="728663"/>
            <a:ext cx="4832350" cy="36242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9495" name="Rectangle 2"/>
          <p:cNvSpPr>
            <a:spLocks noChangeArrowheads="1"/>
          </p:cNvSpPr>
          <p:nvPr>
            <p:ph type="body"/>
          </p:nvPr>
        </p:nvSpPr>
        <p:spPr>
          <a:xfrm>
            <a:off x="914400" y="4859338"/>
            <a:ext cx="5006975" cy="420052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44CF408-C079-44AC-9171-CB649170CA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67BB8-834A-4B21-842B-E18EB297B3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>
              <a:gd name="T0" fmla="*/ 560286192 w 4128"/>
              <a:gd name="T1" fmla="*/ 205697824 h 479"/>
              <a:gd name="T2" fmla="*/ 2147483647 w 4128"/>
              <a:gd name="T3" fmla="*/ 205697824 h 479"/>
              <a:gd name="T4" fmla="*/ 2147483647 w 4128"/>
              <a:gd name="T5" fmla="*/ 441221624 h 479"/>
              <a:gd name="T6" fmla="*/ 0 w 4128"/>
              <a:gd name="T7" fmla="*/ 453563757 h 479"/>
              <a:gd name="T8" fmla="*/ 560286192 w 4128"/>
              <a:gd name="T9" fmla="*/ 205697824 h 4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Щелчок правит образец заголовка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ru-RU"/>
              <a:t>Щелчок правит 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solidFill>
                  <a:srgbClr val="578963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solidFill>
                  <a:srgbClr val="578963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solidFill>
                  <a:srgbClr val="578963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C878AF75-C533-4383-ADB7-5D77F1F3C9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7D4315E3-3B37-4C6A-8347-B1FB5412E8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1FD476E1-F564-49EE-BFDF-500389D654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90653467-1086-4DFF-963D-0BF87A9041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B9CA29CF-6288-43F9-9345-14079AF507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3E7106E7-F78A-4F6B-AFC6-155E800CD2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9C684E0D-838D-475F-92A4-15346ED1F6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AB610B94-C854-41D4-ADF7-C17C5C96C5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7469829E-26ED-4EDE-A878-E041204DD8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DF1BD5BA-8A3B-47DF-BAD2-7E6A60A12C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084A9-EBC6-4401-A890-F6D4465BE2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D77C6083-1C67-4A31-A156-357440296B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D610163-34D6-4210-8769-ADE32D1037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E9F8F0B-F3F9-4AE8-B9AE-D11CB5B6F0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4196349-ECED-4062-B4A1-6BA8806291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28FFBCF-245D-4881-9E23-32808CAD5B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CC9EE1DC-5966-4346-B872-6ADF1210D0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3FBF8EE1-68FE-44C8-851D-6FA971DBD8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DC4AE1F0-EE45-4504-B969-93F27E23C9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CA30BEE6-6C36-46C4-9E50-E9F50AAEA1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3A77BBD0-10A0-4D69-AC52-7EAE351272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07804EE5-98F1-4C5E-A631-E77723CA486A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4E6BDB7-37EE-4731-BE56-484E5FFAE5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AD4F4732-CFAF-4533-A6E1-DFC002A571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57C88B8-539C-4385-BF8D-A468BEAA96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B7EC945E-0BE8-4BB5-9765-1B941E90CF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9277DAEC-4414-4646-8651-782AFAEBF5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3131823A-AED3-4731-A788-10211E0DC2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49ABD84A-2FEF-4D7E-9B3E-9CE71A0DE4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BBF8B3B-5FD2-4AB3-8B25-58905BE6DB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49551747-764C-43FA-9DA2-FAE2CCCF65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144B83E-5DFD-45FF-BFDB-AFAB3F99F9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1D630B7-3A47-4B37-BDD5-C658F12B86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CF726822-B9C5-496B-937B-FD9A5E2B8C08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18325531-A8C7-4577-B08E-10D3E5EB62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629423B4-EDEF-4A62-AEFB-7A70B2A845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286BD22-7CCB-48D5-A58F-6F5AEB5053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FB781D6-B4D5-496D-B802-0D9613713B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751C70D9-1C12-43EC-81E1-042E0A0EE5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09E7F566-737A-48F8-8C27-FCBE96B5E1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49B7C30B-4B03-44C3-A972-CA88789F89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0FA0798-7666-4453-917C-F1C3C03F24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C124592A-A94C-4B3B-B527-B7ECCC7FEE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E3E61666-B2E5-4542-8DEF-EA74CD66D5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E72E36A-700E-4E1A-AA6C-5284701AB1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35AE731-E674-4327-A9F3-5AFA0E0B5974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BC705E6-6B1D-470C-AF15-FB53025ACC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C68B60E3-7CAD-4417-93F6-7728480DD5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4A4B00E7-8781-4E16-9D52-750FCE43FA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0BD01505-105B-44FA-811E-FF627DBFAC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4627E061-CBDE-4785-8F6B-1E564C3616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BD8A061-E553-4C75-95F7-05527D1796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E6999ED6-D78F-47FD-B232-65378CCC0D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995A81E6-C74E-497B-B582-B53E65D145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A69A06BB-61E9-4791-B3F2-668B44EA67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7DA5E63D-AEE2-43EE-A3B4-E9806F39A6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48B2A8AB-A96E-4C8A-B7C1-9DEDBE92DD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A6194E10-5C0A-400F-9F75-70DFAE14371D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40ABF07-FFB6-48ED-8A5E-346A67D8B2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397601DD-F41C-4902-97D4-09092AE9D2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A6A224F-1F68-4517-B925-3E8EFAA75C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4979CDAC-DE86-491C-AB91-133F0B44BB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B62E7939-1276-46E0-BD2B-6CC227C0E0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91175314-567D-4772-91A2-BAA06309E8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E684A75-5406-4900-908C-8705E322A2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90BAE7BD-30E6-451F-B23F-5017CA94F5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FFF9B64-3B4D-4BD2-9A8B-360D494849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D6BAAED-0262-4FCE-A156-CFF4402D90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9A597BB8-C10E-42D4-8975-C0B23D107A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709D139-BCE2-446E-8FEB-223607ED0AF7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687A78E-EE9C-47F3-8843-7AA40DA3F9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0DEBBC08-3EB0-48C8-988F-9239A0C582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77E8A96-5428-4E45-8ADB-23E3808923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6BB42F5-43C3-4345-BD49-27A87BEE49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3724CBDD-E21F-4A52-ACF5-3E47BFD17E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64131F70-061A-4EEA-9CD6-6539652061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04D8BD3B-7951-40AC-8CD9-F88E80FC60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192C04A2-9E7F-4191-969E-5FC5A209B8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902880B-51DC-4398-BC27-AE3F811A5A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A76C4AD2-D505-497A-A041-FFB1220B9A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470E04DD-026A-4AFE-BFF9-64AB8DEEFC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1D37815C-3719-4432-9640-E8BAFDA16CD5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7026BAC-A256-4B8D-99A8-47028105DB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B39F5BCB-CBDB-4491-BE57-8137F4099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4CC2FE04-EB08-47BD-8FAB-DCBDDD6227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8D0DDA8-38AA-426F-99BC-668CBA311F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606FD8FB-08BD-4E0D-8974-2817A8DAC4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CA77130-7D22-4057-B047-44D0B3F206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ACA7F099-2A79-4DD3-AAA0-6C4BF75C26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C0AACED3-4A2F-411F-BDA9-33B1D81FD9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3D1BD4D6-11CF-489B-A258-67A5064104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738F6C15-0862-4D8E-AD68-C1D7ACD9B9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B4BA9178-E97A-4BB0-83B5-2296083791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9D2D3139-8B31-4767-8736-87D40727C6C6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63BD7C6-9986-4640-B957-A8B739F8E5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98E518B7-B09A-4429-8926-28D61FB223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70E64740-9976-4A3E-90E5-D47A627FB9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DCB3D749-7F10-4D83-A358-1AB918A048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A6D3E4E-DA00-4091-9BBD-5C3CA2EE05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32D50733-4C5B-47BE-9A5F-665EDF98AC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AB900B87-A05C-47DC-942D-F29F42CB05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D621A0F5-DFF5-42DF-AE2B-53C13DB750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FF0CD29-2F5B-49B4-B4C5-D5AA204989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3EFE2311-4F05-4D31-BE46-F10BADE2EF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790EE68-CD93-4636-BF11-A84186679E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091157FA-6024-4B96-AF5C-CFD2C708D0F5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C78A10E-3076-475D-9B8F-9F33D8687E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4CC92D31-B53C-4346-8D91-D8D5026866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EBA67FE-2316-46F8-8756-82138ACFE2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E5D8ACB-B5F7-48CE-9623-C5086C52BF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E05886A0-9792-4B23-926E-E01C182A00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A92B8492-D901-4736-BF41-263C790E53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0C31427-8CF7-47A0-B8E7-7959D02C28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6BD32BB7-496D-4E4C-84AD-BF4977CD77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94113516-E821-41D3-9F4E-78520C8A18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4E867CAC-0172-4F13-B022-32C822CDE9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190F21D-3C71-4E2A-BDF0-3023DCC00F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A39B5-14CA-46D7-8DCB-ED563FF400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CA93DBF5-4FA4-430A-B6CE-22D7D8FB2EB2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1A0A22E6-813F-473E-A461-6048E3A279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BFB64EC-FAAC-4419-8CA8-44ED54DBF0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1D792DA4-1AE0-43A8-9062-7D209AB17E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381BAB1-A876-4F92-8D0B-4C1C0BD5C6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4C60CA04-6929-4811-845B-63812C9288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AC47985A-FA5D-4B00-A998-8E8F6B1F5E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9BB216CC-E60E-4707-854F-1AC339DC48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ADAE8F3-ADDC-494E-9F49-679E874963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9C7E1D2-4215-4C37-B746-DFC691B45B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19B945A1-9901-4A60-B8A5-B0DBA01CB5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7EF0FC3-2EE7-4135-9BAA-D7C4CB0E24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6046A27-99DD-4E8B-B425-19ECB0EFC5C0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3F14B2C1-F633-469B-9588-223B2F0981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44104E0A-7D6D-49B3-B26B-86E6F76D79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636FEEAF-D6B3-4931-83AB-ABC90C9C7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04564D2B-73C2-46E1-8C49-1353936819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C315410C-6A50-4836-A2A1-27455DCB16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E11803A7-45E2-4D9D-B8D3-E45ADCC1F8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3E598CF-8836-4D88-8C17-399CD138DA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E9B36958-ED63-426C-A326-15DACA2DAF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6884E44-C133-45C1-BF60-92642CED0E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E5DD7AC9-B2F2-4A25-8757-65C918638E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13725883-FA20-456D-AC29-2B684EDBD2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996E8AE-44BF-43CF-BA43-CE81689E5F0E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DEDBA9B5-1725-4DF8-A078-F7457E146E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5FD5347-8019-4209-84BE-B7C29EC41E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880E4C1-93E4-487A-8887-BDE6302C01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CCD2B595-6656-4AE6-A969-2BB141B731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1F7ACE43-B15D-4A70-9866-8B8BACC0F5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C3C9690D-9F95-463C-A336-8AB662C66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64437DD9-0A94-491A-BB19-7993918D37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A39FAB1-09BC-45AC-AE0B-9B2EAC836E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C7A8D69-5746-42F6-9952-94AE8E42C2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1A8BA692-7E05-4D04-97B0-82AD4DAB22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1BD4FAAA-DC61-4DBF-840B-0963D3FDA2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0BB5039C-1D5C-4372-9C76-69494A748E1B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D27B018B-AFF9-41FC-99C8-4D00F98D7C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394BE055-6EA4-42D6-A327-333D9031F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956B526-44D2-4EDE-984B-6C50C61150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7D125D9-3869-4743-87A9-17D4BCEA42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FD7F710-E012-42A5-83F5-43FD8E4AC8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4A9B8178-C4A1-48F8-AC70-78047E40F0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AF698CB-86B2-42F6-A6A9-18B39080A3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9862B668-5D81-4247-94F9-306C08BDCE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2704B06-C0F8-4EEF-B605-7DD4B79DC6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1D988D42-3EFD-4739-8907-603F5A9C30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BD39155D-C76D-41AA-A4F7-1120A33E18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AF3F4A3C-DD38-478D-92CB-515B224614A8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93BDA092-DF67-4F5D-91A3-2AD4B49264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3B8FED1-AC96-46A3-BB56-19360E8F46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7BB6DAF-5221-4C75-A169-FE55A963A8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9EE82318-84BA-4A13-8CAB-19F0D038F8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9FCF7608-6D80-44AD-9C29-F15EC4893E7C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1AFA1713-4356-4CCC-A040-782B7B4F31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D944627-7CC4-4E78-9168-5D530F7D4AF7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D397BC8-E780-45E8-A2B6-01FBF74FB8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78D03789-8E7B-42A4-9386-A9BB22FEFDE3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D5F92D57-A1CC-42BA-80F7-26364E8151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31BA3E4-D635-4982-A876-41B0318164D3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AF24C4E2-F317-4B99-91B1-50758CC550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336EF27-4DBA-4EF0-921B-8F869DF0A51B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023AD57A-4567-49FD-AC1D-3D5E3F7E84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6FA156-44DF-4412-BDEE-C2A721E9B2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C7D5AEA-6E17-42B5-AB53-65058616AFCA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08895CE4-D05B-4FB5-8CBE-DFFE6CED3E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6C9433F8-11E6-4798-B75D-1C3D2F76E65F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CAABE0C2-811E-476D-A13A-E6AF57A30F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D66B0D9A-5D6A-4D2E-B99C-51F0985BEE49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BFD3F6FF-CE7F-47C8-8BFA-4466348D2D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E6908BB-4B03-4FA6-9115-211667ED3E44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70166950-A3AF-4BCF-A9AD-F8492CB282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7F491976-A335-48DC-8EB8-E7FAA25111CE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A17DA8B2-D536-4172-91C7-B1DCA85EA4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3AA5DCA1-F24C-4F6C-88BC-36599F486F5F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6F2FBEA3-EF55-487D-BB98-7FCA1A7A31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72CD8FD7-A8B2-4087-A9B4-15BA48DD38C9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FFD3A6D-59F1-40E7-9754-F2ABC7D07C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D7BCEDB0-63F1-4B63-AE74-6ABD686A214C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33C68BD2-7470-4F89-A2B1-1203C3A7B5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B831C357-03B4-4170-B6A6-D640067A384D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051E509B-CD1E-426A-BDE3-9796D2562E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FAF1B93-40D1-4D7F-94F0-00D313182C56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B8CC1830-B041-48E9-862F-770FDDB69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E48DF-C5ED-470D-B976-93D84DD016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95402544-2464-4D28-A315-999E43B89952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9AF4DC10-CFD1-495B-9632-CA61BA4280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5BFB988-1617-42DB-A617-1DC54B42B7D6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85E8932-FB76-4442-B72B-76D8005535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672D5EE-3790-4432-8B46-5B8B02765AEA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D204E0AE-E77B-40A1-9B15-534FDB5745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39759BA-CA1A-4498-943F-92581F38E721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FD988B6-22BD-4251-B70E-32F6575D23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597FFA6-BFE9-49AA-BF27-71DF9FD4BC2C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E905F1E0-9F10-4122-9B79-B1D19B1E3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BE8806EB-4CB2-419E-81C4-672B04802EB9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961D293-B8E2-4290-BA1C-58085C38BE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187816A2-987D-4D91-A561-D46E65845BE1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0FE5DED2-095F-48D6-9DC2-458915144B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B9C23C9D-3FAA-4FAB-84FC-1DDAACCAAD02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6DBA9CE1-5537-403C-BD27-286E48F4EB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C421B204-EB15-43E0-9E5D-972008E88B9C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94D01E3A-2096-4700-80DF-1B2280B7F1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FBDEBBC-1AAF-403B-B886-6C1BF737C2E1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8E1E2D2-D590-41E7-92C3-6F7A591C14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72BE3-C4AD-4929-BA25-834E208EE4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6F0D408C-1C5D-437D-8D9C-9990F7F336F5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DC587CF6-FA78-4A94-8BCD-7FC8CB4486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094576C8-BC6C-4CCB-94D5-231C3A27D41F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E95BAD68-60EE-479D-A5C0-7369726A30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8617C36-6227-4C98-9C72-2472D7017BC5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921656AC-1860-4B8B-90B2-2614980B90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185C58A-7C37-429F-86EE-049EF2F30A68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C9B00384-3D15-4626-98CF-B31FF0D9C9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765A61CE-36BA-4A9C-B4F3-3E026808A9C0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13BD7D78-20A4-43AC-A372-F230A79ABC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D8C79D4D-F6BB-4321-9725-86D05C0108CD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575DFC6-4313-4F14-B907-941461A23E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9D13AE3-E025-4F5F-B8B5-90C04575627D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C7BEC91D-4ED0-421D-8FE9-B8058A2F2B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EDEC1171-7464-487B-AD6B-EE6441415755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DD9319E2-0616-4223-819A-E760B72ABB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403A9D3-C897-4D3F-88CD-3E47F722FA37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11ADBBC4-3684-4749-B3EC-315D375714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B9081D75-16D7-4528-A5EF-BEC2C2D8159A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1FEBA575-F6BD-4654-AD15-0A9C929871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79475-5CE1-4181-9FF0-26A786ED44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4C32C522-16CF-4421-98A5-F4D3C735EE6A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84EB448-9157-4F97-B58A-D741FE318F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A997F569-AA40-40A0-9A82-541A8056A6A7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6F70FD37-CBB2-4BBD-842B-AAA3D67EDF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B545920C-398C-4852-A6E8-B8915853BA6A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EF923A39-EE41-43E4-8DC8-1426380518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CA27FFE8-C56E-4E45-BABE-73AD52D13119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5619CA5-94CD-4522-ABC0-FFE71A99EB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CD3124C-B949-46E6-9205-9CC51DE13BC2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5E80EE63-9CF3-4C31-AD6B-2EA92C19C2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6C9AF9B6-9647-4B03-B563-BD873C57DCA1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77A056F8-969F-4A6E-8F36-D4BDD4DA2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7321D645-D099-4E74-A523-657FD43D63D1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C21A51C8-E0F9-40DA-BB89-BC14B0EF42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A97C8688-FB47-470A-9F50-0F5F9F98682B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DDDE67DE-A9A8-40E4-BE6E-9B590E9B91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DA6F0707-219C-4304-9726-279D62D01041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79A2ADAE-3FE2-43EB-8A36-5B6297EAD7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1E3E60EE-86F3-45B4-8BA7-9E33019DC654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019D1F67-D877-4963-9BB4-AD0CA58AB9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FC959E5-4C04-488F-9F0E-72F1B55D57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46F57AD2-2A95-4520-9B1E-2340EEEA8A42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1AAABC5-515F-48E7-89B8-26149245FA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A7DF8F9B-15FA-46E1-ACF9-D566E1DD4511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BAF17D1C-25C4-4477-A610-30B415CE87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6B005B88-20AE-4006-875D-456D63DB4113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AF33ED08-A2C4-4A1C-9CCB-EA359AB71D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942800DB-5E50-4FE5-8200-E2BCC2335565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19CB7204-68AF-43D1-8A6F-6D2A283872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BA6AB009-BB04-4B37-B6F7-01FE3BC3BD1A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688BFC76-7696-4D58-B16D-AA533E4E9A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95E3B28-A365-4E1F-9953-40CC5026F239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AF4C03E9-EB46-485B-A664-787BA326FE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0A62E721-36BE-4D4F-A592-8CEA973C2606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3575294C-E3DE-4DEB-9443-A6C28FFF91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E53E07EA-5B3A-4CBC-A8F4-629B490B992F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A0355358-56F1-45B1-A346-E27DB8F864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>
              <a:gd name="T0" fmla="*/ 560286192 w 4128"/>
              <a:gd name="T1" fmla="*/ 205697824 h 479"/>
              <a:gd name="T2" fmla="*/ 2147483647 w 4128"/>
              <a:gd name="T3" fmla="*/ 205697824 h 479"/>
              <a:gd name="T4" fmla="*/ 2147483647 w 4128"/>
              <a:gd name="T5" fmla="*/ 441221624 h 479"/>
              <a:gd name="T6" fmla="*/ 0 w 4128"/>
              <a:gd name="T7" fmla="*/ 453563757 h 479"/>
              <a:gd name="T8" fmla="*/ 560286192 w 4128"/>
              <a:gd name="T9" fmla="*/ 205697824 h 4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Щелчок правит образец заголовка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ru-RU"/>
              <a:t>Щелчок правит 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solidFill>
                  <a:srgbClr val="578963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solidFill>
                  <a:srgbClr val="578963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solidFill>
                  <a:srgbClr val="578963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1F78FD3-6F72-4797-A9B3-E762819E6B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13F21335-7F7C-4213-AF15-9AD34A332B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831FD-726F-4311-90CE-1EB5502F9A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6FEF2B07-8EF7-4AF1-A1C5-FB4B28D0CF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6C92F23F-AC90-4A45-9080-F52D5A158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C05A8A0-7AE1-4FFF-BC6F-7C06115A15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EDB22DC4-B685-4748-8CE2-2C8A2671F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3B21DAF0-413A-4297-9FFD-093A36068C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C92A5B19-ACF6-41B7-BEF1-8C5B16762C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E54BB8A8-17BE-43EF-8E22-28145828B3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48EAD7E8-8AD6-45EE-98EE-E6366C5598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3EB9B6A9-8177-4E8F-9D96-109F749735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>
              <a:gd name="T0" fmla="*/ 560286192 w 4128"/>
              <a:gd name="T1" fmla="*/ 205697824 h 479"/>
              <a:gd name="T2" fmla="*/ 2147483647 w 4128"/>
              <a:gd name="T3" fmla="*/ 205697824 h 479"/>
              <a:gd name="T4" fmla="*/ 2147483647 w 4128"/>
              <a:gd name="T5" fmla="*/ 441221624 h 479"/>
              <a:gd name="T6" fmla="*/ 0 w 4128"/>
              <a:gd name="T7" fmla="*/ 453563757 h 479"/>
              <a:gd name="T8" fmla="*/ 560286192 w 4128"/>
              <a:gd name="T9" fmla="*/ 205697824 h 4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Щелчок правит образец заголовка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ru-RU"/>
              <a:t>Щелчок правит 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solidFill>
                  <a:srgbClr val="578963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solidFill>
                  <a:srgbClr val="578963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solidFill>
                  <a:srgbClr val="578963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C8BE2E0-7B57-4236-9B38-DDF5449FAF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A9EA6BC-D655-4FC1-874B-282A6C99A9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7EEEB85C-31B4-477B-8E6C-58D16E6CD0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6AB35AE6-7016-4DC1-AF7D-2BC8A1C14F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91D9752B-D717-48A7-B313-0F71DD23D5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0805248D-773D-4675-901F-9C2959D93F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05668540-4962-444E-BBD4-D835C501F6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00862DF1-7B70-4E2F-AFCA-B1EFAC8522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2F085F9F-6D22-4310-89E4-6BF02C17BB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01F2CA6D-B17F-4498-8F48-3BF5188FCD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128C581-2FFD-45A5-A81B-155230568F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FD23DC5E-2A93-4344-8AEB-84BD937CD1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B28181AB-38F6-433A-99BE-855947F380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57" r:id="rId1"/>
    <p:sldLayoutId id="2147484850" r:id="rId2"/>
    <p:sldLayoutId id="2147484858" r:id="rId3"/>
    <p:sldLayoutId id="2147484851" r:id="rId4"/>
    <p:sldLayoutId id="2147484852" r:id="rId5"/>
    <p:sldLayoutId id="2147484853" r:id="rId6"/>
    <p:sldLayoutId id="2147484859" r:id="rId7"/>
    <p:sldLayoutId id="2147484854" r:id="rId8"/>
    <p:sldLayoutId id="2147484860" r:id="rId9"/>
    <p:sldLayoutId id="2147484855" r:id="rId10"/>
    <p:sldLayoutId id="214748485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spcBef>
                <a:spcPct val="50000"/>
              </a:spcBef>
              <a:buClrTx/>
              <a:buSzTx/>
              <a:buFontTx/>
              <a:buNone/>
              <a:defRPr sz="1400">
                <a:solidFill>
                  <a:srgbClr val="57896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spcBef>
                <a:spcPct val="50000"/>
              </a:spcBef>
              <a:buClrTx/>
              <a:buSzTx/>
              <a:buFontTx/>
              <a:buNone/>
              <a:defRPr sz="1400">
                <a:solidFill>
                  <a:srgbClr val="57896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spcBef>
                <a:spcPct val="50000"/>
              </a:spcBef>
              <a:buClrTx/>
              <a:buSzTx/>
              <a:buFontTx/>
              <a:buNone/>
              <a:defRPr sz="1400">
                <a:solidFill>
                  <a:srgbClr val="57896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073607F-DF91-41B9-8DE1-F4E8BED100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49" r:id="rId1"/>
    <p:sldLayoutId id="2147484950" r:id="rId2"/>
    <p:sldLayoutId id="2147484951" r:id="rId3"/>
    <p:sldLayoutId id="2147484952" r:id="rId4"/>
    <p:sldLayoutId id="2147484953" r:id="rId5"/>
    <p:sldLayoutId id="2147484954" r:id="rId6"/>
    <p:sldLayoutId id="2147484955" r:id="rId7"/>
    <p:sldLayoutId id="2147484956" r:id="rId8"/>
    <p:sldLayoutId id="2147484957" r:id="rId9"/>
    <p:sldLayoutId id="2147484958" r:id="rId10"/>
    <p:sldLayoutId id="21474849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26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BB1437A-E001-42D3-ADB2-A149E67E09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0" r:id="rId1"/>
    <p:sldLayoutId id="2147484961" r:id="rId2"/>
    <p:sldLayoutId id="2147484962" r:id="rId3"/>
    <p:sldLayoutId id="2147484963" r:id="rId4"/>
    <p:sldLayoutId id="2147484964" r:id="rId5"/>
    <p:sldLayoutId id="2147484965" r:id="rId6"/>
    <p:sldLayoutId id="2147484966" r:id="rId7"/>
    <p:sldLayoutId id="2147484967" r:id="rId8"/>
    <p:sldLayoutId id="2147484968" r:id="rId9"/>
    <p:sldLayoutId id="2147484969" r:id="rId10"/>
    <p:sldLayoutId id="21474849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F1567D6-5B2C-4A15-9225-111BD9562D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1" r:id="rId1"/>
    <p:sldLayoutId id="2147484972" r:id="rId2"/>
    <p:sldLayoutId id="2147484973" r:id="rId3"/>
    <p:sldLayoutId id="2147484974" r:id="rId4"/>
    <p:sldLayoutId id="2147484975" r:id="rId5"/>
    <p:sldLayoutId id="2147484976" r:id="rId6"/>
    <p:sldLayoutId id="2147484977" r:id="rId7"/>
    <p:sldLayoutId id="2147484978" r:id="rId8"/>
    <p:sldLayoutId id="2147484979" r:id="rId9"/>
    <p:sldLayoutId id="2147484980" r:id="rId10"/>
    <p:sldLayoutId id="21474849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51481F71-E25E-4C4B-B88F-4EFACCA4B9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2" r:id="rId1"/>
    <p:sldLayoutId id="2147484983" r:id="rId2"/>
    <p:sldLayoutId id="2147484984" r:id="rId3"/>
    <p:sldLayoutId id="2147484985" r:id="rId4"/>
    <p:sldLayoutId id="2147484986" r:id="rId5"/>
    <p:sldLayoutId id="2147484987" r:id="rId6"/>
    <p:sldLayoutId id="2147484988" r:id="rId7"/>
    <p:sldLayoutId id="2147484989" r:id="rId8"/>
    <p:sldLayoutId id="2147484990" r:id="rId9"/>
    <p:sldLayoutId id="2147484991" r:id="rId10"/>
    <p:sldLayoutId id="21474849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ACCB152-9F1E-46A8-8D09-C550EAFFA2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93" r:id="rId1"/>
    <p:sldLayoutId id="2147484994" r:id="rId2"/>
    <p:sldLayoutId id="2147484995" r:id="rId3"/>
    <p:sldLayoutId id="2147484996" r:id="rId4"/>
    <p:sldLayoutId id="2147484997" r:id="rId5"/>
    <p:sldLayoutId id="2147484998" r:id="rId6"/>
    <p:sldLayoutId id="2147484999" r:id="rId7"/>
    <p:sldLayoutId id="2147485000" r:id="rId8"/>
    <p:sldLayoutId id="2147485001" r:id="rId9"/>
    <p:sldLayoutId id="2147485002" r:id="rId10"/>
    <p:sldLayoutId id="21474850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36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54D21140-0613-4B66-A6DD-71B8BE2612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4" r:id="rId1"/>
    <p:sldLayoutId id="2147485005" r:id="rId2"/>
    <p:sldLayoutId id="2147485006" r:id="rId3"/>
    <p:sldLayoutId id="2147485007" r:id="rId4"/>
    <p:sldLayoutId id="2147485008" r:id="rId5"/>
    <p:sldLayoutId id="2147485009" r:id="rId6"/>
    <p:sldLayoutId id="2147485010" r:id="rId7"/>
    <p:sldLayoutId id="2147485011" r:id="rId8"/>
    <p:sldLayoutId id="2147485012" r:id="rId9"/>
    <p:sldLayoutId id="2147485013" r:id="rId10"/>
    <p:sldLayoutId id="21474850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38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25519D6-B295-462C-BF63-F3A5EFA5E1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741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A570418-DFD4-4D37-9B52-BC3534D079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6" r:id="rId1"/>
    <p:sldLayoutId id="2147485027" r:id="rId2"/>
    <p:sldLayoutId id="2147485028" r:id="rId3"/>
    <p:sldLayoutId id="2147485029" r:id="rId4"/>
    <p:sldLayoutId id="2147485030" r:id="rId5"/>
    <p:sldLayoutId id="2147485031" r:id="rId6"/>
    <p:sldLayoutId id="2147485032" r:id="rId7"/>
    <p:sldLayoutId id="2147485033" r:id="rId8"/>
    <p:sldLayoutId id="2147485034" r:id="rId9"/>
    <p:sldLayoutId id="2147485035" r:id="rId10"/>
    <p:sldLayoutId id="21474850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843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014FC3D-C686-4DC1-9269-90D5382C4F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7" r:id="rId1"/>
    <p:sldLayoutId id="2147485038" r:id="rId2"/>
    <p:sldLayoutId id="2147485039" r:id="rId3"/>
    <p:sldLayoutId id="2147485040" r:id="rId4"/>
    <p:sldLayoutId id="2147485041" r:id="rId5"/>
    <p:sldLayoutId id="2147485042" r:id="rId6"/>
    <p:sldLayoutId id="2147485043" r:id="rId7"/>
    <p:sldLayoutId id="2147485044" r:id="rId8"/>
    <p:sldLayoutId id="2147485045" r:id="rId9"/>
    <p:sldLayoutId id="2147485046" r:id="rId10"/>
    <p:sldLayoutId id="21474850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945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39A51FDF-213F-4A08-8A88-2F2B68A0C4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48" r:id="rId1"/>
    <p:sldLayoutId id="2147485049" r:id="rId2"/>
    <p:sldLayoutId id="2147485050" r:id="rId3"/>
    <p:sldLayoutId id="2147485051" r:id="rId4"/>
    <p:sldLayoutId id="2147485052" r:id="rId5"/>
    <p:sldLayoutId id="2147485053" r:id="rId6"/>
    <p:sldLayoutId id="2147485054" r:id="rId7"/>
    <p:sldLayoutId id="2147485055" r:id="rId8"/>
    <p:sldLayoutId id="2147485056" r:id="rId9"/>
    <p:sldLayoutId id="2147485057" r:id="rId10"/>
    <p:sldLayoutId id="21474850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ED76D85-C5A5-4535-925E-E70B05D22E7F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50F83836-704B-47BB-A465-6347419021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1" r:id="rId1"/>
    <p:sldLayoutId id="2147484862" r:id="rId2"/>
    <p:sldLayoutId id="2147484863" r:id="rId3"/>
    <p:sldLayoutId id="2147484864" r:id="rId4"/>
    <p:sldLayoutId id="2147484865" r:id="rId5"/>
    <p:sldLayoutId id="2147484866" r:id="rId6"/>
    <p:sldLayoutId id="2147484867" r:id="rId7"/>
    <p:sldLayoutId id="2147484868" r:id="rId8"/>
    <p:sldLayoutId id="2147484869" r:id="rId9"/>
    <p:sldLayoutId id="2147484870" r:id="rId10"/>
    <p:sldLayoutId id="21474848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7633E13-65F0-4477-A25B-5C6BCF239B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59" r:id="rId1"/>
    <p:sldLayoutId id="2147485060" r:id="rId2"/>
    <p:sldLayoutId id="2147485061" r:id="rId3"/>
    <p:sldLayoutId id="2147485062" r:id="rId4"/>
    <p:sldLayoutId id="2147485063" r:id="rId5"/>
    <p:sldLayoutId id="2147485064" r:id="rId6"/>
    <p:sldLayoutId id="2147485065" r:id="rId7"/>
    <p:sldLayoutId id="2147485066" r:id="rId8"/>
    <p:sldLayoutId id="2147485067" r:id="rId9"/>
    <p:sldLayoutId id="2147485068" r:id="rId10"/>
    <p:sldLayoutId id="21474850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150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C146D8A-34B2-4CF8-BFB6-5CE301C9EF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0" r:id="rId1"/>
    <p:sldLayoutId id="2147485071" r:id="rId2"/>
    <p:sldLayoutId id="2147485072" r:id="rId3"/>
    <p:sldLayoutId id="2147485073" r:id="rId4"/>
    <p:sldLayoutId id="2147485074" r:id="rId5"/>
    <p:sldLayoutId id="2147485075" r:id="rId6"/>
    <p:sldLayoutId id="2147485076" r:id="rId7"/>
    <p:sldLayoutId id="2147485077" r:id="rId8"/>
    <p:sldLayoutId id="2147485078" r:id="rId9"/>
    <p:sldLayoutId id="2147485079" r:id="rId10"/>
    <p:sldLayoutId id="21474850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253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hangingPunct="1"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C7154FE-C68B-47CF-ADE4-A823AFBEE8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81" r:id="rId1"/>
    <p:sldLayoutId id="2147485082" r:id="rId2"/>
    <p:sldLayoutId id="2147485083" r:id="rId3"/>
    <p:sldLayoutId id="2147485084" r:id="rId4"/>
    <p:sldLayoutId id="2147485085" r:id="rId5"/>
    <p:sldLayoutId id="2147485086" r:id="rId6"/>
    <p:sldLayoutId id="2147485087" r:id="rId7"/>
    <p:sldLayoutId id="2147485088" r:id="rId8"/>
    <p:sldLayoutId id="2147485089" r:id="rId9"/>
    <p:sldLayoutId id="2147485090" r:id="rId10"/>
    <p:sldLayoutId id="21474850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9F611EBD-D33D-4332-9718-21356CEF5D09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FF7750B-A378-4330-B714-DB323FABF6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2" r:id="rId1"/>
    <p:sldLayoutId id="2147484873" r:id="rId2"/>
    <p:sldLayoutId id="2147484874" r:id="rId3"/>
    <p:sldLayoutId id="2147484875" r:id="rId4"/>
    <p:sldLayoutId id="2147484876" r:id="rId5"/>
    <p:sldLayoutId id="2147484877" r:id="rId6"/>
    <p:sldLayoutId id="2147484878" r:id="rId7"/>
    <p:sldLayoutId id="2147484879" r:id="rId8"/>
    <p:sldLayoutId id="2147484880" r:id="rId9"/>
    <p:sldLayoutId id="2147484881" r:id="rId10"/>
    <p:sldLayoutId id="21474848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D663034-C1B4-47A3-BA09-EE63D861114D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EBFF4A3C-9232-461F-8DEB-8DF3D85900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3" r:id="rId1"/>
    <p:sldLayoutId id="2147484884" r:id="rId2"/>
    <p:sldLayoutId id="2147484885" r:id="rId3"/>
    <p:sldLayoutId id="2147484886" r:id="rId4"/>
    <p:sldLayoutId id="2147484887" r:id="rId5"/>
    <p:sldLayoutId id="2147484888" r:id="rId6"/>
    <p:sldLayoutId id="2147484889" r:id="rId7"/>
    <p:sldLayoutId id="2147484890" r:id="rId8"/>
    <p:sldLayoutId id="2147484891" r:id="rId9"/>
    <p:sldLayoutId id="2147484892" r:id="rId10"/>
    <p:sldLayoutId id="21474848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A6F9805-EB57-40AB-9793-855E68BF57C6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9D24F91C-CDFB-4C52-988B-3616459BD2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4" r:id="rId1"/>
    <p:sldLayoutId id="2147484895" r:id="rId2"/>
    <p:sldLayoutId id="2147484896" r:id="rId3"/>
    <p:sldLayoutId id="2147484897" r:id="rId4"/>
    <p:sldLayoutId id="2147484898" r:id="rId5"/>
    <p:sldLayoutId id="2147484899" r:id="rId6"/>
    <p:sldLayoutId id="2147484900" r:id="rId7"/>
    <p:sldLayoutId id="2147484901" r:id="rId8"/>
    <p:sldLayoutId id="2147484902" r:id="rId9"/>
    <p:sldLayoutId id="2147484903" r:id="rId10"/>
    <p:sldLayoutId id="21474849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ECD7223-8587-40E0-914D-530AF3553611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B3B79AF3-76E3-4BE4-97CE-949D5B12D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5" r:id="rId1"/>
    <p:sldLayoutId id="2147484906" r:id="rId2"/>
    <p:sldLayoutId id="2147484907" r:id="rId3"/>
    <p:sldLayoutId id="2147484908" r:id="rId4"/>
    <p:sldLayoutId id="2147484909" r:id="rId5"/>
    <p:sldLayoutId id="2147484910" r:id="rId6"/>
    <p:sldLayoutId id="2147484911" r:id="rId7"/>
    <p:sldLayoutId id="2147484912" r:id="rId8"/>
    <p:sldLayoutId id="2147484913" r:id="rId9"/>
    <p:sldLayoutId id="2147484914" r:id="rId10"/>
    <p:sldLayoutId id="21474849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6090432-C2B0-4680-AA3A-45FF152415F4}" type="datetimeFigureOut">
              <a:rPr lang="ru-RU"/>
              <a:pPr>
                <a:defRPr/>
              </a:pPr>
              <a:t>24.12.2012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EFC9D357-CD1E-41DD-8141-CCF7D96FF6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6" r:id="rId1"/>
    <p:sldLayoutId id="2147484917" r:id="rId2"/>
    <p:sldLayoutId id="2147484918" r:id="rId3"/>
    <p:sldLayoutId id="2147484919" r:id="rId4"/>
    <p:sldLayoutId id="2147484920" r:id="rId5"/>
    <p:sldLayoutId id="2147484921" r:id="rId6"/>
    <p:sldLayoutId id="2147484922" r:id="rId7"/>
    <p:sldLayoutId id="2147484923" r:id="rId8"/>
    <p:sldLayoutId id="2147484924" r:id="rId9"/>
    <p:sldLayoutId id="2147484925" r:id="rId10"/>
    <p:sldLayoutId id="21474849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spcBef>
                <a:spcPct val="50000"/>
              </a:spcBef>
              <a:buClrTx/>
              <a:buSzTx/>
              <a:buFontTx/>
              <a:buNone/>
              <a:defRPr sz="1400">
                <a:solidFill>
                  <a:srgbClr val="57896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spcBef>
                <a:spcPct val="50000"/>
              </a:spcBef>
              <a:buClrTx/>
              <a:buSzTx/>
              <a:buFontTx/>
              <a:buNone/>
              <a:defRPr sz="1400">
                <a:solidFill>
                  <a:srgbClr val="57896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spcBef>
                <a:spcPct val="50000"/>
              </a:spcBef>
              <a:buClrTx/>
              <a:buSzTx/>
              <a:buFontTx/>
              <a:buNone/>
              <a:defRPr sz="1400">
                <a:solidFill>
                  <a:srgbClr val="57896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2EF6E3-1C47-446F-886E-B9160518C8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7" r:id="rId1"/>
    <p:sldLayoutId id="2147484928" r:id="rId2"/>
    <p:sldLayoutId id="2147484929" r:id="rId3"/>
    <p:sldLayoutId id="2147484930" r:id="rId4"/>
    <p:sldLayoutId id="2147484931" r:id="rId5"/>
    <p:sldLayoutId id="2147484932" r:id="rId6"/>
    <p:sldLayoutId id="2147484933" r:id="rId7"/>
    <p:sldLayoutId id="2147484934" r:id="rId8"/>
    <p:sldLayoutId id="2147484935" r:id="rId9"/>
    <p:sldLayoutId id="2147484936" r:id="rId10"/>
    <p:sldLayoutId id="214748493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spcBef>
                <a:spcPct val="50000"/>
              </a:spcBef>
              <a:buClrTx/>
              <a:buSzTx/>
              <a:buFontTx/>
              <a:buNone/>
              <a:defRPr sz="1400">
                <a:solidFill>
                  <a:srgbClr val="57896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spcBef>
                <a:spcPct val="50000"/>
              </a:spcBef>
              <a:buClrTx/>
              <a:buSzTx/>
              <a:buFontTx/>
              <a:buNone/>
              <a:defRPr sz="1400">
                <a:solidFill>
                  <a:srgbClr val="57896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spcBef>
                <a:spcPct val="50000"/>
              </a:spcBef>
              <a:buClrTx/>
              <a:buSzTx/>
              <a:buFontTx/>
              <a:buNone/>
              <a:defRPr sz="1400">
                <a:solidFill>
                  <a:srgbClr val="578963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2D4DF2D-2A83-41B7-B493-430AF8C7AD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8" r:id="rId1"/>
    <p:sldLayoutId id="2147484939" r:id="rId2"/>
    <p:sldLayoutId id="2147484940" r:id="rId3"/>
    <p:sldLayoutId id="2147484941" r:id="rId4"/>
    <p:sldLayoutId id="2147484942" r:id="rId5"/>
    <p:sldLayoutId id="2147484943" r:id="rId6"/>
    <p:sldLayoutId id="2147484944" r:id="rId7"/>
    <p:sldLayoutId id="2147484945" r:id="rId8"/>
    <p:sldLayoutId id="2147484946" r:id="rId9"/>
    <p:sldLayoutId id="2147484947" r:id="rId10"/>
    <p:sldLayoutId id="214748494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1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2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3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1"/>
          <p:cNvSpPr txBox="1">
            <a:spLocks noChangeArrowheads="1"/>
          </p:cNvSpPr>
          <p:nvPr/>
        </p:nvSpPr>
        <p:spPr bwMode="auto">
          <a:xfrm>
            <a:off x="2362200" y="3810000"/>
            <a:ext cx="4437063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>
              <a:spcBef>
                <a:spcPts val="17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>
                <a:solidFill>
                  <a:srgbClr val="FFFFFF"/>
                </a:solidFill>
                <a:latin typeface="Verdana" pitchFamily="34" charset="0"/>
              </a:rPr>
              <a:t>Доклад</a:t>
            </a:r>
          </a:p>
        </p:txBody>
      </p:sp>
      <p:sp>
        <p:nvSpPr>
          <p:cNvPr id="264195" name="Text Box 2"/>
          <p:cNvSpPr txBox="1">
            <a:spLocks noChangeArrowheads="1"/>
          </p:cNvSpPr>
          <p:nvPr/>
        </p:nvSpPr>
        <p:spPr bwMode="auto">
          <a:xfrm>
            <a:off x="533400" y="5562600"/>
            <a:ext cx="852805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>
              <a:spcBef>
                <a:spcPts val="87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FFFFFF"/>
                </a:solidFill>
                <a:latin typeface="Verdana" pitchFamily="34" charset="0"/>
              </a:rPr>
              <a:t>В.И.Старостин          </a:t>
            </a:r>
            <a:r>
              <a:rPr lang="en-GB" sz="1400">
                <a:solidFill>
                  <a:srgbClr val="FFFFFF"/>
                </a:solidFill>
                <a:latin typeface="Verdana" pitchFamily="34" charset="0"/>
              </a:rPr>
              <a:t>кафедра геологии и геохимии полезных ископаемых</a:t>
            </a:r>
          </a:p>
        </p:txBody>
      </p:sp>
      <p:sp>
        <p:nvSpPr>
          <p:cNvPr id="264196" name="WordArt 3"/>
          <p:cNvSpPr>
            <a:spLocks noChangeArrowheads="1" noChangeShapeType="1" noTextEdit="1"/>
          </p:cNvSpPr>
          <p:nvPr/>
        </p:nvSpPr>
        <p:spPr bwMode="auto">
          <a:xfrm>
            <a:off x="928688" y="2643188"/>
            <a:ext cx="7467600" cy="1238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spc="358">
                <a:ln w="9360">
                  <a:solidFill>
                    <a:srgbClr val="FFFFFF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latin typeface="Verdana"/>
                <a:ea typeface="Verdana"/>
                <a:cs typeface="Verdana"/>
              </a:rPr>
              <a:t>Основные проблемы</a:t>
            </a:r>
          </a:p>
          <a:p>
            <a:pPr algn="ctr"/>
            <a:r>
              <a:rPr lang="ru-RU" sz="3600" b="1" kern="10" spc="358">
                <a:ln w="9360">
                  <a:solidFill>
                    <a:srgbClr val="FFFFFF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latin typeface="Verdana"/>
                <a:ea typeface="Verdana"/>
                <a:cs typeface="Verdana"/>
              </a:rPr>
              <a:t>эволюционной минерагении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0"/>
            <a:ext cx="1751013" cy="989013"/>
            <a:chOff x="0" y="0"/>
            <a:chExt cx="1103" cy="623"/>
          </a:xfrm>
        </p:grpSpPr>
        <p:pic>
          <p:nvPicPr>
            <p:cNvPr id="27341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104" cy="6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73414" name="Text Box 3"/>
            <p:cNvSpPr txBox="1">
              <a:spLocks noChangeArrowheads="1"/>
            </p:cNvSpPr>
            <p:nvPr/>
          </p:nvSpPr>
          <p:spPr bwMode="auto">
            <a:xfrm>
              <a:off x="0" y="12"/>
              <a:ext cx="960" cy="1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7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200" b="1" i="1">
                  <a:solidFill>
                    <a:srgbClr val="FFFFFF"/>
                  </a:solidFill>
                  <a:latin typeface="Verdana" pitchFamily="34" charset="0"/>
                </a:rPr>
                <a:t>Figure 1a </a:t>
              </a:r>
            </a:p>
          </p:txBody>
        </p:sp>
      </p:grpSp>
      <p:pic>
        <p:nvPicPr>
          <p:cNvPr id="273411" name="Picture 4"/>
          <p:cNvPicPr>
            <a:picLocks noChangeAspect="1" noChangeArrowheads="1"/>
          </p:cNvPicPr>
          <p:nvPr/>
        </p:nvPicPr>
        <p:blipFill>
          <a:blip r:embed="rId5" cstate="print"/>
          <a:srcRect b="10599"/>
          <a:stretch>
            <a:fillRect/>
          </a:stretch>
        </p:blipFill>
        <p:spPr bwMode="auto">
          <a:xfrm>
            <a:off x="152400" y="762000"/>
            <a:ext cx="8839200" cy="4578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3412" name="Text Box 5"/>
          <p:cNvSpPr txBox="1">
            <a:spLocks noChangeArrowheads="1"/>
          </p:cNvSpPr>
          <p:nvPr/>
        </p:nvSpPr>
        <p:spPr bwMode="auto">
          <a:xfrm>
            <a:off x="152400" y="5410200"/>
            <a:ext cx="8839200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>
                <a:solidFill>
                  <a:srgbClr val="9E0B00"/>
                </a:solidFill>
                <a:latin typeface="Verdana" pitchFamily="34" charset="0"/>
              </a:rPr>
              <a:t>Размещение минеральных месторождений во внешней и магматической дугах и внешнем прогибе (по Митчелу Гарсону)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12700" y="0"/>
            <a:ext cx="1839913" cy="792163"/>
            <a:chOff x="-8" y="0"/>
            <a:chExt cx="1159" cy="499"/>
          </a:xfrm>
        </p:grpSpPr>
        <p:pic>
          <p:nvPicPr>
            <p:cNvPr id="27443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152" cy="5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74438" name="AutoShape 3"/>
            <p:cNvSpPr>
              <a:spLocks noChangeArrowheads="1"/>
            </p:cNvSpPr>
            <p:nvPr/>
          </p:nvSpPr>
          <p:spPr bwMode="auto">
            <a:xfrm>
              <a:off x="-8" y="6"/>
              <a:ext cx="948" cy="174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200" b="1" i="1">
                  <a:solidFill>
                    <a:srgbClr val="000000"/>
                  </a:solidFill>
                  <a:latin typeface="Verdana" pitchFamily="34" charset="0"/>
                </a:rPr>
                <a:t>Figure 1 b</a:t>
              </a:r>
            </a:p>
          </p:txBody>
        </p:sp>
      </p:grpSp>
      <p:sp>
        <p:nvSpPr>
          <p:cNvPr id="274435" name="Text Box 4"/>
          <p:cNvSpPr txBox="1">
            <a:spLocks noChangeArrowheads="1"/>
          </p:cNvSpPr>
          <p:nvPr/>
        </p:nvSpPr>
        <p:spPr bwMode="auto">
          <a:xfrm>
            <a:off x="685800" y="5334000"/>
            <a:ext cx="7772400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FFFFFF"/>
                </a:solidFill>
                <a:latin typeface="Arial" charset="0"/>
              </a:rPr>
              <a:t>Картина формирования континентальной коры в фанерозое за счет частичного переплавления и дегидратации океанической коры и перекрывающих ее пелагических осадков в зонах поддвига океанических плит под островные дуги</a:t>
            </a:r>
          </a:p>
        </p:txBody>
      </p:sp>
      <p:pic>
        <p:nvPicPr>
          <p:cNvPr id="27443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990600"/>
            <a:ext cx="8686800" cy="4165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pull dir="d"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8" y="692150"/>
            <a:ext cx="6145212" cy="5707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Text Box 1"/>
          <p:cNvSpPr txBox="1">
            <a:spLocks noChangeArrowheads="1"/>
          </p:cNvSpPr>
          <p:nvPr/>
        </p:nvSpPr>
        <p:spPr bwMode="auto">
          <a:xfrm>
            <a:off x="1219200" y="939800"/>
            <a:ext cx="67056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b="1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b="1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76483" name="Rectangle 2"/>
          <p:cNvSpPr>
            <a:spLocks noChangeArrowheads="1"/>
          </p:cNvSpPr>
          <p:nvPr/>
        </p:nvSpPr>
        <p:spPr bwMode="auto">
          <a:xfrm>
            <a:off x="1066800" y="1066800"/>
            <a:ext cx="6858000" cy="798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>
                <a:solidFill>
                  <a:srgbClr val="006600"/>
                </a:solidFill>
                <a:latin typeface="Verdana" pitchFamily="34" charset="0"/>
              </a:rPr>
              <a:t>I.</a:t>
            </a:r>
            <a:r>
              <a:rPr lang="en-US" b="1">
                <a:solidFill>
                  <a:srgbClr val="800000"/>
                </a:solidFill>
                <a:latin typeface="Verdana" pitchFamily="34" charset="0"/>
              </a:rPr>
              <a:t> </a:t>
            </a:r>
            <a:r>
              <a:rPr lang="ru-RU" b="1">
                <a:solidFill>
                  <a:srgbClr val="800000"/>
                </a:solidFill>
                <a:latin typeface="Verdana" pitchFamily="34" charset="0"/>
              </a:rPr>
              <a:t>Период тонких литосферных плит</a:t>
            </a:r>
          </a:p>
          <a:p>
            <a:pPr algn="ctr">
              <a:lnSpc>
                <a:spcPct val="11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>
                <a:solidFill>
                  <a:srgbClr val="800000"/>
                </a:solidFill>
                <a:latin typeface="Verdana" pitchFamily="34" charset="0"/>
              </a:rPr>
              <a:t>(4,0 – 3,2 млрд. лет)</a:t>
            </a:r>
          </a:p>
        </p:txBody>
      </p:sp>
      <p:sp>
        <p:nvSpPr>
          <p:cNvPr id="276484" name="Text Box 3"/>
          <p:cNvSpPr txBox="1">
            <a:spLocks noChangeArrowheads="1"/>
          </p:cNvSpPr>
          <p:nvPr/>
        </p:nvSpPr>
        <p:spPr bwMode="auto">
          <a:xfrm>
            <a:off x="7086600" y="5829300"/>
            <a:ext cx="1828800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6485" name="AutoShape 4"/>
          <p:cNvSpPr>
            <a:spLocks noChangeArrowheads="1"/>
          </p:cNvSpPr>
          <p:nvPr/>
        </p:nvSpPr>
        <p:spPr bwMode="auto">
          <a:xfrm>
            <a:off x="304800" y="242888"/>
            <a:ext cx="1504950" cy="276225"/>
          </a:xfrm>
          <a:prstGeom prst="roundRect">
            <a:avLst>
              <a:gd name="adj" fmla="val 16667"/>
            </a:avLst>
          </a:prstGeom>
          <a:solidFill>
            <a:srgbClr val="F64440"/>
          </a:solidFill>
          <a:ln w="9360">
            <a:solidFill>
              <a:srgbClr val="F6444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 b="1" i="1">
                <a:solidFill>
                  <a:srgbClr val="FFFFFF"/>
                </a:solidFill>
                <a:latin typeface="Verdana" pitchFamily="34" charset="0"/>
              </a:rPr>
              <a:t>Taбл. I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914400" y="2022475"/>
            <a:ext cx="7467600" cy="3956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125"/>
              </a:spcBef>
              <a:buClr>
                <a:srgbClr val="9E0B00"/>
              </a:buClr>
              <a:buSzPct val="120000"/>
              <a:buFont typeface="CommonBullets" pitchFamily="32" charset="2"/>
              <a:buChar char="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9E0B00"/>
                </a:solidFill>
                <a:latin typeface="Verdana" pitchFamily="34" charset="0"/>
              </a:rPr>
              <a:t>  </a:t>
            </a:r>
            <a:r>
              <a:rPr lang="ru-RU" sz="1800" b="1">
                <a:solidFill>
                  <a:srgbClr val="9E0B00"/>
                </a:solidFill>
                <a:latin typeface="Verdana" pitchFamily="34" charset="0"/>
              </a:rPr>
              <a:t>Железистые кварциты комплекса Исуа (Гренландия), пояса Абитиби (Канада) – 3,78 – 3,60 и Аншаньской серии (сев. Китай)</a:t>
            </a:r>
          </a:p>
          <a:p>
            <a:pPr>
              <a:spcBef>
                <a:spcPts val="1125"/>
              </a:spcBef>
              <a:buSzPct val="150000"/>
              <a:buFont typeface="CommonBullets" pitchFamily="32" charset="2"/>
              <a:buChar char="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000000"/>
                </a:solidFill>
                <a:latin typeface="Verdana" pitchFamily="34" charset="0"/>
              </a:rPr>
              <a:t>  </a:t>
            </a:r>
            <a:r>
              <a:rPr lang="ru-RU" sz="1800" b="1">
                <a:solidFill>
                  <a:srgbClr val="000000"/>
                </a:solidFill>
                <a:latin typeface="Verdana" pitchFamily="34" charset="0"/>
              </a:rPr>
              <a:t>Железистые осадочно-вулканогенные леентитовые формации типа Алгома и Кивантинский (Кируна, Швеция</a:t>
            </a:r>
            <a:r>
              <a:rPr lang="en-US" sz="1800" b="1">
                <a:solidFill>
                  <a:srgbClr val="000000"/>
                </a:solidFill>
                <a:latin typeface="Verdana" pitchFamily="34" charset="0"/>
              </a:rPr>
              <a:t>;</a:t>
            </a:r>
            <a:r>
              <a:rPr lang="ru-RU" sz="1800" b="1">
                <a:solidFill>
                  <a:srgbClr val="000000"/>
                </a:solidFill>
                <a:latin typeface="Verdana" pitchFamily="34" charset="0"/>
              </a:rPr>
              <a:t> Оленегорское, Россия) – 3,3 – 3,7.</a:t>
            </a:r>
          </a:p>
          <a:p>
            <a:pPr>
              <a:spcBef>
                <a:spcPts val="1125"/>
              </a:spcBef>
              <a:buClr>
                <a:srgbClr val="9E0B00"/>
              </a:buClr>
              <a:buSzPct val="150000"/>
              <a:buFont typeface="CommonBullets" pitchFamily="32" charset="2"/>
              <a:buChar char="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320400"/>
                </a:solidFill>
                <a:latin typeface="Verdana" pitchFamily="34" charset="0"/>
              </a:rPr>
              <a:t>  </a:t>
            </a:r>
            <a:r>
              <a:rPr lang="ru-RU" sz="1800" b="1">
                <a:solidFill>
                  <a:srgbClr val="9E0B00"/>
                </a:solidFill>
                <a:latin typeface="Verdana" pitchFamily="34" charset="0"/>
              </a:rPr>
              <a:t>Мусковитовые пегматиты (Анабарский щит, Джугджур) – 3,5 – 3,2</a:t>
            </a:r>
          </a:p>
          <a:p>
            <a:pPr>
              <a:spcBef>
                <a:spcPts val="1125"/>
              </a:spcBef>
              <a:buSzPct val="150000"/>
              <a:buFont typeface="CommonBullets" pitchFamily="32" charset="2"/>
              <a:buChar char="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000000"/>
                </a:solidFill>
                <a:latin typeface="Verdana" pitchFamily="34" charset="0"/>
              </a:rPr>
              <a:t>  </a:t>
            </a:r>
            <a:r>
              <a:rPr lang="ru-RU" sz="1800" b="1">
                <a:solidFill>
                  <a:srgbClr val="000000"/>
                </a:solidFill>
                <a:latin typeface="Verdana" pitchFamily="34" charset="0"/>
              </a:rPr>
              <a:t>Редкометальные пегматиты  с </a:t>
            </a:r>
            <a:r>
              <a:rPr lang="en-US" sz="1800" b="1">
                <a:solidFill>
                  <a:srgbClr val="000000"/>
                </a:solidFill>
                <a:latin typeface="Verdana" pitchFamily="34" charset="0"/>
              </a:rPr>
              <a:t>Nb,Ta,Zr </a:t>
            </a:r>
            <a:r>
              <a:rPr lang="ru-RU" sz="1800" b="1">
                <a:solidFill>
                  <a:srgbClr val="000000"/>
                </a:solidFill>
                <a:latin typeface="Verdana" pitchFamily="34" charset="0"/>
              </a:rPr>
              <a:t>(Зап. Австралия, Бразилия, Африка) – 3,5 – 3,2.</a:t>
            </a:r>
          </a:p>
          <a:p>
            <a:pPr>
              <a:spcBef>
                <a:spcPts val="1125"/>
              </a:spcBef>
              <a:buClr>
                <a:srgbClr val="9E0B00"/>
              </a:buClr>
              <a:buSzPct val="150000"/>
              <a:buFont typeface="CommonBullets" pitchFamily="32" charset="2"/>
              <a:buChar char="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>
                <a:solidFill>
                  <a:srgbClr val="9E0B00"/>
                </a:solidFill>
                <a:latin typeface="Verdana" pitchFamily="34" charset="0"/>
              </a:rPr>
              <a:t>Хромиты в анартозитах (Фискенессетский комплекс), (Стиллуотер, Сев. Америка) – 3,65.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1" dur="500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5" dur="500"/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9" dur="500"/>
                                        <p:tgtEl>
                                          <p:spTgt spid="10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3" dur="500"/>
                                        <p:tgtEl>
                                          <p:spTgt spid="10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Text Box 1"/>
          <p:cNvSpPr txBox="1">
            <a:spLocks noChangeArrowheads="1"/>
          </p:cNvSpPr>
          <p:nvPr/>
        </p:nvSpPr>
        <p:spPr bwMode="auto">
          <a:xfrm>
            <a:off x="1219200" y="939800"/>
            <a:ext cx="67056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b="1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b="1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77507" name="AutoShape 2"/>
          <p:cNvSpPr>
            <a:spLocks noChangeArrowheads="1"/>
          </p:cNvSpPr>
          <p:nvPr/>
        </p:nvSpPr>
        <p:spPr bwMode="auto">
          <a:xfrm>
            <a:off x="304800" y="242888"/>
            <a:ext cx="1504950" cy="276225"/>
          </a:xfrm>
          <a:prstGeom prst="roundRect">
            <a:avLst>
              <a:gd name="adj" fmla="val 16667"/>
            </a:avLst>
          </a:prstGeom>
          <a:solidFill>
            <a:srgbClr val="F64440"/>
          </a:solidFill>
          <a:ln w="9360">
            <a:solidFill>
              <a:srgbClr val="F6444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 b="1" i="1">
                <a:solidFill>
                  <a:srgbClr val="FFFFFF"/>
                </a:solidFill>
                <a:latin typeface="Verdana" pitchFamily="34" charset="0"/>
              </a:rPr>
              <a:t>Taбл. II</a:t>
            </a:r>
          </a:p>
        </p:txBody>
      </p:sp>
      <p:sp>
        <p:nvSpPr>
          <p:cNvPr id="277508" name="Text Box 3"/>
          <p:cNvSpPr txBox="1">
            <a:spLocks noChangeArrowheads="1"/>
          </p:cNvSpPr>
          <p:nvPr/>
        </p:nvSpPr>
        <p:spPr bwMode="auto">
          <a:xfrm>
            <a:off x="7086600" y="5829300"/>
            <a:ext cx="1828800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7509" name="Rectangle 4"/>
          <p:cNvSpPr>
            <a:spLocks noChangeArrowheads="1"/>
          </p:cNvSpPr>
          <p:nvPr/>
        </p:nvSpPr>
        <p:spPr bwMode="auto">
          <a:xfrm>
            <a:off x="1066800" y="914400"/>
            <a:ext cx="6858000" cy="1200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1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>
                <a:solidFill>
                  <a:srgbClr val="006600"/>
                </a:solidFill>
                <a:latin typeface="Verdana" pitchFamily="34" charset="0"/>
              </a:rPr>
              <a:t>II.</a:t>
            </a:r>
            <a:r>
              <a:rPr lang="en-US" b="1">
                <a:solidFill>
                  <a:srgbClr val="800000"/>
                </a:solidFill>
                <a:latin typeface="Verdana" pitchFamily="34" charset="0"/>
              </a:rPr>
              <a:t> </a:t>
            </a:r>
            <a:r>
              <a:rPr lang="ru-RU" b="1">
                <a:solidFill>
                  <a:srgbClr val="800000"/>
                </a:solidFill>
                <a:latin typeface="Verdana" pitchFamily="34" charset="0"/>
              </a:rPr>
              <a:t>Период формирования основной массы континентальной коры</a:t>
            </a:r>
          </a:p>
          <a:p>
            <a:pPr algn="ctr">
              <a:lnSpc>
                <a:spcPct val="11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>
                <a:solidFill>
                  <a:srgbClr val="800000"/>
                </a:solidFill>
                <a:latin typeface="Verdana" pitchFamily="34" charset="0"/>
              </a:rPr>
              <a:t>(3,2 – 2,7 млрд. лет)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914400" y="2667000"/>
            <a:ext cx="7467600" cy="1958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40000"/>
              </a:lnSpc>
              <a:spcBef>
                <a:spcPts val="1250"/>
              </a:spcBef>
              <a:buClr>
                <a:srgbClr val="9E0B00"/>
              </a:buClr>
              <a:buSzPct val="120000"/>
              <a:buFont typeface="CommonBullets" pitchFamily="32" charset="2"/>
              <a:buChar char="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>
                <a:solidFill>
                  <a:srgbClr val="9E0B00"/>
                </a:solidFill>
                <a:latin typeface="Verdana" pitchFamily="34" charset="0"/>
              </a:rPr>
              <a:t> </a:t>
            </a:r>
            <a:r>
              <a:rPr lang="en-GB" sz="1400" b="1">
                <a:solidFill>
                  <a:srgbClr val="9E0B00"/>
                </a:solidFill>
                <a:latin typeface="Verdana" pitchFamily="34" charset="0"/>
              </a:rPr>
              <a:t> </a:t>
            </a:r>
            <a:r>
              <a:rPr lang="en-US" sz="2000" b="1">
                <a:solidFill>
                  <a:srgbClr val="9E0B00"/>
                </a:solidFill>
                <a:latin typeface="Verdana" pitchFamily="34" charset="0"/>
              </a:rPr>
              <a:t>Месторождения золота и урана в конгломератах (Витватеррсранд, 2,75)</a:t>
            </a:r>
          </a:p>
          <a:p>
            <a:pPr>
              <a:lnSpc>
                <a:spcPct val="140000"/>
              </a:lnSpc>
              <a:spcBef>
                <a:spcPts val="1250"/>
              </a:spcBef>
              <a:buSzPct val="150000"/>
              <a:buFont typeface="CommonBullets" pitchFamily="32" charset="2"/>
              <a:buChar char="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>
                <a:solidFill>
                  <a:srgbClr val="000000"/>
                </a:solidFill>
                <a:latin typeface="Verdana" pitchFamily="34" charset="0"/>
              </a:rPr>
              <a:t>  </a:t>
            </a:r>
            <a:r>
              <a:rPr lang="en-US" sz="2000" b="1">
                <a:solidFill>
                  <a:srgbClr val="000000"/>
                </a:solidFill>
                <a:latin typeface="Verdana" pitchFamily="34" charset="0"/>
              </a:rPr>
              <a:t>Железистые квациты (КМА, Михайловское, Околово</a:t>
            </a:r>
            <a:r>
              <a:rPr lang="ru-RU" sz="2000" b="1">
                <a:solidFill>
                  <a:srgbClr val="000000"/>
                </a:solidFill>
                <a:latin typeface="Verdana" pitchFamily="34" charset="0"/>
              </a:rPr>
              <a:t>).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1" dur="500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ext Box 1"/>
          <p:cNvSpPr txBox="1">
            <a:spLocks noChangeArrowheads="1"/>
          </p:cNvSpPr>
          <p:nvPr/>
        </p:nvSpPr>
        <p:spPr bwMode="auto">
          <a:xfrm>
            <a:off x="1219200" y="939800"/>
            <a:ext cx="67056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b="1">
              <a:solidFill>
                <a:srgbClr val="000000"/>
              </a:solidFill>
              <a:latin typeface="Verdana" pitchFamily="34" charset="0"/>
            </a:endParaRPr>
          </a:p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b="1">
              <a:solidFill>
                <a:srgbClr val="000000"/>
              </a:solidFill>
              <a:latin typeface="Verdana" pitchFamily="34" charset="0"/>
            </a:endParaRPr>
          </a:p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78531" name="Rectangle 2"/>
          <p:cNvSpPr>
            <a:spLocks noChangeArrowheads="1"/>
          </p:cNvSpPr>
          <p:nvPr/>
        </p:nvSpPr>
        <p:spPr bwMode="auto">
          <a:xfrm>
            <a:off x="914400" y="1066800"/>
            <a:ext cx="7162800" cy="798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1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>
                <a:solidFill>
                  <a:srgbClr val="006600"/>
                </a:solidFill>
                <a:latin typeface="Verdana" pitchFamily="34" charset="0"/>
              </a:rPr>
              <a:t>III.</a:t>
            </a:r>
            <a:r>
              <a:rPr lang="en-US" b="1">
                <a:solidFill>
                  <a:srgbClr val="800000"/>
                </a:solidFill>
                <a:latin typeface="Verdana" pitchFamily="34" charset="0"/>
              </a:rPr>
              <a:t> </a:t>
            </a:r>
            <a:r>
              <a:rPr lang="ru-RU" b="1">
                <a:solidFill>
                  <a:srgbClr val="800000"/>
                </a:solidFill>
                <a:latin typeface="Verdana" pitchFamily="34" charset="0"/>
              </a:rPr>
              <a:t>Период первых суперконтинентов</a:t>
            </a:r>
          </a:p>
          <a:p>
            <a:pPr algn="ctr" eaLnBrk="1">
              <a:lnSpc>
                <a:spcPct val="11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>
                <a:solidFill>
                  <a:srgbClr val="800000"/>
                </a:solidFill>
                <a:latin typeface="Verdana" pitchFamily="34" charset="0"/>
              </a:rPr>
              <a:t>(2,7 – 1,8 млрд. лет)</a:t>
            </a:r>
          </a:p>
        </p:txBody>
      </p:sp>
      <p:sp>
        <p:nvSpPr>
          <p:cNvPr id="278532" name="Text Box 3"/>
          <p:cNvSpPr txBox="1">
            <a:spLocks noChangeArrowheads="1"/>
          </p:cNvSpPr>
          <p:nvPr/>
        </p:nvSpPr>
        <p:spPr bwMode="auto">
          <a:xfrm>
            <a:off x="7086600" y="5829300"/>
            <a:ext cx="1828800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8533" name="AutoShape 4"/>
          <p:cNvSpPr>
            <a:spLocks noChangeArrowheads="1"/>
          </p:cNvSpPr>
          <p:nvPr/>
        </p:nvSpPr>
        <p:spPr bwMode="auto">
          <a:xfrm>
            <a:off x="304800" y="242888"/>
            <a:ext cx="1504950" cy="276225"/>
          </a:xfrm>
          <a:prstGeom prst="roundRect">
            <a:avLst>
              <a:gd name="adj" fmla="val 16667"/>
            </a:avLst>
          </a:prstGeom>
          <a:solidFill>
            <a:srgbClr val="F64440"/>
          </a:solidFill>
          <a:ln w="9360">
            <a:solidFill>
              <a:srgbClr val="F6444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 b="1" i="1">
                <a:solidFill>
                  <a:srgbClr val="FFFFFF"/>
                </a:solidFill>
                <a:latin typeface="Verdana" pitchFamily="34" charset="0"/>
              </a:rPr>
              <a:t>Taбл. I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609600" y="2022475"/>
            <a:ext cx="8077200" cy="4227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>
              <a:spcBef>
                <a:spcPts val="1250"/>
              </a:spcBef>
              <a:buClr>
                <a:srgbClr val="9E0B00"/>
              </a:buClr>
              <a:buSzPct val="150000"/>
              <a:buFont typeface="CommonBullets" pitchFamily="32" charset="2"/>
              <a:buChar char="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>
                <a:solidFill>
                  <a:srgbClr val="9E0B00"/>
                </a:solidFill>
                <a:latin typeface="Verdana" pitchFamily="34" charset="0"/>
              </a:rPr>
              <a:t>  </a:t>
            </a:r>
            <a:r>
              <a:rPr lang="ru-RU" sz="2000" b="1" u="sng">
                <a:solidFill>
                  <a:srgbClr val="9E0B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Редкометальные пегматиты</a:t>
            </a:r>
            <a:r>
              <a:rPr lang="ru-RU" sz="2000" b="1">
                <a:solidFill>
                  <a:srgbClr val="9E0B00"/>
                </a:solidFill>
                <a:latin typeface="Verdana" pitchFamily="34" charset="0"/>
              </a:rPr>
              <a:t> (Карелия, Забайкалье-Мамская провинция калиевый гранитный магматизм) – 1,8</a:t>
            </a:r>
          </a:p>
          <a:p>
            <a:pPr eaLnBrk="1">
              <a:spcBef>
                <a:spcPts val="1250"/>
              </a:spcBef>
              <a:buSzPct val="150000"/>
              <a:buFont typeface="CommonBullets" pitchFamily="32" charset="2"/>
              <a:buChar char="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>
                <a:solidFill>
                  <a:srgbClr val="000000"/>
                </a:solidFill>
                <a:latin typeface="Verdana" pitchFamily="34" charset="0"/>
              </a:rPr>
              <a:t>  </a:t>
            </a:r>
            <a:r>
              <a:rPr lang="ru-RU" sz="20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Золоторудные</a:t>
            </a:r>
            <a:r>
              <a:rPr lang="ru-RU" sz="2000" b="1">
                <a:solidFill>
                  <a:srgbClr val="000000"/>
                </a:solidFill>
                <a:latin typeface="Verdana" pitchFamily="34" charset="0"/>
              </a:rPr>
              <a:t> гидротермальные месторождения (Хоумстейк,Сухой лог, Кобальт) – 1,8 – 2,0.</a:t>
            </a:r>
          </a:p>
          <a:p>
            <a:pPr eaLnBrk="1">
              <a:spcBef>
                <a:spcPts val="1250"/>
              </a:spcBef>
              <a:buClr>
                <a:srgbClr val="9E0B00"/>
              </a:buClr>
              <a:buSzPct val="150000"/>
              <a:buFont typeface="CommonBullets" pitchFamily="32" charset="2"/>
              <a:buChar char="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>
                <a:solidFill>
                  <a:srgbClr val="320400"/>
                </a:solidFill>
                <a:latin typeface="Verdana" pitchFamily="34" charset="0"/>
              </a:rPr>
              <a:t>  </a:t>
            </a:r>
            <a:r>
              <a:rPr lang="ru-RU" sz="2000" b="1" u="sng">
                <a:solidFill>
                  <a:srgbClr val="9E0B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Олово-вольфрамовые скарны</a:t>
            </a:r>
            <a:r>
              <a:rPr lang="ru-RU" sz="2000" b="1">
                <a:solidFill>
                  <a:srgbClr val="9E0B00"/>
                </a:solidFill>
                <a:latin typeface="Verdana" pitchFamily="34" charset="0"/>
              </a:rPr>
              <a:t> (Карелия) – 1,8 –2,0</a:t>
            </a:r>
          </a:p>
          <a:p>
            <a:pPr eaLnBrk="1">
              <a:spcBef>
                <a:spcPts val="1250"/>
              </a:spcBef>
              <a:buSzPct val="150000"/>
              <a:buFont typeface="CommonBullets" pitchFamily="32" charset="2"/>
              <a:buChar char="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>
                <a:solidFill>
                  <a:srgbClr val="000000"/>
                </a:solidFill>
                <a:latin typeface="Verdana" pitchFamily="34" charset="0"/>
              </a:rPr>
              <a:t>  </a:t>
            </a:r>
            <a:r>
              <a:rPr lang="ru-RU" sz="20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Колчеданные </a:t>
            </a:r>
            <a:r>
              <a:rPr lang="en-US" sz="20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Cu-Zn-Pb</a:t>
            </a:r>
            <a:r>
              <a:rPr lang="en-US" sz="2000" b="1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ru-RU" sz="2000" b="1">
                <a:solidFill>
                  <a:srgbClr val="000000"/>
                </a:solidFill>
                <a:latin typeface="Verdana" pitchFamily="34" charset="0"/>
              </a:rPr>
              <a:t>месторождения, ассоциирующие с базальт-липаритовыми формациями (Австралия, Брокен-Хилл, Маунт-Айза – 1,75 – 1,85</a:t>
            </a:r>
            <a:r>
              <a:rPr lang="en-US" sz="2000" b="1">
                <a:solidFill>
                  <a:srgbClr val="000000"/>
                </a:solidFill>
                <a:latin typeface="Verdana" pitchFamily="34" charset="0"/>
              </a:rPr>
              <a:t>;</a:t>
            </a:r>
            <a:r>
              <a:rPr lang="ru-RU" sz="2000" b="1">
                <a:solidFill>
                  <a:srgbClr val="000000"/>
                </a:solidFill>
                <a:latin typeface="Verdana" pitchFamily="34" charset="0"/>
              </a:rPr>
              <a:t> Швеция, Болиден – 1,9</a:t>
            </a:r>
            <a:r>
              <a:rPr lang="en-US" sz="2000" b="1">
                <a:solidFill>
                  <a:srgbClr val="000000"/>
                </a:solidFill>
                <a:latin typeface="Verdana" pitchFamily="34" charset="0"/>
              </a:rPr>
              <a:t>;</a:t>
            </a:r>
            <a:r>
              <a:rPr lang="ru-RU" sz="2000" b="1">
                <a:solidFill>
                  <a:srgbClr val="000000"/>
                </a:solidFill>
                <a:latin typeface="Verdana" pitchFamily="34" charset="0"/>
              </a:rPr>
              <a:t> Финландия, Оутокумпо, 1,8 - 2,3</a:t>
            </a:r>
            <a:r>
              <a:rPr lang="en-US" sz="2000" b="1">
                <a:solidFill>
                  <a:srgbClr val="000000"/>
                </a:solidFill>
                <a:latin typeface="Verdana" pitchFamily="34" charset="0"/>
              </a:rPr>
              <a:t>;</a:t>
            </a:r>
            <a:r>
              <a:rPr lang="ru-RU" sz="2000" b="1">
                <a:solidFill>
                  <a:srgbClr val="000000"/>
                </a:solidFill>
                <a:latin typeface="Verdana" pitchFamily="34" charset="0"/>
              </a:rPr>
              <a:t> Карелия, 2,0 –2,2).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1" dur="500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5" dur="500"/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9" dur="500"/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Text Box 1"/>
          <p:cNvSpPr txBox="1">
            <a:spLocks noChangeArrowheads="1"/>
          </p:cNvSpPr>
          <p:nvPr/>
        </p:nvSpPr>
        <p:spPr bwMode="auto">
          <a:xfrm>
            <a:off x="1219200" y="939800"/>
            <a:ext cx="67056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b="1">
              <a:solidFill>
                <a:srgbClr val="000000"/>
              </a:solidFill>
              <a:latin typeface="Verdana" pitchFamily="34" charset="0"/>
            </a:endParaRPr>
          </a:p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b="1">
              <a:solidFill>
                <a:srgbClr val="000000"/>
              </a:solidFill>
              <a:latin typeface="Verdana" pitchFamily="34" charset="0"/>
            </a:endParaRPr>
          </a:p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79555" name="Rectangle 2"/>
          <p:cNvSpPr>
            <a:spLocks noChangeArrowheads="1"/>
          </p:cNvSpPr>
          <p:nvPr/>
        </p:nvSpPr>
        <p:spPr bwMode="auto">
          <a:xfrm>
            <a:off x="914400" y="914400"/>
            <a:ext cx="7162800" cy="798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1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>
                <a:solidFill>
                  <a:srgbClr val="006600"/>
                </a:solidFill>
                <a:latin typeface="Verdana" pitchFamily="34" charset="0"/>
              </a:rPr>
              <a:t>III.</a:t>
            </a:r>
            <a:r>
              <a:rPr lang="en-US" b="1">
                <a:solidFill>
                  <a:srgbClr val="800000"/>
                </a:solidFill>
                <a:latin typeface="Verdana" pitchFamily="34" charset="0"/>
              </a:rPr>
              <a:t> </a:t>
            </a:r>
            <a:r>
              <a:rPr lang="ru-RU" b="1">
                <a:solidFill>
                  <a:srgbClr val="800000"/>
                </a:solidFill>
                <a:latin typeface="Verdana" pitchFamily="34" charset="0"/>
              </a:rPr>
              <a:t>Период первых суперконтинентов</a:t>
            </a:r>
          </a:p>
          <a:p>
            <a:pPr algn="ctr" eaLnBrk="1">
              <a:lnSpc>
                <a:spcPct val="11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>
                <a:solidFill>
                  <a:srgbClr val="800000"/>
                </a:solidFill>
                <a:latin typeface="Verdana" pitchFamily="34" charset="0"/>
              </a:rPr>
              <a:t>(2,7 – 1,8 млрд. лет)</a:t>
            </a:r>
          </a:p>
        </p:txBody>
      </p:sp>
      <p:sp>
        <p:nvSpPr>
          <p:cNvPr id="279556" name="Text Box 3"/>
          <p:cNvSpPr txBox="1">
            <a:spLocks noChangeArrowheads="1"/>
          </p:cNvSpPr>
          <p:nvPr/>
        </p:nvSpPr>
        <p:spPr bwMode="auto">
          <a:xfrm>
            <a:off x="7086600" y="5829300"/>
            <a:ext cx="1828800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9557" name="AutoShape 4"/>
          <p:cNvSpPr>
            <a:spLocks noChangeArrowheads="1"/>
          </p:cNvSpPr>
          <p:nvPr/>
        </p:nvSpPr>
        <p:spPr bwMode="auto">
          <a:xfrm>
            <a:off x="304800" y="242888"/>
            <a:ext cx="1504950" cy="276225"/>
          </a:xfrm>
          <a:prstGeom prst="roundRect">
            <a:avLst>
              <a:gd name="adj" fmla="val 16667"/>
            </a:avLst>
          </a:prstGeom>
          <a:solidFill>
            <a:srgbClr val="F64440"/>
          </a:solidFill>
          <a:ln w="9360">
            <a:solidFill>
              <a:srgbClr val="F6444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 b="1" i="1">
                <a:solidFill>
                  <a:srgbClr val="FFFFFF"/>
                </a:solidFill>
                <a:latin typeface="Verdana" pitchFamily="34" charset="0"/>
              </a:rPr>
              <a:t>Taбл. I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09600" y="1828800"/>
            <a:ext cx="8077200" cy="4364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>
              <a:spcBef>
                <a:spcPts val="1250"/>
              </a:spcBef>
              <a:buClr>
                <a:srgbClr val="9E0B00"/>
              </a:buClr>
              <a:buSzPct val="150000"/>
              <a:buFont typeface="CommonBullets" pitchFamily="32" charset="2"/>
              <a:buChar char="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>
                <a:solidFill>
                  <a:srgbClr val="9E0B00"/>
                </a:solidFill>
                <a:latin typeface="Verdana" pitchFamily="34" charset="0"/>
              </a:rPr>
              <a:t>  </a:t>
            </a:r>
            <a:r>
              <a:rPr lang="ru-RU" sz="2000" b="1">
                <a:solidFill>
                  <a:srgbClr val="9E0B00"/>
                </a:solidFill>
                <a:latin typeface="Verdana" pitchFamily="34" charset="0"/>
              </a:rPr>
              <a:t>Расслоенные ультраосновные массивы:</a:t>
            </a:r>
          </a:p>
          <a:p>
            <a:pPr>
              <a:spcBef>
                <a:spcPts val="1250"/>
              </a:spcBef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>
                <a:solidFill>
                  <a:srgbClr val="9E0B00"/>
                </a:solidFill>
                <a:latin typeface="Verdana" pitchFamily="34" charset="0"/>
              </a:rPr>
              <a:t>а) Хром-платина, Южная Африка, Бушвельд – 1,95</a:t>
            </a:r>
            <a:r>
              <a:rPr lang="en-US" sz="1800" b="1">
                <a:solidFill>
                  <a:srgbClr val="9E0B00"/>
                </a:solidFill>
                <a:latin typeface="Verdana" pitchFamily="34" charset="0"/>
              </a:rPr>
              <a:t>; </a:t>
            </a:r>
            <a:r>
              <a:rPr lang="ru-RU" sz="1800" b="1">
                <a:solidFill>
                  <a:srgbClr val="9E0B00"/>
                </a:solidFill>
                <a:latin typeface="Verdana" pitchFamily="34" charset="0"/>
              </a:rPr>
              <a:t>Великая Дайка Зимбабве – 2,5.</a:t>
            </a:r>
            <a:r>
              <a:rPr lang="ru-RU" sz="2000" b="1">
                <a:solidFill>
                  <a:srgbClr val="9E0B00"/>
                </a:solidFill>
                <a:latin typeface="Verdana" pitchFamily="34" charset="0"/>
              </a:rPr>
              <a:t> </a:t>
            </a:r>
          </a:p>
          <a:p>
            <a:pPr>
              <a:spcBef>
                <a:spcPts val="188"/>
              </a:spcBef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00" b="1">
              <a:solidFill>
                <a:srgbClr val="9E0B00"/>
              </a:solidFill>
              <a:latin typeface="Verdana" pitchFamily="34" charset="0"/>
            </a:endParaRPr>
          </a:p>
          <a:p>
            <a:pPr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>
                <a:solidFill>
                  <a:srgbClr val="9E0B00"/>
                </a:solidFill>
                <a:latin typeface="Verdana" pitchFamily="34" charset="0"/>
              </a:rPr>
              <a:t>б) Медь-никель Канада, Саддбери</a:t>
            </a:r>
            <a:r>
              <a:rPr lang="en-US" sz="1800" b="1">
                <a:solidFill>
                  <a:srgbClr val="9E0B00"/>
                </a:solidFill>
                <a:latin typeface="Verdana" pitchFamily="34" charset="0"/>
              </a:rPr>
              <a:t>;</a:t>
            </a:r>
            <a:r>
              <a:rPr lang="ru-RU" sz="1800" b="1">
                <a:solidFill>
                  <a:srgbClr val="9E0B00"/>
                </a:solidFill>
                <a:latin typeface="Verdana" pitchFamily="34" charset="0"/>
              </a:rPr>
              <a:t> - 1,8 – 2,0</a:t>
            </a:r>
          </a:p>
          <a:p>
            <a:pPr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>
                <a:solidFill>
                  <a:srgbClr val="9E0B00"/>
                </a:solidFill>
                <a:latin typeface="Verdana" pitchFamily="34" charset="0"/>
              </a:rPr>
              <a:t>    Кольский полуостров, Печенга – 1,8</a:t>
            </a:r>
          </a:p>
          <a:p>
            <a:pPr>
              <a:spcBef>
                <a:spcPts val="1250"/>
              </a:spcBef>
              <a:buSzPct val="150000"/>
              <a:buFont typeface="CommonBullets" pitchFamily="32" charset="2"/>
              <a:buChar char="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>
                <a:solidFill>
                  <a:srgbClr val="000000"/>
                </a:solidFill>
                <a:latin typeface="Verdana" pitchFamily="34" charset="0"/>
              </a:rPr>
              <a:t>  </a:t>
            </a:r>
            <a:r>
              <a:rPr lang="ru-RU" sz="2000" b="1">
                <a:solidFill>
                  <a:srgbClr val="000000"/>
                </a:solidFill>
                <a:latin typeface="Verdana" pitchFamily="34" charset="0"/>
              </a:rPr>
              <a:t>Ультраосновные комплексы – 1,8 - 2,0 Карбонатитовые медные (Полабора) Альбититы с ураном и редкими металлами).</a:t>
            </a:r>
          </a:p>
          <a:p>
            <a:pPr>
              <a:spcBef>
                <a:spcPts val="1250"/>
              </a:spcBef>
              <a:buClr>
                <a:srgbClr val="9E0B00"/>
              </a:buClr>
              <a:buSzPct val="150000"/>
              <a:buFont typeface="CommonBullets" pitchFamily="32" charset="2"/>
              <a:buChar char="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>
                <a:solidFill>
                  <a:srgbClr val="320400"/>
                </a:solidFill>
                <a:latin typeface="Verdana" pitchFamily="34" charset="0"/>
              </a:rPr>
              <a:t>  </a:t>
            </a:r>
            <a:r>
              <a:rPr lang="ru-RU" sz="2000" b="1">
                <a:solidFill>
                  <a:srgbClr val="9E0B00"/>
                </a:solidFill>
                <a:latin typeface="Verdana" pitchFamily="34" charset="0"/>
              </a:rPr>
              <a:t>Железистые осадочные формации – 1,85 (Украина, Кривой рог, Россия КМА, Костомукша</a:t>
            </a:r>
            <a:r>
              <a:rPr lang="en-US" sz="2000" b="1">
                <a:solidFill>
                  <a:srgbClr val="9E0B00"/>
                </a:solidFill>
                <a:latin typeface="Verdana" pitchFamily="34" charset="0"/>
              </a:rPr>
              <a:t>;</a:t>
            </a:r>
            <a:r>
              <a:rPr lang="ru-RU" sz="2000" b="1">
                <a:solidFill>
                  <a:srgbClr val="9E0B00"/>
                </a:solidFill>
                <a:latin typeface="Verdana" pitchFamily="34" charset="0"/>
              </a:rPr>
              <a:t> Австралия, Хаммерсли)</a:t>
            </a:r>
          </a:p>
          <a:p>
            <a:pPr>
              <a:spcBef>
                <a:spcPts val="1250"/>
              </a:spcBef>
              <a:buSzPct val="150000"/>
              <a:buFont typeface="CommonBullets" pitchFamily="32" charset="2"/>
              <a:buChar char="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>
                <a:solidFill>
                  <a:srgbClr val="000000"/>
                </a:solidFill>
                <a:latin typeface="Verdana" pitchFamily="34" charset="0"/>
              </a:rPr>
              <a:t>  </a:t>
            </a:r>
            <a:r>
              <a:rPr lang="ru-RU" sz="2000" b="1">
                <a:solidFill>
                  <a:srgbClr val="000000"/>
                </a:solidFill>
                <a:latin typeface="Verdana" pitchFamily="34" charset="0"/>
              </a:rPr>
              <a:t>Медистые песчаники (Россия, Удокан – 1,8 – 2,1).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1" dur="500"/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5" dur="500"/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9" dur="500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3" dur="500"/>
                                        <p:tgtEl>
                                          <p:spTgt spid="13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7" dur="500"/>
                                        <p:tgtEl>
                                          <p:spTgt spid="13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1" dur="500"/>
                                        <p:tgtEl>
                                          <p:spTgt spid="133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Text Box 1"/>
          <p:cNvSpPr txBox="1">
            <a:spLocks noChangeArrowheads="1"/>
          </p:cNvSpPr>
          <p:nvPr/>
        </p:nvSpPr>
        <p:spPr bwMode="auto">
          <a:xfrm>
            <a:off x="1219200" y="939800"/>
            <a:ext cx="6705600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b="1">
              <a:solidFill>
                <a:srgbClr val="000000"/>
              </a:solidFill>
              <a:latin typeface="Verdana" pitchFamily="34" charset="0"/>
            </a:endParaRPr>
          </a:p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b="1">
              <a:solidFill>
                <a:srgbClr val="000000"/>
              </a:solidFill>
              <a:latin typeface="Verdana" pitchFamily="34" charset="0"/>
            </a:endParaRPr>
          </a:p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80579" name="Rectangle 2"/>
          <p:cNvSpPr>
            <a:spLocks noChangeArrowheads="1"/>
          </p:cNvSpPr>
          <p:nvPr/>
        </p:nvSpPr>
        <p:spPr bwMode="auto">
          <a:xfrm>
            <a:off x="1143000" y="1066800"/>
            <a:ext cx="7162800" cy="798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1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>
                <a:solidFill>
                  <a:srgbClr val="006600"/>
                </a:solidFill>
                <a:latin typeface="Verdana" pitchFamily="34" charset="0"/>
              </a:rPr>
              <a:t>III.</a:t>
            </a:r>
            <a:r>
              <a:rPr lang="en-US" b="1">
                <a:solidFill>
                  <a:srgbClr val="800000"/>
                </a:solidFill>
                <a:latin typeface="Verdana" pitchFamily="34" charset="0"/>
              </a:rPr>
              <a:t> </a:t>
            </a:r>
            <a:r>
              <a:rPr lang="ru-RU" b="1">
                <a:solidFill>
                  <a:srgbClr val="800000"/>
                </a:solidFill>
                <a:latin typeface="Verdana" pitchFamily="34" charset="0"/>
              </a:rPr>
              <a:t>Период первых суперконтинентов</a:t>
            </a:r>
          </a:p>
          <a:p>
            <a:pPr algn="ctr" eaLnBrk="1">
              <a:lnSpc>
                <a:spcPct val="11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>
                <a:solidFill>
                  <a:srgbClr val="800000"/>
                </a:solidFill>
                <a:latin typeface="Verdana" pitchFamily="34" charset="0"/>
              </a:rPr>
              <a:t>(2,7 – 1,8 млрд. лет)</a:t>
            </a:r>
          </a:p>
        </p:txBody>
      </p:sp>
      <p:sp>
        <p:nvSpPr>
          <p:cNvPr id="280580" name="Text Box 3"/>
          <p:cNvSpPr txBox="1">
            <a:spLocks noChangeArrowheads="1"/>
          </p:cNvSpPr>
          <p:nvPr/>
        </p:nvSpPr>
        <p:spPr bwMode="auto">
          <a:xfrm>
            <a:off x="7086600" y="5829300"/>
            <a:ext cx="1828800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0581" name="AutoShape 4"/>
          <p:cNvSpPr>
            <a:spLocks noChangeArrowheads="1"/>
          </p:cNvSpPr>
          <p:nvPr/>
        </p:nvSpPr>
        <p:spPr bwMode="auto">
          <a:xfrm>
            <a:off x="304800" y="242888"/>
            <a:ext cx="1504950" cy="276225"/>
          </a:xfrm>
          <a:prstGeom prst="roundRect">
            <a:avLst>
              <a:gd name="adj" fmla="val 16667"/>
            </a:avLst>
          </a:prstGeom>
          <a:solidFill>
            <a:srgbClr val="F64440"/>
          </a:solidFill>
          <a:ln w="9360">
            <a:solidFill>
              <a:srgbClr val="F6444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 b="1" i="1">
                <a:solidFill>
                  <a:srgbClr val="FFFFFF"/>
                </a:solidFill>
                <a:latin typeface="Verdana" pitchFamily="34" charset="0"/>
              </a:rPr>
              <a:t>Taбл. I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371600" y="2530475"/>
            <a:ext cx="6248400" cy="220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>
              <a:lnSpc>
                <a:spcPct val="160000"/>
              </a:lnSpc>
              <a:spcBef>
                <a:spcPts val="1250"/>
              </a:spcBef>
              <a:buClr>
                <a:srgbClr val="9E0B00"/>
              </a:buClr>
              <a:buSzPct val="150000"/>
              <a:buFont typeface="CommonBullets" pitchFamily="32" charset="2"/>
              <a:buChar char="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>
                <a:solidFill>
                  <a:srgbClr val="9E0B00"/>
                </a:solidFill>
                <a:latin typeface="Verdana" pitchFamily="34" charset="0"/>
              </a:rPr>
              <a:t>  </a:t>
            </a:r>
            <a:r>
              <a:rPr lang="ru-RU" sz="2000" b="1">
                <a:solidFill>
                  <a:srgbClr val="9E0B00"/>
                </a:solidFill>
                <a:latin typeface="Verdana" pitchFamily="34" charset="0"/>
              </a:rPr>
              <a:t>Ураноносные конгломераты (Канада, Элиот-Лейк – 2,2)</a:t>
            </a:r>
          </a:p>
          <a:p>
            <a:pPr eaLnBrk="1">
              <a:lnSpc>
                <a:spcPct val="160000"/>
              </a:lnSpc>
              <a:spcBef>
                <a:spcPts val="1250"/>
              </a:spcBef>
              <a:buSzPct val="150000"/>
              <a:buFont typeface="CommonBullets" pitchFamily="32" charset="2"/>
              <a:buChar char="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>
                <a:solidFill>
                  <a:srgbClr val="000000"/>
                </a:solidFill>
                <a:latin typeface="Verdana" pitchFamily="34" charset="0"/>
              </a:rPr>
              <a:t>  </a:t>
            </a:r>
            <a:r>
              <a:rPr lang="ru-RU" sz="2000" b="1">
                <a:solidFill>
                  <a:srgbClr val="000000"/>
                </a:solidFill>
                <a:latin typeface="Verdana" pitchFamily="34" charset="0"/>
              </a:rPr>
              <a:t>Марганцевые месторождения (Индия, 1,7 – 2,3).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1" dur="500"/>
                                        <p:tgtEl>
                                          <p:spTgt spid="14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Text Box 1"/>
          <p:cNvSpPr txBox="1">
            <a:spLocks noChangeArrowheads="1"/>
          </p:cNvSpPr>
          <p:nvPr/>
        </p:nvSpPr>
        <p:spPr bwMode="auto">
          <a:xfrm>
            <a:off x="1219200" y="939800"/>
            <a:ext cx="670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1603" name="Text Box 2"/>
          <p:cNvSpPr txBox="1">
            <a:spLocks noChangeArrowheads="1"/>
          </p:cNvSpPr>
          <p:nvPr/>
        </p:nvSpPr>
        <p:spPr bwMode="auto">
          <a:xfrm>
            <a:off x="1905000" y="152400"/>
            <a:ext cx="685800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b="1">
                <a:solidFill>
                  <a:srgbClr val="FFFFFF"/>
                </a:solidFill>
              </a:rPr>
              <a:t>ЭВОЛЮЦИЯ ЗЕМЛИ И МЕТАЛЛОГЕНИЯ (ГЕОДИНАМИЧЕСКАЯ КОНЦЕПЦИЯ).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714375" y="1928813"/>
            <a:ext cx="7929563" cy="4249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10000"/>
              </a:lnSpc>
              <a:spcBef>
                <a:spcPts val="875"/>
              </a:spcBef>
              <a:buClr>
                <a:srgbClr val="9E0B00"/>
              </a:buClr>
              <a:buSzPct val="120000"/>
              <a:buFont typeface="CommonBullets" pitchFamily="32" charset="2"/>
              <a:buChar char="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400" b="1" dirty="0">
                <a:solidFill>
                  <a:srgbClr val="9E0B00"/>
                </a:solidFill>
              </a:rPr>
              <a:t>  </a:t>
            </a:r>
            <a:r>
              <a:rPr lang="ru-RU" sz="2000" b="1" u="sng" dirty="0">
                <a:solidFill>
                  <a:srgbClr val="9E0B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 средней юры </a:t>
            </a:r>
            <a:r>
              <a:rPr lang="ru-RU" sz="2000" b="1" u="sng" dirty="0" err="1">
                <a:solidFill>
                  <a:srgbClr val="9E0B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Пангея</a:t>
            </a:r>
            <a:r>
              <a:rPr lang="ru-RU" sz="2000" b="1" u="sng" dirty="0">
                <a:solidFill>
                  <a:srgbClr val="9E0B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была расколота на ряд континентов</a:t>
            </a:r>
            <a:r>
              <a:rPr lang="ru-RU" sz="2000" b="1" dirty="0">
                <a:solidFill>
                  <a:srgbClr val="9E0B00"/>
                </a:solidFill>
              </a:rPr>
              <a:t>, между которыми образовались </a:t>
            </a:r>
            <a:r>
              <a:rPr lang="ru-RU" sz="2000" b="1" u="sng" dirty="0">
                <a:solidFill>
                  <a:srgbClr val="9E0B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современные молодые океаны: Атлантический, Индийский и Северный Ледовитый</a:t>
            </a:r>
            <a:r>
              <a:rPr lang="ru-RU" sz="2000" b="1" dirty="0">
                <a:solidFill>
                  <a:srgbClr val="9E0B00"/>
                </a:solidFill>
              </a:rPr>
              <a:t>.</a:t>
            </a:r>
          </a:p>
          <a:p>
            <a:pPr>
              <a:spcBef>
                <a:spcPts val="875"/>
              </a:spcBef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2000" b="1" dirty="0">
              <a:solidFill>
                <a:srgbClr val="320400"/>
              </a:solidFill>
            </a:endParaRPr>
          </a:p>
          <a:p>
            <a:pPr>
              <a:lnSpc>
                <a:spcPct val="110000"/>
              </a:lnSpc>
              <a:spcBef>
                <a:spcPts val="875"/>
              </a:spcBef>
              <a:buSzPct val="150000"/>
              <a:buFont typeface="CommonBullets" pitchFamily="32" charset="2"/>
              <a:buChar char="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rgbClr val="000000"/>
                </a:solidFill>
              </a:rPr>
              <a:t>  </a:t>
            </a:r>
            <a:r>
              <a:rPr lang="ru-RU" sz="2000" b="1" dirty="0">
                <a:solidFill>
                  <a:srgbClr val="000000"/>
                </a:solidFill>
              </a:rPr>
              <a:t>С нижнего палеозоя начался </a:t>
            </a:r>
            <a:r>
              <a:rPr lang="ru-RU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процесс усиления глубинной рудно-магматической активности</a:t>
            </a:r>
            <a:r>
              <a:rPr lang="ru-RU" sz="2000" b="1" dirty="0">
                <a:solidFill>
                  <a:srgbClr val="000000"/>
                </a:solidFill>
              </a:rPr>
              <a:t>. Широкое развитие получили такие новые формации, как </a:t>
            </a:r>
            <a:r>
              <a:rPr lang="ru-RU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сурьмяно-ртутная, вольфрамовая, </a:t>
            </a:r>
            <a:r>
              <a:rPr lang="ru-RU" sz="2000" b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грейзеновая</a:t>
            </a:r>
            <a:r>
              <a:rPr lang="ru-RU" sz="2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медно-молибденовая, </a:t>
            </a:r>
            <a:r>
              <a:rPr lang="ru-RU" sz="2000" b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золото-кварц-халцедоновая</a:t>
            </a:r>
            <a:r>
              <a:rPr lang="ru-RU" sz="2000" b="1" dirty="0">
                <a:solidFill>
                  <a:srgbClr val="000000"/>
                </a:solidFill>
              </a:rPr>
              <a:t>. </a:t>
            </a:r>
          </a:p>
          <a:p>
            <a:pPr>
              <a:lnSpc>
                <a:spcPct val="110000"/>
              </a:lnSpc>
              <a:spcBef>
                <a:spcPts val="875"/>
              </a:spcBef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b="1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ts val="875"/>
              </a:spcBef>
              <a:buClr>
                <a:srgbClr val="9E0B00"/>
              </a:buClr>
              <a:buSzPct val="150000"/>
              <a:buFont typeface="CommonBullets" pitchFamily="32" charset="2"/>
              <a:buChar char="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rgbClr val="9E0B00"/>
                </a:solidFill>
              </a:rPr>
              <a:t>В это время возникли все </a:t>
            </a:r>
            <a:r>
              <a:rPr lang="ru-RU" sz="2000" b="1" u="sng" dirty="0" err="1">
                <a:solidFill>
                  <a:srgbClr val="9E0B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местрождения</a:t>
            </a:r>
            <a:r>
              <a:rPr lang="ru-RU" sz="2000" b="1" u="sng" dirty="0">
                <a:solidFill>
                  <a:srgbClr val="9E0B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бокситов</a:t>
            </a:r>
            <a:r>
              <a:rPr lang="ru-RU" sz="2000" b="1" dirty="0">
                <a:solidFill>
                  <a:srgbClr val="9E0B00"/>
                </a:solidFill>
              </a:rPr>
              <a:t>, </a:t>
            </a:r>
            <a:r>
              <a:rPr lang="ru-RU" sz="2000" b="1" u="sng" dirty="0">
                <a:solidFill>
                  <a:srgbClr val="9E0B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каолинитов</a:t>
            </a:r>
            <a:r>
              <a:rPr lang="ru-RU" sz="2000" b="1" dirty="0">
                <a:solidFill>
                  <a:srgbClr val="9E0B00"/>
                </a:solidFill>
              </a:rPr>
              <a:t>, </a:t>
            </a:r>
            <a:r>
              <a:rPr lang="ru-RU" sz="2000" b="1" u="sng" dirty="0">
                <a:solidFill>
                  <a:srgbClr val="9E0B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серы</a:t>
            </a:r>
            <a:r>
              <a:rPr lang="ru-RU" sz="2000" b="1" dirty="0">
                <a:solidFill>
                  <a:srgbClr val="9E0B00"/>
                </a:solidFill>
              </a:rPr>
              <a:t>, </a:t>
            </a:r>
            <a:r>
              <a:rPr lang="ru-RU" sz="2000" b="1" u="sng" dirty="0">
                <a:solidFill>
                  <a:srgbClr val="9E0B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морских</a:t>
            </a:r>
            <a:r>
              <a:rPr lang="ru-RU" sz="2000" b="1" dirty="0">
                <a:solidFill>
                  <a:srgbClr val="9E0B00"/>
                </a:solidFill>
              </a:rPr>
              <a:t> и </a:t>
            </a:r>
            <a:r>
              <a:rPr lang="ru-RU" sz="2000" b="1" u="sng" dirty="0">
                <a:solidFill>
                  <a:srgbClr val="9E0B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континентальных</a:t>
            </a:r>
            <a:r>
              <a:rPr lang="ru-RU" sz="2000" b="1" dirty="0">
                <a:solidFill>
                  <a:srgbClr val="9E0B00"/>
                </a:solidFill>
              </a:rPr>
              <a:t> </a:t>
            </a:r>
            <a:r>
              <a:rPr lang="ru-RU" sz="2000" b="1" u="sng" dirty="0">
                <a:solidFill>
                  <a:srgbClr val="9E0B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россыпей</a:t>
            </a:r>
            <a:r>
              <a:rPr lang="ru-RU" sz="2000" b="1" dirty="0">
                <a:solidFill>
                  <a:srgbClr val="9E0B00"/>
                </a:solidFill>
              </a:rPr>
              <a:t>.</a:t>
            </a:r>
          </a:p>
        </p:txBody>
      </p:sp>
      <p:sp>
        <p:nvSpPr>
          <p:cNvPr id="281605" name="Text Box 4"/>
          <p:cNvSpPr txBox="1">
            <a:spLocks noChangeArrowheads="1"/>
          </p:cNvSpPr>
          <p:nvPr/>
        </p:nvSpPr>
        <p:spPr bwMode="auto">
          <a:xfrm>
            <a:off x="642938" y="857250"/>
            <a:ext cx="7924800" cy="833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u="sng">
                <a:solidFill>
                  <a:srgbClr val="006600"/>
                </a:solidFill>
              </a:rPr>
              <a:t>V. </a:t>
            </a:r>
            <a:r>
              <a:rPr lang="ru-RU" b="1" u="sng">
                <a:solidFill>
                  <a:srgbClr val="800000"/>
                </a:solidFill>
              </a:rPr>
              <a:t>Период циклического функционирования механизма тектоники литосферных плит</a:t>
            </a:r>
            <a:r>
              <a:rPr lang="ru-RU" b="1">
                <a:solidFill>
                  <a:srgbClr val="800000"/>
                </a:solidFill>
              </a:rPr>
              <a:t> (0,6-0,0 млрд. лет). </a:t>
            </a:r>
          </a:p>
        </p:txBody>
      </p:sp>
      <p:sp>
        <p:nvSpPr>
          <p:cNvPr id="281606" name="AutoShape 5"/>
          <p:cNvSpPr>
            <a:spLocks noChangeArrowheads="1"/>
          </p:cNvSpPr>
          <p:nvPr/>
        </p:nvSpPr>
        <p:spPr bwMode="auto">
          <a:xfrm>
            <a:off x="304800" y="242888"/>
            <a:ext cx="1504950" cy="276225"/>
          </a:xfrm>
          <a:prstGeom prst="roundRect">
            <a:avLst>
              <a:gd name="adj" fmla="val 16667"/>
            </a:avLst>
          </a:prstGeom>
          <a:solidFill>
            <a:srgbClr val="F64440"/>
          </a:solidFill>
          <a:ln w="9360">
            <a:solidFill>
              <a:srgbClr val="F6444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 b="1" i="1">
                <a:solidFill>
                  <a:srgbClr val="FFFFFF"/>
                </a:solidFill>
              </a:rPr>
              <a:t>Taбл. 18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1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5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Содержимое 2"/>
          <p:cNvSpPr>
            <a:spLocks noGrp="1"/>
          </p:cNvSpPr>
          <p:nvPr>
            <p:ph idx="1"/>
          </p:nvPr>
        </p:nvSpPr>
        <p:spPr>
          <a:xfrm>
            <a:off x="-357188" y="0"/>
            <a:ext cx="9501188" cy="68580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82627" name="Picture 2" descr="C:\Users\Старостин\Documents\LECTURES\Презентации\Модель земной коры\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0"/>
            <a:ext cx="1751013" cy="989013"/>
            <a:chOff x="0" y="0"/>
            <a:chExt cx="1103" cy="623"/>
          </a:xfrm>
        </p:grpSpPr>
        <p:pic>
          <p:nvPicPr>
            <p:cNvPr id="26522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104" cy="6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5222" name="Text Box 3"/>
            <p:cNvSpPr txBox="1">
              <a:spLocks noChangeArrowheads="1"/>
            </p:cNvSpPr>
            <p:nvPr/>
          </p:nvSpPr>
          <p:spPr bwMode="auto">
            <a:xfrm>
              <a:off x="0" y="12"/>
              <a:ext cx="960" cy="1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1">
                <a:spcBef>
                  <a:spcPts val="7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200" b="1" i="1">
                  <a:solidFill>
                    <a:srgbClr val="FFFFFF"/>
                  </a:solidFill>
                  <a:latin typeface="Verdana" pitchFamily="34" charset="0"/>
                </a:rPr>
                <a:t>Figure 1a </a:t>
              </a:r>
            </a:p>
          </p:txBody>
        </p:sp>
      </p:grpSp>
      <p:sp>
        <p:nvSpPr>
          <p:cNvPr id="26521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6522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38" y="271463"/>
            <a:ext cx="7072312" cy="6586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75"/>
            <a:ext cx="9144000" cy="6858000"/>
          </a:xfrm>
        </p:spPr>
        <p:txBody>
          <a:bodyPr rtlCol="0">
            <a:normAutofit fontScale="77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200" b="1" u="sng" dirty="0" smtClean="0">
                <a:latin typeface="Times New Roman" pitchFamily="18" charset="0"/>
                <a:cs typeface="Times New Roman" pitchFamily="18" charset="0"/>
              </a:rPr>
              <a:t>Планетарные мобильные металлогенические пояса</a:t>
            </a: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42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7. Средиземноморско-Центрально-Азиатский (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Тетис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) (48-48) и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Урало-Монголо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- Охотский        (26-28-83)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        8. 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Андийско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(55)-</a:t>
            </a:r>
            <a:r>
              <a:rPr lang="ru-RU" sz="3800" b="1" dirty="0" err="1" smtClean="0">
                <a:latin typeface="Times New Roman" pitchFamily="18" charset="0"/>
                <a:cs typeface="Times New Roman" pitchFamily="18" charset="0"/>
              </a:rPr>
              <a:t>Кордильерский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(73)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8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        9. Азиатско-Австралийский (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100)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        10-11. Северо-Антарктический и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            Центрально-   Антарктический,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            нерасчлененные.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 descr="C:\Users\Старостин\Desktop\Еще документы\Отсканировано 17.10.2011 15-36.jpg"/>
          <p:cNvPicPr>
            <a:picLocks noChangeAspect="1" noChangeArrowheads="1"/>
          </p:cNvPicPr>
          <p:nvPr/>
        </p:nvPicPr>
        <p:blipFill>
          <a:blip r:embed="rId3" cstate="print"/>
          <a:srcRect t="15152" r="9091"/>
          <a:stretch>
            <a:fillRect/>
          </a:stretch>
        </p:blipFill>
        <p:spPr bwMode="auto">
          <a:xfrm rot="-60000">
            <a:off x="338138" y="288925"/>
            <a:ext cx="85725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 descr="C:\Users\Старостин\Desktop\Еще документы\Отсканировано 17.10.2011 16-37.bmp"/>
          <p:cNvPicPr>
            <a:picLocks noChangeAspect="1" noChangeArrowheads="1"/>
          </p:cNvPicPr>
          <p:nvPr/>
        </p:nvPicPr>
        <p:blipFill>
          <a:blip r:embed="rId2" cstate="print"/>
          <a:srcRect t="13264" r="11749"/>
          <a:stretch>
            <a:fillRect/>
          </a:stretch>
        </p:blipFill>
        <p:spPr bwMode="auto">
          <a:xfrm rot="-60000">
            <a:off x="338138" y="288925"/>
            <a:ext cx="8572500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smtClean="0"/>
              <a:t>Global latitudinal geological-geophysical</a:t>
            </a:r>
            <a:br>
              <a:rPr lang="en-US" sz="3000" smtClean="0"/>
            </a:br>
            <a:r>
              <a:rPr lang="en-US" sz="3000" smtClean="0"/>
              <a:t>profile</a:t>
            </a:r>
            <a:r>
              <a:rPr lang="ru-RU" sz="3000" smtClean="0"/>
              <a:t> (</a:t>
            </a:r>
            <a:r>
              <a:rPr lang="en-US" sz="3000" smtClean="0"/>
              <a:t>west section)</a:t>
            </a:r>
            <a:endParaRPr lang="ru-RU" sz="3000" smtClean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600200"/>
            <a:ext cx="8599488" cy="4953000"/>
          </a:xfrm>
        </p:spPr>
      </p:pic>
      <p:pic>
        <p:nvPicPr>
          <p:cNvPr id="286724" name="Picture 2" descr="C:\Users\St0ne\Pictures\Текст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5181600"/>
            <a:ext cx="3624263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000" smtClean="0"/>
              <a:t>Global latitudinal geological-geophysical profile </a:t>
            </a:r>
            <a:br>
              <a:rPr lang="en-US" sz="3000" smtClean="0"/>
            </a:br>
            <a:r>
              <a:rPr lang="en-US" sz="3000" smtClean="0"/>
              <a:t>(eastern section)</a:t>
            </a:r>
            <a:endParaRPr lang="ru-RU" sz="3000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600200"/>
            <a:ext cx="8610600" cy="500697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 defTabSz="914400">
              <a:buClrTx/>
              <a:buSzTx/>
              <a:buFontTx/>
              <a:buNone/>
              <a:defRPr/>
            </a:pPr>
            <a:r>
              <a:rPr kumimoji="1" lang="ru-RU" sz="3500" b="1">
                <a:solidFill>
                  <a:srgbClr val="004C2B"/>
                </a:solidFill>
                <a:ea typeface="+mn-ea"/>
                <a:cs typeface="+mn-cs"/>
              </a:rPr>
              <a:t/>
            </a:r>
            <a:br>
              <a:rPr kumimoji="1" lang="ru-RU" sz="3500" b="1">
                <a:solidFill>
                  <a:srgbClr val="004C2B"/>
                </a:solidFill>
                <a:ea typeface="+mn-ea"/>
                <a:cs typeface="+mn-cs"/>
              </a:rPr>
            </a:br>
            <a:endParaRPr kumimoji="1" lang="ru-RU" sz="3500" b="1">
              <a:solidFill>
                <a:srgbClr val="004C2B"/>
              </a:solidFill>
              <a:ea typeface="+mn-ea"/>
              <a:cs typeface="+mn-cs"/>
            </a:endParaRPr>
          </a:p>
        </p:txBody>
      </p:sp>
      <p:sp>
        <p:nvSpPr>
          <p:cNvPr id="5123" name="Прямоугольник 4"/>
          <p:cNvSpPr>
            <a:spLocks noChangeArrowheads="1"/>
          </p:cNvSpPr>
          <p:nvPr/>
        </p:nvSpPr>
        <p:spPr bwMode="auto">
          <a:xfrm>
            <a:off x="0" y="74613"/>
            <a:ext cx="91440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>
              <a:buClrTx/>
              <a:buSzTx/>
              <a:buFontTx/>
              <a:buNone/>
              <a:defRPr/>
            </a:pPr>
            <a:r>
              <a:rPr kumimoji="1" lang="ru-RU" sz="4000" b="1">
                <a:solidFill>
                  <a:srgbClr val="004C2B"/>
                </a:solidFill>
                <a:ea typeface="+mn-ea"/>
                <a:cs typeface="+mn-cs"/>
              </a:rPr>
              <a:t>Металлогения океана</a:t>
            </a:r>
          </a:p>
          <a:p>
            <a:pPr algn="ctr" defTabSz="914400">
              <a:buClrTx/>
              <a:buSzTx/>
              <a:buFontTx/>
              <a:buNone/>
              <a:defRPr/>
            </a:pPr>
            <a:endParaRPr kumimoji="1" lang="ru-RU" sz="2800">
              <a:solidFill>
                <a:srgbClr val="004C2B"/>
              </a:solidFill>
              <a:ea typeface="+mn-ea"/>
              <a:cs typeface="+mn-cs"/>
            </a:endParaRPr>
          </a:p>
          <a:p>
            <a:pPr algn="ctr" defTabSz="914400">
              <a:buClrTx/>
              <a:buSzTx/>
              <a:buFontTx/>
              <a:buNone/>
              <a:defRPr/>
            </a:pPr>
            <a:r>
              <a:rPr kumimoji="1" lang="ru-RU" sz="2800">
                <a:solidFill>
                  <a:srgbClr val="004C2B"/>
                </a:solidFill>
                <a:ea typeface="+mn-ea"/>
                <a:cs typeface="+mn-cs"/>
              </a:rPr>
              <a:t>Согласно фундаментальным исследованиям </a:t>
            </a:r>
          </a:p>
          <a:p>
            <a:pPr algn="ctr" defTabSz="914400">
              <a:buClrTx/>
              <a:buSzTx/>
              <a:buFontTx/>
              <a:buNone/>
              <a:defRPr/>
            </a:pPr>
            <a:r>
              <a:rPr kumimoji="1" lang="ru-RU" sz="2800">
                <a:solidFill>
                  <a:srgbClr val="004C2B"/>
                </a:solidFill>
                <a:ea typeface="+mn-ea"/>
                <a:cs typeface="+mn-cs"/>
              </a:rPr>
              <a:t>С.И. Андреев и И.С. Грамберга установлено</a:t>
            </a:r>
          </a:p>
          <a:p>
            <a:pPr algn="ctr" defTabSz="914400">
              <a:buClrTx/>
              <a:buSzTx/>
              <a:buFontTx/>
              <a:buNone/>
              <a:defRPr/>
            </a:pPr>
            <a:r>
              <a:rPr kumimoji="1" lang="ru-RU" sz="2800" b="1">
                <a:solidFill>
                  <a:srgbClr val="004C2B"/>
                </a:solidFill>
                <a:ea typeface="+mn-ea"/>
                <a:cs typeface="+mn-cs"/>
              </a:rPr>
              <a:t>1.</a:t>
            </a:r>
            <a:r>
              <a:rPr kumimoji="1" lang="en-US" sz="2800" b="1">
                <a:solidFill>
                  <a:srgbClr val="004C2B"/>
                </a:solidFill>
                <a:ea typeface="+mn-ea"/>
                <a:cs typeface="+mn-cs"/>
              </a:rPr>
              <a:t>&gt;J</a:t>
            </a:r>
            <a:r>
              <a:rPr kumimoji="1" lang="en-US" sz="2800" b="1" baseline="-25000">
                <a:solidFill>
                  <a:srgbClr val="004C2B"/>
                </a:solidFill>
                <a:ea typeface="+mn-ea"/>
                <a:cs typeface="+mn-cs"/>
              </a:rPr>
              <a:t>2</a:t>
            </a:r>
            <a:r>
              <a:rPr kumimoji="1" lang="en-US" sz="2800" b="1">
                <a:solidFill>
                  <a:srgbClr val="004C2B"/>
                </a:solidFill>
                <a:ea typeface="+mn-ea"/>
                <a:cs typeface="+mn-cs"/>
              </a:rPr>
              <a:t>(170 </a:t>
            </a:r>
            <a:r>
              <a:rPr kumimoji="1" lang="ru-RU" sz="2800" b="1">
                <a:solidFill>
                  <a:srgbClr val="004C2B"/>
                </a:solidFill>
                <a:ea typeface="+mn-ea"/>
                <a:cs typeface="+mn-cs"/>
              </a:rPr>
              <a:t>млн.л.)</a:t>
            </a:r>
            <a:r>
              <a:rPr kumimoji="1" lang="en-US" sz="2800" b="1">
                <a:solidFill>
                  <a:srgbClr val="004C2B"/>
                </a:solidFill>
                <a:ea typeface="+mn-ea"/>
                <a:cs typeface="+mn-cs"/>
              </a:rPr>
              <a:t> –</a:t>
            </a:r>
            <a:r>
              <a:rPr kumimoji="1" lang="ru-RU" sz="2800" b="1">
                <a:solidFill>
                  <a:srgbClr val="004C2B"/>
                </a:solidFill>
                <a:ea typeface="+mn-ea"/>
                <a:cs typeface="+mn-cs"/>
              </a:rPr>
              <a:t>новый этап – возникла    Мировая</a:t>
            </a:r>
          </a:p>
          <a:p>
            <a:pPr algn="ctr" defTabSz="914400">
              <a:buClrTx/>
              <a:buSzTx/>
              <a:buFontTx/>
              <a:buNone/>
              <a:defRPr/>
            </a:pPr>
            <a:r>
              <a:rPr kumimoji="1" lang="ru-RU" sz="2800" b="1">
                <a:solidFill>
                  <a:srgbClr val="004C2B"/>
                </a:solidFill>
                <a:ea typeface="+mn-ea"/>
                <a:cs typeface="+mn-cs"/>
              </a:rPr>
              <a:t>Талассогенная </a:t>
            </a:r>
            <a:r>
              <a:rPr kumimoji="1" lang="en-US" sz="2800" b="1">
                <a:solidFill>
                  <a:srgbClr val="004C2B"/>
                </a:solidFill>
                <a:ea typeface="+mn-ea"/>
                <a:cs typeface="+mn-cs"/>
              </a:rPr>
              <a:t>(</a:t>
            </a:r>
            <a:r>
              <a:rPr kumimoji="1" lang="ru-RU" sz="2800" b="1">
                <a:solidFill>
                  <a:srgbClr val="004C2B"/>
                </a:solidFill>
                <a:ea typeface="+mn-ea"/>
                <a:cs typeface="+mn-cs"/>
              </a:rPr>
              <a:t>морская )система</a:t>
            </a:r>
            <a:r>
              <a:rPr kumimoji="1" lang="ru-RU" sz="2800">
                <a:solidFill>
                  <a:srgbClr val="004C2B"/>
                </a:solidFill>
                <a:ea typeface="+mn-ea"/>
                <a:cs typeface="+mn-cs"/>
              </a:rPr>
              <a:t>    </a:t>
            </a:r>
            <a:r>
              <a:rPr kumimoji="1" lang="en-US" sz="2800">
                <a:solidFill>
                  <a:srgbClr val="004C2B"/>
                </a:solidFill>
                <a:ea typeface="+mn-ea"/>
                <a:cs typeface="+mn-cs"/>
              </a:rPr>
              <a:t> </a:t>
            </a:r>
            <a:r>
              <a:rPr kumimoji="1" lang="ru-RU" sz="2800">
                <a:solidFill>
                  <a:srgbClr val="004C2B"/>
                </a:solidFill>
                <a:ea typeface="+mn-ea"/>
                <a:cs typeface="+mn-cs"/>
              </a:rPr>
              <a:t>( базитовый вулкано </a:t>
            </a:r>
          </a:p>
          <a:p>
            <a:pPr algn="ctr" defTabSz="914400">
              <a:buClrTx/>
              <a:buSzTx/>
              <a:buFontTx/>
              <a:buNone/>
              <a:defRPr/>
            </a:pPr>
            <a:r>
              <a:rPr kumimoji="1" lang="ru-RU" sz="2800">
                <a:solidFill>
                  <a:srgbClr val="004C2B"/>
                </a:solidFill>
                <a:ea typeface="+mn-ea"/>
                <a:cs typeface="+mn-cs"/>
              </a:rPr>
              <a:t>        плутонический    импульс) –</a:t>
            </a:r>
            <a:r>
              <a:rPr kumimoji="1" lang="ru-RU" sz="2800" b="1">
                <a:solidFill>
                  <a:srgbClr val="004C2B"/>
                </a:solidFill>
                <a:ea typeface="+mn-ea"/>
                <a:cs typeface="+mn-cs"/>
              </a:rPr>
              <a:t>океанический тип коры </a:t>
            </a:r>
          </a:p>
          <a:p>
            <a:pPr algn="ctr" defTabSz="914400">
              <a:buClrTx/>
              <a:buSzTx/>
              <a:buFontTx/>
              <a:buNone/>
              <a:defRPr/>
            </a:pPr>
            <a:endParaRPr kumimoji="1" lang="ru-RU" sz="2800" b="1">
              <a:solidFill>
                <a:srgbClr val="004C2B"/>
              </a:solidFill>
              <a:ea typeface="+mn-ea"/>
              <a:cs typeface="+mn-cs"/>
            </a:endParaRPr>
          </a:p>
          <a:p>
            <a:pPr algn="ctr" defTabSz="914400">
              <a:buClrTx/>
              <a:buSzTx/>
              <a:buFontTx/>
              <a:buNone/>
              <a:defRPr/>
            </a:pPr>
            <a:r>
              <a:rPr kumimoji="1" lang="ru-RU" sz="2800">
                <a:solidFill>
                  <a:srgbClr val="004C2B"/>
                </a:solidFill>
                <a:ea typeface="+mn-ea"/>
                <a:cs typeface="+mn-cs"/>
              </a:rPr>
              <a:t>2. </a:t>
            </a:r>
            <a:r>
              <a:rPr kumimoji="1" lang="ru-RU" sz="2800" b="1">
                <a:solidFill>
                  <a:srgbClr val="004C2B"/>
                </a:solidFill>
                <a:ea typeface="+mn-ea"/>
                <a:cs typeface="+mn-cs"/>
              </a:rPr>
              <a:t>Три мегастадии</a:t>
            </a:r>
            <a:r>
              <a:rPr kumimoji="1" lang="ru-RU" sz="2800">
                <a:solidFill>
                  <a:srgbClr val="004C2B"/>
                </a:solidFill>
                <a:ea typeface="+mn-ea"/>
                <a:cs typeface="+mn-cs"/>
              </a:rPr>
              <a:t>:    </a:t>
            </a:r>
          </a:p>
          <a:p>
            <a:pPr algn="ctr" defTabSz="914400">
              <a:buClrTx/>
              <a:buSzTx/>
              <a:buFontTx/>
              <a:buNone/>
              <a:defRPr/>
            </a:pPr>
            <a:r>
              <a:rPr kumimoji="1" lang="en-US" sz="2800">
                <a:solidFill>
                  <a:srgbClr val="004C2B"/>
                </a:solidFill>
                <a:ea typeface="+mn-ea"/>
                <a:cs typeface="+mn-cs"/>
              </a:rPr>
              <a:t>                 </a:t>
            </a:r>
            <a:r>
              <a:rPr kumimoji="1" lang="ru-RU" sz="2800">
                <a:solidFill>
                  <a:srgbClr val="004C2B"/>
                </a:solidFill>
                <a:ea typeface="+mn-ea"/>
                <a:cs typeface="+mn-cs"/>
              </a:rPr>
              <a:t>1. </a:t>
            </a:r>
            <a:r>
              <a:rPr kumimoji="1" lang="ru-RU" sz="2800" b="1">
                <a:solidFill>
                  <a:srgbClr val="004C2B"/>
                </a:solidFill>
                <a:ea typeface="+mn-ea"/>
                <a:cs typeface="+mn-cs"/>
              </a:rPr>
              <a:t>Мезозойская </a:t>
            </a:r>
            <a:r>
              <a:rPr kumimoji="1" lang="ru-RU" sz="2800">
                <a:solidFill>
                  <a:srgbClr val="004C2B"/>
                </a:solidFill>
                <a:ea typeface="+mn-ea"/>
                <a:cs typeface="+mn-cs"/>
              </a:rPr>
              <a:t>( 50 млн.л.-ср.юра-ниж.мел)   </a:t>
            </a:r>
          </a:p>
          <a:p>
            <a:pPr algn="ctr" defTabSz="914400">
              <a:buClrTx/>
              <a:buSzTx/>
              <a:buFontTx/>
              <a:buNone/>
              <a:defRPr/>
            </a:pPr>
            <a:r>
              <a:rPr kumimoji="1" lang="ru-RU" sz="2800">
                <a:solidFill>
                  <a:srgbClr val="004C2B"/>
                </a:solidFill>
                <a:ea typeface="+mn-ea"/>
                <a:cs typeface="+mn-cs"/>
              </a:rPr>
              <a:t> </a:t>
            </a:r>
            <a:r>
              <a:rPr kumimoji="1" lang="ru-RU" sz="2800" b="1">
                <a:solidFill>
                  <a:srgbClr val="004C2B"/>
                </a:solidFill>
                <a:ea typeface="+mn-ea"/>
                <a:cs typeface="+mn-cs"/>
              </a:rPr>
              <a:t>2. Меловая </a:t>
            </a:r>
            <a:r>
              <a:rPr kumimoji="1" lang="ru-RU" sz="2800">
                <a:solidFill>
                  <a:srgbClr val="004C2B"/>
                </a:solidFill>
                <a:ea typeface="+mn-ea"/>
                <a:cs typeface="+mn-cs"/>
              </a:rPr>
              <a:t>(40 млн.л.-апт-кампан)</a:t>
            </a:r>
          </a:p>
          <a:p>
            <a:pPr algn="ctr" defTabSz="914400">
              <a:buClrTx/>
              <a:buSzTx/>
              <a:buFontTx/>
              <a:buNone/>
              <a:defRPr/>
            </a:pPr>
            <a:r>
              <a:rPr kumimoji="1" lang="ru-RU" sz="2800" b="1">
                <a:solidFill>
                  <a:srgbClr val="004C2B"/>
                </a:solidFill>
                <a:ea typeface="+mn-ea"/>
                <a:cs typeface="+mn-cs"/>
              </a:rPr>
              <a:t> 3. Кайнозойская </a:t>
            </a:r>
            <a:r>
              <a:rPr kumimoji="1" lang="ru-RU" sz="2800">
                <a:solidFill>
                  <a:srgbClr val="004C2B"/>
                </a:solidFill>
                <a:ea typeface="+mn-ea"/>
                <a:cs typeface="+mn-cs"/>
              </a:rPr>
              <a:t>(80 млн.л.-</a:t>
            </a:r>
            <a:r>
              <a:rPr kumimoji="1" lang="en-US" sz="2800">
                <a:solidFill>
                  <a:srgbClr val="004C2B"/>
                </a:solidFill>
                <a:ea typeface="+mn-ea"/>
                <a:cs typeface="+mn-cs"/>
              </a:rPr>
              <a:t>Pg-N-Q</a:t>
            </a:r>
            <a:r>
              <a:rPr kumimoji="1" lang="ru-RU" sz="2800">
                <a:solidFill>
                  <a:srgbClr val="004C2B"/>
                </a:solidFill>
                <a:ea typeface="+mn-ea"/>
                <a:cs typeface="+mn-cs"/>
              </a:rPr>
              <a:t>)</a:t>
            </a:r>
            <a:endParaRPr lang="ru-RU" sz="2800">
              <a:solidFill>
                <a:srgbClr val="333333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>
              <a:buFont typeface="Monotype Sorts" pitchFamily="2" charset="2"/>
              <a:buNone/>
            </a:pPr>
            <a:r>
              <a:rPr lang="ru-RU" b="1" u="sng" smtClean="0"/>
              <a:t>Мезозойская</a:t>
            </a:r>
            <a:r>
              <a:rPr lang="ru-RU" b="1" smtClean="0"/>
              <a:t>  </a:t>
            </a:r>
            <a:r>
              <a:rPr lang="ru-RU" smtClean="0">
                <a:solidFill>
                  <a:srgbClr val="004C2B"/>
                </a:solidFill>
              </a:rPr>
              <a:t>( 50 млн.л.-ср.юра-ниж.мел)   </a:t>
            </a:r>
            <a:r>
              <a:rPr lang="ru-RU" smtClean="0"/>
              <a:t>Сформировался толеит-базальтовый комплекс –    рассеянный спрединг – старые океанические плиты.</a:t>
            </a:r>
            <a:r>
              <a:rPr lang="ru-RU" b="1" smtClean="0">
                <a:solidFill>
                  <a:srgbClr val="004C2B"/>
                </a:solidFill>
              </a:rPr>
              <a:t> </a:t>
            </a:r>
          </a:p>
          <a:p>
            <a:pPr algn="ctr">
              <a:buFont typeface="Monotype Sorts" pitchFamily="2" charset="2"/>
              <a:buNone/>
            </a:pPr>
            <a:r>
              <a:rPr lang="ru-RU" b="1" smtClean="0">
                <a:solidFill>
                  <a:srgbClr val="004C2B"/>
                </a:solidFill>
              </a:rPr>
              <a:t> </a:t>
            </a:r>
            <a:r>
              <a:rPr lang="ru-RU" b="1" u="sng" smtClean="0">
                <a:solidFill>
                  <a:srgbClr val="004C2B"/>
                </a:solidFill>
              </a:rPr>
              <a:t>Меловая</a:t>
            </a:r>
            <a:r>
              <a:rPr lang="ru-RU" b="1" smtClean="0">
                <a:solidFill>
                  <a:srgbClr val="004C2B"/>
                </a:solidFill>
              </a:rPr>
              <a:t> </a:t>
            </a:r>
            <a:r>
              <a:rPr lang="ru-RU" sz="2400" smtClean="0">
                <a:solidFill>
                  <a:srgbClr val="004C2B"/>
                </a:solidFill>
              </a:rPr>
              <a:t>(40 млн.л.-апт-кампан) –промежуточная.</a:t>
            </a:r>
          </a:p>
          <a:p>
            <a:pPr>
              <a:buFont typeface="Monotype Sorts" pitchFamily="2" charset="2"/>
              <a:buNone/>
            </a:pPr>
            <a:r>
              <a:rPr lang="ru-RU" sz="2400" smtClean="0">
                <a:solidFill>
                  <a:srgbClr val="004C2B"/>
                </a:solidFill>
              </a:rPr>
              <a:t>   Трещинные излияния – толеитовый базальт-ферробазальтовый комплекс- увеличение коры. Киммерийский этап.</a:t>
            </a:r>
            <a:endParaRPr lang="ru-RU" sz="2400" b="1" smtClean="0">
              <a:solidFill>
                <a:srgbClr val="004C2B"/>
              </a:solidFill>
            </a:endParaRPr>
          </a:p>
          <a:p>
            <a:pPr>
              <a:buFont typeface="Monotype Sorts" pitchFamily="2" charset="2"/>
              <a:buNone/>
            </a:pPr>
            <a:r>
              <a:rPr lang="ru-RU" b="1" u="sng" smtClean="0">
                <a:solidFill>
                  <a:srgbClr val="004C2B"/>
                </a:solidFill>
              </a:rPr>
              <a:t>Кайнозойская</a:t>
            </a:r>
            <a:r>
              <a:rPr lang="ru-RU" b="1" smtClean="0">
                <a:solidFill>
                  <a:srgbClr val="004C2B"/>
                </a:solidFill>
              </a:rPr>
              <a:t> </a:t>
            </a:r>
            <a:r>
              <a:rPr lang="ru-RU" smtClean="0">
                <a:solidFill>
                  <a:srgbClr val="004C2B"/>
                </a:solidFill>
              </a:rPr>
              <a:t>(80 млн.л.-</a:t>
            </a:r>
            <a:r>
              <a:rPr lang="en-US" smtClean="0">
                <a:solidFill>
                  <a:srgbClr val="004C2B"/>
                </a:solidFill>
              </a:rPr>
              <a:t>Pg-N</a:t>
            </a:r>
            <a:r>
              <a:rPr lang="ru-RU" smtClean="0">
                <a:solidFill>
                  <a:srgbClr val="004C2B"/>
                </a:solidFill>
              </a:rPr>
              <a:t>)</a:t>
            </a:r>
            <a:endParaRPr lang="ru-RU" smtClean="0"/>
          </a:p>
          <a:p>
            <a:pPr>
              <a:buFont typeface="Monotype Sorts" pitchFamily="2" charset="2"/>
              <a:buNone/>
            </a:pPr>
            <a:r>
              <a:rPr lang="ru-RU" smtClean="0"/>
              <a:t>   Молодые океанические плиты и планетарная рифтовая система. Возрастает </a:t>
            </a:r>
            <a:r>
              <a:rPr lang="en-US" smtClean="0"/>
              <a:t>Fe</a:t>
            </a:r>
            <a:r>
              <a:rPr lang="ru-RU" smtClean="0"/>
              <a:t> базальтов. Расщепление гиперб.-баз. магмы на более кислую и более основную в локальных поднятиях.</a:t>
            </a:r>
            <a:r>
              <a:rPr lang="en-US" smtClean="0"/>
              <a:t> </a:t>
            </a:r>
            <a:r>
              <a:rPr lang="ru-RU" smtClean="0"/>
              <a:t>Альпийский этап.</a:t>
            </a:r>
          </a:p>
          <a:p>
            <a:pPr>
              <a:buFont typeface="Monotype Sorts" pitchFamily="2" charset="2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C:\Users\Старостин\Desktop\Еще документы\Отсканировано 21.10.2011 14-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214313"/>
            <a:ext cx="9144000" cy="73580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609600"/>
            <a:ext cx="914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-228600" algn="ctr" defTabSz="914400">
              <a:buClrTx/>
              <a:buSzTx/>
              <a:buFontTx/>
              <a:buNone/>
              <a:tabLst>
                <a:tab pos="571500" algn="l"/>
              </a:tabLst>
              <a:defRPr/>
            </a:pPr>
            <a:r>
              <a:rPr lang="en-US" sz="1200" b="1">
                <a:solidFill>
                  <a:prstClr val="black"/>
                </a:solidFill>
                <a:ea typeface="+mn-ea"/>
                <a:cs typeface="Times New Roman" pitchFamily="18" charset="0"/>
              </a:rPr>
              <a:t>         </a:t>
            </a:r>
            <a:endParaRPr lang="ru-RU" sz="140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291843" name="Picture 12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0"/>
            <a:ext cx="9715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Picture 4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60350"/>
            <a:ext cx="8678862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0"/>
            <a:ext cx="1751013" cy="989013"/>
            <a:chOff x="0" y="0"/>
            <a:chExt cx="1103" cy="623"/>
          </a:xfrm>
        </p:grpSpPr>
        <p:pic>
          <p:nvPicPr>
            <p:cNvPr id="26624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104" cy="6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6245" name="Text Box 3"/>
            <p:cNvSpPr txBox="1">
              <a:spLocks noChangeArrowheads="1"/>
            </p:cNvSpPr>
            <p:nvPr/>
          </p:nvSpPr>
          <p:spPr bwMode="auto">
            <a:xfrm>
              <a:off x="0" y="12"/>
              <a:ext cx="960" cy="1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1">
                <a:spcBef>
                  <a:spcPts val="7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200" b="1" i="1">
                  <a:solidFill>
                    <a:srgbClr val="FFFFFF"/>
                  </a:solidFill>
                  <a:latin typeface="Verdana" pitchFamily="34" charset="0"/>
                </a:rPr>
                <a:t>Figure 1a </a:t>
              </a:r>
            </a:p>
          </p:txBody>
        </p:sp>
      </p:grpSp>
      <p:pic>
        <p:nvPicPr>
          <p:cNvPr id="26624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6775" y="0"/>
            <a:ext cx="487045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9"/>
          <p:cNvSpPr>
            <a:spLocks noChangeArrowheads="1"/>
          </p:cNvSpPr>
          <p:nvPr/>
        </p:nvSpPr>
        <p:spPr bwMode="auto">
          <a:xfrm>
            <a:off x="228600" y="5257800"/>
            <a:ext cx="853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1" hangingPunct="1">
              <a:buClrTx/>
              <a:buSzTx/>
              <a:buFontTx/>
              <a:buNone/>
              <a:defRPr/>
            </a:pPr>
            <a:r>
              <a:rPr lang="en-US" sz="1200" b="1">
                <a:solidFill>
                  <a:prstClr val="black"/>
                </a:solidFill>
                <a:ea typeface="+mn-ea"/>
                <a:cs typeface="Times New Roman" pitchFamily="18" charset="0"/>
              </a:rPr>
              <a:t>                                     </a:t>
            </a:r>
            <a:endParaRPr lang="ru-RU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293891" name="Picture 16" descr="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0350"/>
            <a:ext cx="849630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/>
          <a:p>
            <a:pPr algn="ctr" defTabSz="914400" eaLnBrk="1" hangingPunct="1">
              <a:buClrTx/>
              <a:buSzTx/>
              <a:buFontTx/>
              <a:buNone/>
              <a:defRPr/>
            </a:pPr>
            <a:r>
              <a:rPr lang="ru-RU" sz="1600" b="1">
                <a:solidFill>
                  <a:prstClr val="black"/>
                </a:solidFill>
                <a:ea typeface="+mn-ea"/>
                <a:cs typeface="Times New Roman" pitchFamily="18" charset="0"/>
              </a:rPr>
              <a:t>Строение рудных залежей</a:t>
            </a:r>
          </a:p>
          <a:p>
            <a:pPr defTabSz="914400">
              <a:buClrTx/>
              <a:buSzTx/>
              <a:buFontTx/>
              <a:buNone/>
              <a:defRPr/>
            </a:pPr>
            <a:endParaRPr lang="ru-RU" sz="16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3795" name="Rectangle 6"/>
          <p:cNvSpPr>
            <a:spLocks noChangeArrowheads="1"/>
          </p:cNvSpPr>
          <p:nvPr/>
        </p:nvSpPr>
        <p:spPr bwMode="auto">
          <a:xfrm>
            <a:off x="533400" y="1905000"/>
            <a:ext cx="4724400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1" hangingPunct="1">
              <a:lnSpc>
                <a:spcPct val="200000"/>
              </a:lnSpc>
              <a:buClrTx/>
              <a:buSzTx/>
              <a:buFontTx/>
              <a:buNone/>
              <a:defRPr/>
            </a:pPr>
            <a:r>
              <a:rPr lang="en-US" sz="1400" b="1">
                <a:solidFill>
                  <a:prstClr val="black"/>
                </a:solidFill>
                <a:ea typeface="+mn-ea"/>
                <a:cs typeface="Times New Roman" pitchFamily="18" charset="0"/>
              </a:rPr>
              <a:t>    </a:t>
            </a:r>
            <a:r>
              <a:rPr lang="ru-RU" sz="1400" b="1">
                <a:solidFill>
                  <a:prstClr val="black"/>
                </a:solidFill>
                <a:ea typeface="+mn-ea"/>
                <a:cs typeface="Times New Roman" pitchFamily="18" charset="0"/>
              </a:rPr>
              <a:t>Структура провинции имеет «клавишный» характер, обусловленный чередованием субмеридиональных  вулкано-тектонических блоков, заключенных между параллельными субширотными разломами.</a:t>
            </a:r>
          </a:p>
          <a:p>
            <a:pPr defTabSz="914400">
              <a:lnSpc>
                <a:spcPct val="200000"/>
              </a:lnSpc>
              <a:buClrTx/>
              <a:buSzTx/>
              <a:buFontTx/>
              <a:buNone/>
              <a:defRPr/>
            </a:pPr>
            <a:r>
              <a:rPr lang="ru-RU" sz="1400" b="1">
                <a:solidFill>
                  <a:prstClr val="black"/>
                </a:solidFill>
                <a:ea typeface="+mn-ea"/>
                <a:cs typeface="Times New Roman" pitchFamily="18" charset="0"/>
              </a:rPr>
              <a:t>     Рудные тела (залежи) вписываются в клавишную стуктуру и имеют полосовидную в плане форму. Протяженность их достигает десятков км при ширине до 10-15 км.</a:t>
            </a:r>
          </a:p>
          <a:p>
            <a:pPr defTabSz="914400">
              <a:lnSpc>
                <a:spcPct val="200000"/>
              </a:lnSpc>
              <a:buClrTx/>
              <a:buSzTx/>
              <a:buFontTx/>
              <a:buNone/>
              <a:defRPr/>
            </a:pPr>
            <a:endParaRPr lang="ru-RU" sz="140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294916" name="Picture 7" descr="фиг 1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524000"/>
            <a:ext cx="2971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1" hangingPunct="1">
              <a:buClrTx/>
              <a:buSzTx/>
              <a:buFontTx/>
              <a:buNone/>
              <a:defRPr/>
            </a:pPr>
            <a:r>
              <a:rPr lang="ru-RU" sz="1600" b="1">
                <a:solidFill>
                  <a:prstClr val="black"/>
                </a:solidFill>
                <a:ea typeface="+mn-ea"/>
                <a:cs typeface="Times New Roman" pitchFamily="18" charset="0"/>
              </a:rPr>
              <a:t>Пример строения одной из рудных залежей.</a:t>
            </a:r>
            <a:endParaRPr lang="ru-RU" sz="1600">
              <a:solidFill>
                <a:prstClr val="black"/>
              </a:solidFill>
              <a:ea typeface="+mn-ea"/>
              <a:cs typeface="Times New Roman" pitchFamily="18" charset="0"/>
            </a:endParaRPr>
          </a:p>
          <a:p>
            <a:pPr algn="ctr" defTabSz="914400">
              <a:buClrTx/>
              <a:buSzTx/>
              <a:buFontTx/>
              <a:buNone/>
              <a:defRPr/>
            </a:pPr>
            <a:endParaRPr lang="ru-RU" sz="16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2667000" y="914400"/>
            <a:ext cx="3846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914400" eaLnBrk="1" hangingPunct="1">
              <a:buClrTx/>
              <a:buSzTx/>
              <a:buFontTx/>
              <a:buNone/>
              <a:defRPr/>
            </a:pPr>
            <a:r>
              <a:rPr lang="en-US" sz="1600" smtClean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( </a:t>
            </a:r>
            <a:r>
              <a:rPr lang="ru-RU" sz="1600" smtClean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по материалам НПО «Южморгеология»)</a:t>
            </a:r>
          </a:p>
        </p:txBody>
      </p:sp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1357313" y="1585913"/>
            <a:ext cx="33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  <a:defRPr/>
            </a:pPr>
            <a:r>
              <a:rPr lang="ru-RU" sz="1600" smtClean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А</a:t>
            </a:r>
          </a:p>
        </p:txBody>
      </p:sp>
      <p:pic>
        <p:nvPicPr>
          <p:cNvPr id="295941" name="Picture 7" descr="фиг 5 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133600"/>
            <a:ext cx="1592263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3276600" y="1600200"/>
            <a:ext cx="3032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  <a:defRPr/>
            </a:pPr>
            <a:r>
              <a:rPr lang="ru-RU" sz="1600" smtClean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Б</a:t>
            </a:r>
          </a:p>
        </p:txBody>
      </p:sp>
      <p:pic>
        <p:nvPicPr>
          <p:cNvPr id="295943" name="Picture 9" descr="фиг 6 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133600"/>
            <a:ext cx="1447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Text Box 10"/>
          <p:cNvSpPr txBox="1">
            <a:spLocks noChangeArrowheads="1"/>
          </p:cNvSpPr>
          <p:nvPr/>
        </p:nvSpPr>
        <p:spPr bwMode="auto">
          <a:xfrm>
            <a:off x="5334000" y="1600200"/>
            <a:ext cx="319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  <a:defRPr/>
            </a:pPr>
            <a:r>
              <a:rPr lang="ru-RU" sz="1600" smtClean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В</a:t>
            </a:r>
          </a:p>
        </p:txBody>
      </p:sp>
      <p:pic>
        <p:nvPicPr>
          <p:cNvPr id="295945" name="Picture 11" descr="фиг 7 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133600"/>
            <a:ext cx="1447800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0" name="Text Box 12"/>
          <p:cNvSpPr txBox="1">
            <a:spLocks noChangeArrowheads="1"/>
          </p:cNvSpPr>
          <p:nvPr/>
        </p:nvSpPr>
        <p:spPr bwMode="auto">
          <a:xfrm>
            <a:off x="7315200" y="1600200"/>
            <a:ext cx="3032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  <a:defRPr/>
            </a:pPr>
            <a:r>
              <a:rPr lang="ru-RU" sz="1600" smtClean="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t>Г</a:t>
            </a:r>
          </a:p>
        </p:txBody>
      </p:sp>
      <p:pic>
        <p:nvPicPr>
          <p:cNvPr id="295947" name="Picture 13" descr="фиг 3 в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2209800"/>
            <a:ext cx="1295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2" name="Rectangle 14"/>
          <p:cNvSpPr>
            <a:spLocks noChangeArrowheads="1"/>
          </p:cNvSpPr>
          <p:nvPr/>
        </p:nvSpPr>
        <p:spPr bwMode="auto">
          <a:xfrm>
            <a:off x="228600" y="5257800"/>
            <a:ext cx="8534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1" hangingPunct="1">
              <a:buClrTx/>
              <a:buSzTx/>
              <a:buFontTx/>
              <a:buNone/>
              <a:defRPr/>
            </a:pPr>
            <a:r>
              <a:rPr lang="en-US" sz="1200" b="1">
                <a:solidFill>
                  <a:prstClr val="black"/>
                </a:solidFill>
                <a:ea typeface="+mn-ea"/>
                <a:cs typeface="Times New Roman" pitchFamily="18" charset="0"/>
              </a:rPr>
              <a:t>                                     </a:t>
            </a:r>
            <a:r>
              <a:rPr lang="ru-RU" sz="1200" b="1">
                <a:solidFill>
                  <a:prstClr val="black"/>
                </a:solidFill>
                <a:ea typeface="+mn-ea"/>
                <a:cs typeface="Times New Roman" pitchFamily="18" charset="0"/>
              </a:rPr>
              <a:t>А – распределение весовой концентрации ЖМК</a:t>
            </a:r>
            <a:endParaRPr lang="ru-RU" sz="1200">
              <a:solidFill>
                <a:prstClr val="black"/>
              </a:solidFill>
              <a:ea typeface="+mn-ea"/>
              <a:cs typeface="Times New Roman" pitchFamily="18" charset="0"/>
            </a:endParaRPr>
          </a:p>
          <a:p>
            <a:pPr algn="ctr" defTabSz="914400">
              <a:buClrTx/>
              <a:buSzTx/>
              <a:buFontTx/>
              <a:buNone/>
              <a:defRPr/>
            </a:pPr>
            <a:r>
              <a:rPr lang="ru-RU" sz="1200" b="1">
                <a:solidFill>
                  <a:prstClr val="black"/>
                </a:solidFill>
                <a:ea typeface="+mn-ea"/>
                <a:cs typeface="Times New Roman" pitchFamily="18" charset="0"/>
              </a:rPr>
              <a:t>            Б – распределение содержаний </a:t>
            </a:r>
            <a:r>
              <a:rPr lang="en-US" sz="1200" b="1">
                <a:solidFill>
                  <a:prstClr val="black"/>
                </a:solidFill>
                <a:ea typeface="+mn-ea"/>
                <a:cs typeface="Times New Roman" pitchFamily="18" charset="0"/>
              </a:rPr>
              <a:t>Ni</a:t>
            </a:r>
            <a:endParaRPr lang="ru-RU" sz="1200">
              <a:solidFill>
                <a:prstClr val="black"/>
              </a:solidFill>
              <a:ea typeface="+mn-ea"/>
              <a:cs typeface="Times New Roman" pitchFamily="18" charset="0"/>
            </a:endParaRPr>
          </a:p>
          <a:p>
            <a:pPr algn="ctr" defTabSz="914400">
              <a:buClrTx/>
              <a:buSzTx/>
              <a:buFontTx/>
              <a:buNone/>
              <a:defRPr/>
            </a:pPr>
            <a:r>
              <a:rPr lang="ru-RU" sz="1200" b="1">
                <a:solidFill>
                  <a:prstClr val="black"/>
                </a:solidFill>
                <a:ea typeface="+mn-ea"/>
                <a:cs typeface="Times New Roman" pitchFamily="18" charset="0"/>
              </a:rPr>
              <a:t>            </a:t>
            </a:r>
            <a:r>
              <a:rPr lang="en-US" sz="1200" b="1">
                <a:solidFill>
                  <a:prstClr val="black"/>
                </a:solidFill>
                <a:ea typeface="+mn-ea"/>
                <a:cs typeface="Times New Roman" pitchFamily="18" charset="0"/>
              </a:rPr>
              <a:t> </a:t>
            </a:r>
            <a:r>
              <a:rPr lang="ru-RU" sz="1200" b="1">
                <a:solidFill>
                  <a:prstClr val="black"/>
                </a:solidFill>
                <a:ea typeface="+mn-ea"/>
                <a:cs typeface="Times New Roman" pitchFamily="18" charset="0"/>
              </a:rPr>
              <a:t>В – распределение содержаний </a:t>
            </a:r>
            <a:r>
              <a:rPr lang="en-US" sz="1200" b="1">
                <a:solidFill>
                  <a:prstClr val="black"/>
                </a:solidFill>
                <a:ea typeface="+mn-ea"/>
                <a:cs typeface="Times New Roman" pitchFamily="18" charset="0"/>
              </a:rPr>
              <a:t>Cu</a:t>
            </a:r>
            <a:endParaRPr lang="ru-RU" sz="1200">
              <a:solidFill>
                <a:prstClr val="black"/>
              </a:solidFill>
              <a:ea typeface="+mn-ea"/>
              <a:cs typeface="Times New Roman" pitchFamily="18" charset="0"/>
            </a:endParaRPr>
          </a:p>
          <a:p>
            <a:pPr algn="ctr" defTabSz="914400">
              <a:buClrTx/>
              <a:buSzTx/>
              <a:buFontTx/>
              <a:buNone/>
              <a:defRPr/>
            </a:pPr>
            <a:r>
              <a:rPr lang="ru-RU" sz="1200" b="1">
                <a:solidFill>
                  <a:prstClr val="black"/>
                </a:solidFill>
                <a:ea typeface="+mn-ea"/>
                <a:cs typeface="Times New Roman" pitchFamily="18" charset="0"/>
              </a:rPr>
              <a:t>            </a:t>
            </a:r>
            <a:r>
              <a:rPr lang="en-US" sz="1200" b="1">
                <a:solidFill>
                  <a:prstClr val="black"/>
                </a:solidFill>
                <a:ea typeface="+mn-ea"/>
                <a:cs typeface="Times New Roman" pitchFamily="18" charset="0"/>
              </a:rPr>
              <a:t> </a:t>
            </a:r>
            <a:r>
              <a:rPr lang="ru-RU" sz="1200" b="1">
                <a:solidFill>
                  <a:prstClr val="black"/>
                </a:solidFill>
                <a:ea typeface="+mn-ea"/>
                <a:cs typeface="Times New Roman" pitchFamily="18" charset="0"/>
              </a:rPr>
              <a:t>Г – распределение содержаний </a:t>
            </a:r>
            <a:r>
              <a:rPr lang="en-US" sz="1200" b="1">
                <a:solidFill>
                  <a:prstClr val="black"/>
                </a:solidFill>
                <a:ea typeface="+mn-ea"/>
                <a:cs typeface="Times New Roman" pitchFamily="18" charset="0"/>
              </a:rPr>
              <a:t>Co</a:t>
            </a:r>
            <a:r>
              <a:rPr lang="ru-RU" sz="1200" b="1">
                <a:solidFill>
                  <a:prstClr val="black"/>
                </a:solidFill>
                <a:ea typeface="+mn-ea"/>
                <a:cs typeface="Times New Roman" pitchFamily="18" charset="0"/>
              </a:rPr>
              <a:t>.</a:t>
            </a:r>
            <a:endParaRPr lang="ru-RU" sz="1200">
              <a:solidFill>
                <a:prstClr val="black"/>
              </a:solidFill>
              <a:ea typeface="+mn-ea"/>
              <a:cs typeface="Times New Roman" pitchFamily="18" charset="0"/>
            </a:endParaRPr>
          </a:p>
          <a:p>
            <a:pPr defTabSz="914400">
              <a:buClrTx/>
              <a:buSzTx/>
              <a:buFontTx/>
              <a:buNone/>
              <a:defRPr/>
            </a:pPr>
            <a:endParaRPr lang="ru-RU">
              <a:solidFill>
                <a:prstClr val="black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 descr="C:\Users\Старостин\Desktop\Еще документы\Отсканировано 28.10.2011 13-34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0850" y="-436563"/>
            <a:ext cx="10045700" cy="773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ChangeArrowheads="1"/>
          </p:cNvSpPr>
          <p:nvPr/>
        </p:nvSpPr>
        <p:spPr bwMode="auto">
          <a:xfrm>
            <a:off x="381000" y="533400"/>
            <a:ext cx="91440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/>
          <a:p>
            <a:pPr algn="ctr" defTabSz="914400" eaLnBrk="1" hangingPunct="1">
              <a:buClrTx/>
              <a:buSzTx/>
              <a:buFontTx/>
              <a:buNone/>
              <a:defRPr/>
            </a:pPr>
            <a:r>
              <a:rPr lang="ru-RU" sz="1600" b="1">
                <a:solidFill>
                  <a:srgbClr val="000000"/>
                </a:solidFill>
                <a:ea typeface="+mn-ea"/>
                <a:cs typeface="Times New Roman" pitchFamily="18" charset="0"/>
              </a:rPr>
              <a:t>Гайот Альба.</a:t>
            </a:r>
          </a:p>
          <a:p>
            <a:pPr algn="ctr" defTabSz="914400">
              <a:buClrTx/>
              <a:buSzTx/>
              <a:buFontTx/>
              <a:buNone/>
              <a:defRPr/>
            </a:pPr>
            <a:endParaRPr lang="ru-RU" sz="16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8131" name="Rectangle 6"/>
          <p:cNvSpPr>
            <a:spLocks noChangeArrowheads="1"/>
          </p:cNvSpPr>
          <p:nvPr/>
        </p:nvSpPr>
        <p:spPr bwMode="auto">
          <a:xfrm>
            <a:off x="0" y="838200"/>
            <a:ext cx="91440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/>
          <a:p>
            <a:pPr algn="ctr" defTabSz="914400" eaLnBrk="1" hangingPunct="1">
              <a:buClrTx/>
              <a:buSzTx/>
              <a:buFontTx/>
              <a:buNone/>
              <a:defRPr/>
            </a:pPr>
            <a:endParaRPr lang="ru-RU" sz="1200" b="1">
              <a:solidFill>
                <a:prstClr val="black"/>
              </a:solidFill>
              <a:ea typeface="+mn-ea"/>
              <a:cs typeface="Times New Roman" pitchFamily="18" charset="0"/>
            </a:endParaRPr>
          </a:p>
          <a:p>
            <a:pPr algn="ctr" defTabSz="914400">
              <a:buClrTx/>
              <a:buSzTx/>
              <a:buFontTx/>
              <a:buNone/>
              <a:defRPr/>
            </a:pPr>
            <a:r>
              <a:rPr lang="ru-RU" sz="1200" b="1">
                <a:solidFill>
                  <a:prstClr val="black"/>
                </a:solidFill>
                <a:ea typeface="+mn-ea"/>
                <a:cs typeface="Times New Roman" pitchFamily="18" charset="0"/>
              </a:rPr>
              <a:t>             </a:t>
            </a:r>
          </a:p>
          <a:p>
            <a:pPr algn="ctr" defTabSz="914400">
              <a:buClrTx/>
              <a:buSzTx/>
              <a:buFontTx/>
              <a:buNone/>
              <a:defRPr/>
            </a:pPr>
            <a:r>
              <a:rPr lang="ru-RU" sz="1200" b="1">
                <a:solidFill>
                  <a:prstClr val="black"/>
                </a:solidFill>
                <a:ea typeface="+mn-ea"/>
                <a:cs typeface="Times New Roman" pitchFamily="18" charset="0"/>
              </a:rPr>
              <a:t>             </a:t>
            </a:r>
            <a:r>
              <a:rPr lang="ru-RU" sz="1400" b="1">
                <a:solidFill>
                  <a:prstClr val="black"/>
                </a:solidFill>
                <a:ea typeface="+mn-ea"/>
                <a:cs typeface="+mn-cs"/>
              </a:rPr>
              <a:t>С</a:t>
            </a:r>
            <a:r>
              <a:rPr lang="ru-RU" sz="1400" b="1">
                <a:solidFill>
                  <a:prstClr val="black"/>
                </a:solidFill>
                <a:ea typeface="+mn-ea"/>
                <a:cs typeface="Times New Roman" pitchFamily="18" charset="0"/>
              </a:rPr>
              <a:t>хема геологического строения</a:t>
            </a:r>
            <a:endParaRPr lang="ru-RU" sz="1400">
              <a:solidFill>
                <a:prstClr val="black"/>
              </a:solidFill>
              <a:ea typeface="+mn-ea"/>
              <a:cs typeface="Times New Roman" pitchFamily="18" charset="0"/>
            </a:endParaRPr>
          </a:p>
          <a:p>
            <a:pPr algn="ctr" defTabSz="914400">
              <a:buClrTx/>
              <a:buSzTx/>
              <a:buFontTx/>
              <a:buNone/>
              <a:defRPr/>
            </a:pPr>
            <a:endParaRPr lang="ru-RU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297988" name="Picture 7" descr="фиг 11 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844675"/>
            <a:ext cx="7704138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 descr="C:\Users\Старостин\Desktop\Еще документы\Отсканировано 28.10.2011 13-2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0850" y="-436563"/>
            <a:ext cx="10045700" cy="773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 descr="C:\Users\Старостин\Desktop\Еще документы\Отсканировано 28.10.2011 15-38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9238" y="0"/>
            <a:ext cx="8645525" cy="61261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4" descr="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0350"/>
            <a:ext cx="856932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4" descr="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8713788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 descr="C:\Users\Старостин\Desktop\Еще документы\Отсканировано 28.10.2011 13-47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17525"/>
            <a:ext cx="9286875" cy="63404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67267" name="Object 1"/>
          <p:cNvGraphicFramePr>
            <a:graphicFrameLocks noChangeAspect="1"/>
          </p:cNvGraphicFramePr>
          <p:nvPr/>
        </p:nvGraphicFramePr>
        <p:xfrm>
          <a:off x="687388" y="549275"/>
          <a:ext cx="7769225" cy="5803900"/>
        </p:xfrm>
        <a:graphic>
          <a:graphicData uri="http://schemas.openxmlformats.org/presentationml/2006/ole">
            <p:oleObj spid="_x0000_s267267" name="Слайд" r:id="rId3" imgW="4570530" imgH="3427618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Text Box 1"/>
          <p:cNvSpPr txBox="1">
            <a:spLocks noChangeArrowheads="1"/>
          </p:cNvSpPr>
          <p:nvPr/>
        </p:nvSpPr>
        <p:spPr bwMode="auto">
          <a:xfrm>
            <a:off x="1214438" y="1000125"/>
            <a:ext cx="670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286125" y="642938"/>
            <a:ext cx="2286000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u="sng" dirty="0">
                <a:solidFill>
                  <a:srgbClr val="9E0B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В Ы В О Д Ы.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00063" y="1000125"/>
            <a:ext cx="8001000" cy="5573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u="sng">
                <a:solidFill>
                  <a:srgbClr val="000000"/>
                </a:solidFill>
                <a:latin typeface="Verdana" pitchFamily="34" charset="0"/>
              </a:rPr>
              <a:t>.</a:t>
            </a:r>
            <a:r>
              <a:rPr lang="ru-RU" sz="2000" b="1" u="sng">
                <a:solidFill>
                  <a:srgbClr val="C00000"/>
                </a:solidFill>
                <a:latin typeface="Verdana" pitchFamily="34" charset="0"/>
              </a:rPr>
              <a:t>В эволюционной минерагении Земли</a:t>
            </a:r>
            <a:r>
              <a:rPr lang="ru-RU" sz="1600" u="sng">
                <a:solidFill>
                  <a:srgbClr val="C00000"/>
                </a:solidFill>
                <a:latin typeface="Verdana" pitchFamily="34" charset="0"/>
              </a:rPr>
              <a:t>  </a:t>
            </a:r>
            <a:r>
              <a:rPr lang="ru-RU" sz="1600" b="1" u="sng">
                <a:solidFill>
                  <a:srgbClr val="C00000"/>
                </a:solidFill>
                <a:latin typeface="Verdana" pitchFamily="34" charset="0"/>
              </a:rPr>
              <a:t>3 мегапериода</a:t>
            </a:r>
            <a:r>
              <a:rPr lang="ru-RU" sz="1600">
                <a:solidFill>
                  <a:srgbClr val="C00000"/>
                </a:solidFill>
                <a:latin typeface="Verdana" pitchFamily="34" charset="0"/>
              </a:rPr>
              <a:t>:</a:t>
            </a:r>
            <a:endParaRPr lang="ru-RU" sz="1600" b="1">
              <a:solidFill>
                <a:srgbClr val="C00000"/>
              </a:solidFill>
              <a:latin typeface="Verdana" pitchFamily="34" charset="0"/>
            </a:endParaRPr>
          </a:p>
          <a:p>
            <a:pPr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>
              <a:solidFill>
                <a:srgbClr val="000000"/>
              </a:solidFill>
              <a:latin typeface="Verdana" pitchFamily="34" charset="0"/>
            </a:endParaRPr>
          </a:p>
          <a:p>
            <a:pPr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0000"/>
                </a:solidFill>
                <a:latin typeface="Verdana" pitchFamily="34" charset="0"/>
              </a:rPr>
              <a:t>а) </a:t>
            </a:r>
            <a:r>
              <a:rPr lang="ru-RU" sz="2000" b="1">
                <a:solidFill>
                  <a:srgbClr val="000000"/>
                </a:solidFill>
                <a:latin typeface="Verdana" pitchFamily="34" charset="0"/>
              </a:rPr>
              <a:t>раннегеологический</a:t>
            </a:r>
            <a:r>
              <a:rPr lang="ru-RU" sz="1600" b="1">
                <a:solidFill>
                  <a:srgbClr val="000000"/>
                </a:solidFill>
                <a:latin typeface="Verdana" pitchFamily="34" charset="0"/>
              </a:rPr>
              <a:t> (4,0 – 2,7 млр.л.)</a:t>
            </a:r>
          </a:p>
          <a:p>
            <a:pPr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>
              <a:solidFill>
                <a:srgbClr val="000000"/>
              </a:solidFill>
              <a:latin typeface="Verdana" pitchFamily="34" charset="0"/>
            </a:endParaRPr>
          </a:p>
          <a:p>
            <a:pPr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0000"/>
                </a:solidFill>
                <a:latin typeface="Verdana" pitchFamily="34" charset="0"/>
              </a:rPr>
              <a:t>б) </a:t>
            </a:r>
            <a:r>
              <a:rPr lang="ru-RU" sz="2000" b="1">
                <a:solidFill>
                  <a:srgbClr val="000000"/>
                </a:solidFill>
                <a:latin typeface="Verdana" pitchFamily="34" charset="0"/>
              </a:rPr>
              <a:t>формирования зрелой континентальной коры </a:t>
            </a:r>
            <a:r>
              <a:rPr lang="ru-RU" sz="1600" b="1">
                <a:solidFill>
                  <a:srgbClr val="000000"/>
                </a:solidFill>
                <a:latin typeface="Verdana" pitchFamily="34" charset="0"/>
              </a:rPr>
              <a:t>(2,7 – 0.54 )</a:t>
            </a:r>
          </a:p>
          <a:p>
            <a:pPr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>
              <a:solidFill>
                <a:srgbClr val="000000"/>
              </a:solidFill>
              <a:latin typeface="Verdana" pitchFamily="34" charset="0"/>
            </a:endParaRPr>
          </a:p>
          <a:p>
            <a:pPr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0000"/>
                </a:solidFill>
                <a:latin typeface="Verdana" pitchFamily="34" charset="0"/>
              </a:rPr>
              <a:t>в) </a:t>
            </a:r>
            <a:r>
              <a:rPr lang="ru-RU" sz="2000" b="1">
                <a:solidFill>
                  <a:srgbClr val="000000"/>
                </a:solidFill>
                <a:latin typeface="Verdana" pitchFamily="34" charset="0"/>
              </a:rPr>
              <a:t>циклический механизм тектоники плит </a:t>
            </a:r>
            <a:r>
              <a:rPr lang="ru-RU" sz="1600" b="1">
                <a:solidFill>
                  <a:srgbClr val="000000"/>
                </a:solidFill>
                <a:latin typeface="Verdana" pitchFamily="34" charset="0"/>
              </a:rPr>
              <a:t>(0.54 – 0.00)</a:t>
            </a:r>
          </a:p>
          <a:p>
            <a:pPr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>
              <a:solidFill>
                <a:srgbClr val="000000"/>
              </a:solidFill>
              <a:latin typeface="Verdana" pitchFamily="34" charset="0"/>
            </a:endParaRPr>
          </a:p>
          <a:p>
            <a:pPr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C00000"/>
                </a:solidFill>
                <a:latin typeface="Verdana" pitchFamily="34" charset="0"/>
              </a:rPr>
              <a:t>.</a:t>
            </a:r>
            <a:r>
              <a:rPr lang="ru-RU" sz="2000" b="1" u="sng">
                <a:solidFill>
                  <a:srgbClr val="C00000"/>
                </a:solidFill>
                <a:latin typeface="Verdana" pitchFamily="34" charset="0"/>
              </a:rPr>
              <a:t>Обогащение земной коры рудными компонентами </a:t>
            </a:r>
            <a:r>
              <a:rPr lang="ru-RU" sz="1600">
                <a:solidFill>
                  <a:srgbClr val="C00000"/>
                </a:solidFill>
                <a:latin typeface="Verdana" pitchFamily="34" charset="0"/>
              </a:rPr>
              <a:t>осуществлялось в </a:t>
            </a:r>
            <a:r>
              <a:rPr lang="ru-RU" sz="1600" b="1" u="sng">
                <a:solidFill>
                  <a:srgbClr val="C00000"/>
                </a:solidFill>
                <a:latin typeface="Verdana" pitchFamily="34" charset="0"/>
              </a:rPr>
              <a:t>трех геологических обстановках</a:t>
            </a:r>
            <a:r>
              <a:rPr lang="ru-RU" sz="1600" u="sng">
                <a:solidFill>
                  <a:srgbClr val="C00000"/>
                </a:solidFill>
                <a:latin typeface="Verdana" pitchFamily="34" charset="0"/>
              </a:rPr>
              <a:t>:</a:t>
            </a:r>
            <a:endParaRPr lang="ru-RU" sz="1600" b="1">
              <a:solidFill>
                <a:srgbClr val="C00000"/>
              </a:solidFill>
              <a:latin typeface="Verdana" pitchFamily="34" charset="0"/>
            </a:endParaRPr>
          </a:p>
          <a:p>
            <a:pPr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>
              <a:solidFill>
                <a:srgbClr val="000000"/>
              </a:solidFill>
              <a:latin typeface="Verdana" pitchFamily="34" charset="0"/>
            </a:endParaRPr>
          </a:p>
          <a:p>
            <a:pPr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0000"/>
                </a:solidFill>
                <a:latin typeface="Verdana" pitchFamily="34" charset="0"/>
              </a:rPr>
              <a:t>а) </a:t>
            </a:r>
            <a:r>
              <a:rPr lang="ru-RU" sz="2000" b="1">
                <a:solidFill>
                  <a:srgbClr val="000000"/>
                </a:solidFill>
                <a:latin typeface="Verdana" pitchFamily="34" charset="0"/>
              </a:rPr>
              <a:t>в гидротермальных рифтовых системах океана </a:t>
            </a:r>
            <a:r>
              <a:rPr lang="ru-RU" sz="1600">
                <a:solidFill>
                  <a:srgbClr val="000000"/>
                </a:solidFill>
                <a:latin typeface="Verdana" pitchFamily="34" charset="0"/>
              </a:rPr>
              <a:t>(зоны спрединга);</a:t>
            </a:r>
          </a:p>
          <a:p>
            <a:pPr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>
              <a:solidFill>
                <a:srgbClr val="000000"/>
              </a:solidFill>
              <a:latin typeface="Verdana" pitchFamily="34" charset="0"/>
            </a:endParaRPr>
          </a:p>
          <a:p>
            <a:pPr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>
                <a:solidFill>
                  <a:srgbClr val="000000"/>
                </a:solidFill>
                <a:latin typeface="Verdana" pitchFamily="34" charset="0"/>
              </a:rPr>
              <a:t>б) </a:t>
            </a:r>
            <a:r>
              <a:rPr lang="ru-RU" sz="2000" b="1">
                <a:solidFill>
                  <a:srgbClr val="000000"/>
                </a:solidFill>
                <a:latin typeface="Verdana" pitchFamily="34" charset="0"/>
              </a:rPr>
              <a:t>в зонах субдукции </a:t>
            </a:r>
            <a:r>
              <a:rPr lang="ru-RU" sz="1600" b="1">
                <a:solidFill>
                  <a:srgbClr val="000000"/>
                </a:solidFill>
                <a:latin typeface="Verdana" pitchFamily="34" charset="0"/>
              </a:rPr>
              <a:t>–</a:t>
            </a:r>
            <a:r>
              <a:rPr lang="ru-RU" sz="1600">
                <a:solidFill>
                  <a:srgbClr val="000000"/>
                </a:solidFill>
                <a:latin typeface="Verdana" pitchFamily="34" charset="0"/>
              </a:rPr>
              <a:t> поддвиг плит под активные окраины континентов;</a:t>
            </a:r>
          </a:p>
          <a:p>
            <a:pPr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>
              <a:solidFill>
                <a:srgbClr val="000000"/>
              </a:solidFill>
              <a:latin typeface="Verdana" pitchFamily="34" charset="0"/>
            </a:endParaRPr>
          </a:p>
          <a:p>
            <a:pPr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latin typeface="Verdana" pitchFamily="34" charset="0"/>
              </a:rPr>
              <a:t>в</a:t>
            </a:r>
            <a:r>
              <a:rPr lang="ru-RU" sz="2000">
                <a:solidFill>
                  <a:srgbClr val="000000"/>
                </a:solidFill>
                <a:latin typeface="Verdana" pitchFamily="34" charset="0"/>
              </a:rPr>
              <a:t>) </a:t>
            </a:r>
            <a:r>
              <a:rPr lang="ru-RU" sz="2000" b="1">
                <a:solidFill>
                  <a:srgbClr val="000000"/>
                </a:solidFill>
                <a:latin typeface="Verdana" pitchFamily="34" charset="0"/>
              </a:rPr>
              <a:t>во флюидных системах областей тектоно-магматической активизации</a:t>
            </a:r>
          </a:p>
        </p:txBody>
      </p:sp>
      <p:sp>
        <p:nvSpPr>
          <p:cNvPr id="304133" name="AutoShape 4"/>
          <p:cNvSpPr>
            <a:spLocks noChangeArrowheads="1"/>
          </p:cNvSpPr>
          <p:nvPr/>
        </p:nvSpPr>
        <p:spPr bwMode="auto">
          <a:xfrm>
            <a:off x="304800" y="242888"/>
            <a:ext cx="1504950" cy="276225"/>
          </a:xfrm>
          <a:prstGeom prst="roundRect">
            <a:avLst>
              <a:gd name="adj" fmla="val 16667"/>
            </a:avLst>
          </a:prstGeom>
          <a:solidFill>
            <a:srgbClr val="F64440"/>
          </a:solidFill>
          <a:ln w="9360">
            <a:solidFill>
              <a:srgbClr val="F6444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 b="1" i="1">
                <a:solidFill>
                  <a:srgbClr val="FFFFFF"/>
                </a:solidFill>
                <a:latin typeface="Verdana" pitchFamily="34" charset="0"/>
              </a:rPr>
              <a:t>Taбл. 19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1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5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9" dur="500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3" dur="500"/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7" dur="500"/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1" dur="500"/>
                                        <p:tgtEl>
                                          <p:spTgt spid="276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5" dur="500"/>
                                        <p:tgtEl>
                                          <p:spTgt spid="276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Text Box 1"/>
          <p:cNvSpPr txBox="1">
            <a:spLocks noChangeArrowheads="1"/>
          </p:cNvSpPr>
          <p:nvPr/>
        </p:nvSpPr>
        <p:spPr bwMode="auto">
          <a:xfrm>
            <a:off x="1219200" y="939800"/>
            <a:ext cx="670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276600" y="822325"/>
            <a:ext cx="2286000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u="sng" dirty="0">
                <a:solidFill>
                  <a:srgbClr val="9E0B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В Ы В О Д Ы.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533400" y="1219200"/>
            <a:ext cx="8001000" cy="4618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>
                <a:solidFill>
                  <a:srgbClr val="000000"/>
                </a:solidFill>
                <a:latin typeface="Verdana" pitchFamily="34" charset="0"/>
              </a:rPr>
              <a:t>.В геологической истории земли выделяется </a:t>
            </a:r>
            <a:r>
              <a:rPr lang="ru-RU" sz="1600" b="1" u="sng">
                <a:solidFill>
                  <a:srgbClr val="000000"/>
                </a:solidFill>
                <a:latin typeface="Verdana" pitchFamily="34" charset="0"/>
              </a:rPr>
              <a:t>два максимума рудообразования: </a:t>
            </a:r>
            <a:r>
              <a:rPr lang="ru-RU" sz="1600" b="1">
                <a:solidFill>
                  <a:srgbClr val="000000"/>
                </a:solidFill>
                <a:latin typeface="Verdana" pitchFamily="34" charset="0"/>
              </a:rPr>
              <a:t> раннепротерозойский и фанерозойский</a:t>
            </a:r>
            <a:r>
              <a:rPr lang="ru-RU" sz="1600" u="sng">
                <a:solidFill>
                  <a:srgbClr val="000000"/>
                </a:solidFill>
                <a:latin typeface="Verdana" pitchFamily="34" charset="0"/>
              </a:rPr>
              <a:t>.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>
              <a:solidFill>
                <a:srgbClr val="000000"/>
              </a:solidFill>
              <a:latin typeface="Verdana" pitchFamily="34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u="sng">
                <a:solidFill>
                  <a:srgbClr val="000000"/>
                </a:solidFill>
                <a:latin typeface="Verdana" pitchFamily="34" charset="0"/>
              </a:rPr>
              <a:t>Раннепротерозойский -</a:t>
            </a:r>
            <a:r>
              <a:rPr lang="ru-RU" sz="1400">
                <a:solidFill>
                  <a:srgbClr val="000000"/>
                </a:solidFill>
                <a:latin typeface="Verdana" pitchFamily="34" charset="0"/>
              </a:rPr>
              <a:t> формирование единого ядра Земли и образование уникальных провинций </a:t>
            </a:r>
            <a:r>
              <a:rPr lang="ru-RU" sz="1400" b="1">
                <a:solidFill>
                  <a:srgbClr val="000000"/>
                </a:solidFill>
                <a:latin typeface="Verdana" pitchFamily="34" charset="0"/>
              </a:rPr>
              <a:t>с рудами сидерофильных элементов.  Их </a:t>
            </a:r>
            <a:r>
              <a:rPr lang="ru-RU" sz="1400">
                <a:solidFill>
                  <a:srgbClr val="000000"/>
                </a:solidFill>
                <a:latin typeface="Verdana" pitchFamily="34" charset="0"/>
              </a:rPr>
              <a:t>накопление происходило в </a:t>
            </a:r>
            <a:r>
              <a:rPr lang="ru-RU" sz="1400" b="1">
                <a:solidFill>
                  <a:srgbClr val="000000"/>
                </a:solidFill>
                <a:latin typeface="Verdana" pitchFamily="34" charset="0"/>
              </a:rPr>
              <a:t>глобальных мегаблоках с отрицательными гравиометровыми аномалиями. </a:t>
            </a:r>
            <a:endParaRPr lang="ru-RU" sz="1400">
              <a:solidFill>
                <a:srgbClr val="000000"/>
              </a:solidFill>
              <a:latin typeface="Verdana" pitchFamily="34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u="sng">
              <a:solidFill>
                <a:srgbClr val="000000"/>
              </a:solidFill>
              <a:latin typeface="Verdana" pitchFamily="34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u="sng">
                <a:solidFill>
                  <a:srgbClr val="000000"/>
                </a:solidFill>
                <a:latin typeface="Verdana" pitchFamily="34" charset="0"/>
              </a:rPr>
              <a:t>Фанерозойский </a:t>
            </a:r>
            <a:r>
              <a:rPr lang="ru-RU" sz="1400">
                <a:solidFill>
                  <a:srgbClr val="000000"/>
                </a:solidFill>
                <a:latin typeface="Verdana" pitchFamily="34" charset="0"/>
              </a:rPr>
              <a:t>ознаменовал качественно новый уровень эволюции Земли и ее коры. Началось циклическое функционирование механизма тектоники литосферных плит, важное значение приобрела плюмтектоника. Ведущую роль в рудообразовании принадлежит флюидным системам областей тектоно-магматической активизации.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>
                <a:solidFill>
                  <a:srgbClr val="000000"/>
                </a:solidFill>
                <a:latin typeface="Verdana" pitchFamily="34" charset="0"/>
              </a:rPr>
              <a:t>В этот период образовались беспрецедентные по  разнообразию и интенсивности рудные провинции халькофильных элементов– </a:t>
            </a:r>
            <a:r>
              <a:rPr lang="ru-RU" sz="1400" b="1">
                <a:solidFill>
                  <a:srgbClr val="000000"/>
                </a:solidFill>
                <a:latin typeface="Verdana" pitchFamily="34" charset="0"/>
              </a:rPr>
              <a:t>молибденовые, оловянные, вольфрамовые, ртутные, тантало – необиевые, алмазоносные. </a:t>
            </a:r>
            <a:r>
              <a:rPr lang="ru-RU" sz="1400">
                <a:solidFill>
                  <a:srgbClr val="000000"/>
                </a:solidFill>
                <a:latin typeface="Verdana" pitchFamily="34" charset="0"/>
              </a:rPr>
              <a:t>В иной фациальной обстановке активно формировались, но в меньших масштабах, месторождения первого раннепротерозойского максимума – железа, хрома, платиноидови др. элементов. </a:t>
            </a:r>
          </a:p>
        </p:txBody>
      </p:sp>
      <p:sp>
        <p:nvSpPr>
          <p:cNvPr id="305157" name="AutoShape 4"/>
          <p:cNvSpPr>
            <a:spLocks noChangeArrowheads="1"/>
          </p:cNvSpPr>
          <p:nvPr/>
        </p:nvSpPr>
        <p:spPr bwMode="auto">
          <a:xfrm>
            <a:off x="304800" y="227013"/>
            <a:ext cx="1504950" cy="307975"/>
          </a:xfrm>
          <a:prstGeom prst="roundRect">
            <a:avLst>
              <a:gd name="adj" fmla="val 16667"/>
            </a:avLst>
          </a:prstGeom>
          <a:solidFill>
            <a:srgbClr val="F64440"/>
          </a:solidFill>
          <a:ln w="9360">
            <a:solidFill>
              <a:srgbClr val="F6444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200" b="1" i="1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1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5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9" dur="5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1"/>
          <p:cNvSpPr>
            <a:spLocks noChangeArrowheads="1"/>
          </p:cNvSpPr>
          <p:nvPr/>
        </p:nvSpPr>
        <p:spPr bwMode="auto">
          <a:xfrm>
            <a:off x="2286000" y="533400"/>
            <a:ext cx="5943600" cy="5867400"/>
          </a:xfrm>
          <a:prstGeom prst="diamond">
            <a:avLst/>
          </a:prstGeom>
          <a:solidFill>
            <a:srgbClr val="FF99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0" rIns="90000" bIns="46800"/>
          <a:lstStyle/>
          <a:p>
            <a:pPr algn="ctr" eaLnBrk="1">
              <a:spcBef>
                <a:spcPts val="12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4800" u="sng">
              <a:solidFill>
                <a:srgbClr val="3333CC"/>
              </a:solidFill>
              <a:latin typeface="Garamond" pitchFamily="18" charset="0"/>
            </a:endParaRPr>
          </a:p>
          <a:p>
            <a:pPr algn="ctr" eaLnBrk="1">
              <a:lnSpc>
                <a:spcPct val="50000"/>
              </a:lnSpc>
              <a:spcBef>
                <a:spcPts val="12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4800" u="sng">
                <a:solidFill>
                  <a:srgbClr val="3333CC"/>
                </a:solidFill>
                <a:latin typeface="Tahoma" pitchFamily="34" charset="0"/>
              </a:rPr>
              <a:t>Всем спасибо!</a:t>
            </a:r>
          </a:p>
          <a:p>
            <a:pPr algn="ctr" eaLnBrk="1">
              <a:spcBef>
                <a:spcPts val="1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>
                <a:solidFill>
                  <a:srgbClr val="FFFFFF"/>
                </a:solidFill>
                <a:latin typeface="Garamond" pitchFamily="18" charset="0"/>
              </a:rPr>
              <a:t/>
            </a:r>
            <a:br>
              <a:rPr lang="ru-RU" sz="1800">
                <a:solidFill>
                  <a:srgbClr val="FFFFFF"/>
                </a:solidFill>
                <a:latin typeface="Garamond" pitchFamily="18" charset="0"/>
              </a:rPr>
            </a:br>
            <a:r>
              <a:rPr lang="ru-RU" sz="6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 pitchFamily="2" charset="2"/>
              </a:rPr>
              <a:t>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42672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mtClean="0">
                <a:solidFill>
                  <a:srgbClr val="800000"/>
                </a:solidFill>
                <a:latin typeface="Arial" charset="0"/>
              </a:rPr>
              <a:t>Заключение</a:t>
            </a:r>
          </a:p>
        </p:txBody>
      </p:sp>
      <p:sp>
        <p:nvSpPr>
          <p:cNvPr id="306180" name="AutoShape 3"/>
          <p:cNvSpPr>
            <a:spLocks noChangeArrowheads="1"/>
          </p:cNvSpPr>
          <p:nvPr/>
        </p:nvSpPr>
        <p:spPr bwMode="auto">
          <a:xfrm>
            <a:off x="304800" y="242888"/>
            <a:ext cx="1504950" cy="276225"/>
          </a:xfrm>
          <a:prstGeom prst="roundRect">
            <a:avLst>
              <a:gd name="adj" fmla="val 16667"/>
            </a:avLst>
          </a:prstGeom>
          <a:solidFill>
            <a:srgbClr val="F64440"/>
          </a:solidFill>
          <a:ln w="9360">
            <a:solidFill>
              <a:srgbClr val="F6444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200" b="1" i="1">
                <a:solidFill>
                  <a:srgbClr val="FFFFFF"/>
                </a:solidFill>
                <a:latin typeface="Verdana" pitchFamily="34" charset="0"/>
              </a:rPr>
              <a:t>Taбл. 20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0" fill="hold"/>
                                        <p:tgtEl>
                                          <p:spTgt spid="296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0" fill="hold"/>
                                        <p:tgtEl>
                                          <p:spTgt spid="296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2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0" fill="hold"/>
                                        <p:tgtEl>
                                          <p:spTgt spid="29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0" fill="hold"/>
                                        <p:tgtEl>
                                          <p:spTgt spid="29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12700" y="0"/>
            <a:ext cx="1839913" cy="792163"/>
            <a:chOff x="-8" y="0"/>
            <a:chExt cx="1159" cy="499"/>
          </a:xfrm>
        </p:grpSpPr>
        <p:pic>
          <p:nvPicPr>
            <p:cNvPr id="30720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152" cy="5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07205" name="AutoShape 3"/>
            <p:cNvSpPr>
              <a:spLocks noChangeArrowheads="1"/>
            </p:cNvSpPr>
            <p:nvPr/>
          </p:nvSpPr>
          <p:spPr bwMode="auto">
            <a:xfrm>
              <a:off x="-8" y="6"/>
              <a:ext cx="948" cy="174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eaLnBrk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200" b="1" i="1">
                  <a:solidFill>
                    <a:srgbClr val="000000"/>
                  </a:solidFill>
                  <a:latin typeface="Verdana" pitchFamily="34" charset="0"/>
                </a:rPr>
                <a:t>Figure 1 b</a:t>
              </a:r>
            </a:p>
          </p:txBody>
        </p:sp>
      </p:grpSp>
      <p:pic>
        <p:nvPicPr>
          <p:cNvPr id="30720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76213"/>
            <a:ext cx="7467600" cy="6505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pull dir="d"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-19050"/>
            <a:ext cx="1751013" cy="989013"/>
            <a:chOff x="0" y="-12"/>
            <a:chExt cx="1103" cy="623"/>
          </a:xfrm>
        </p:grpSpPr>
        <p:pic>
          <p:nvPicPr>
            <p:cNvPr id="30822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-12"/>
              <a:ext cx="1104" cy="6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08229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960" cy="1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1">
                <a:spcBef>
                  <a:spcPts val="7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200" b="1" i="1">
                  <a:solidFill>
                    <a:srgbClr val="FFFFFF"/>
                  </a:solidFill>
                  <a:latin typeface="Verdana" pitchFamily="34" charset="0"/>
                </a:rPr>
                <a:t>Figure 1a </a:t>
              </a:r>
            </a:p>
          </p:txBody>
        </p:sp>
      </p:grpSp>
      <p:pic>
        <p:nvPicPr>
          <p:cNvPr id="30822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0375" y="0"/>
            <a:ext cx="568325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-19050"/>
            <a:ext cx="1751013" cy="989013"/>
            <a:chOff x="0" y="-12"/>
            <a:chExt cx="1103" cy="623"/>
          </a:xfrm>
        </p:grpSpPr>
        <p:pic>
          <p:nvPicPr>
            <p:cNvPr id="30925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-12"/>
              <a:ext cx="1104" cy="6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09253" name="Text Box 3"/>
            <p:cNvSpPr txBox="1">
              <a:spLocks noChangeArrowheads="1"/>
            </p:cNvSpPr>
            <p:nvPr/>
          </p:nvSpPr>
          <p:spPr bwMode="auto">
            <a:xfrm>
              <a:off x="0" y="0"/>
              <a:ext cx="960" cy="1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1">
                <a:spcBef>
                  <a:spcPts val="7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200" b="1" i="1">
                  <a:solidFill>
                    <a:srgbClr val="FFFFFF"/>
                  </a:solidFill>
                  <a:latin typeface="Verdana" pitchFamily="34" charset="0"/>
                </a:rPr>
                <a:t>Figure 1a </a:t>
              </a:r>
            </a:p>
          </p:txBody>
        </p:sp>
      </p:grp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457200"/>
            <a:ext cx="6553200" cy="6181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pull dir="d"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11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68291" name="Object 1"/>
          <p:cNvGraphicFramePr>
            <a:graphicFrameLocks noChangeAspect="1"/>
          </p:cNvGraphicFramePr>
          <p:nvPr/>
        </p:nvGraphicFramePr>
        <p:xfrm>
          <a:off x="428625" y="361950"/>
          <a:ext cx="8218488" cy="6138863"/>
        </p:xfrm>
        <a:graphic>
          <a:graphicData uri="http://schemas.openxmlformats.org/presentationml/2006/ole">
            <p:oleObj spid="_x0000_s268291" name="Слайд" r:id="rId3" imgW="4562989" imgH="3421488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69315" name="Object 1"/>
          <p:cNvGraphicFramePr>
            <a:graphicFrameLocks noChangeAspect="1"/>
          </p:cNvGraphicFramePr>
          <p:nvPr/>
        </p:nvGraphicFramePr>
        <p:xfrm>
          <a:off x="571500" y="381000"/>
          <a:ext cx="8193088" cy="6119813"/>
        </p:xfrm>
        <a:graphic>
          <a:graphicData uri="http://schemas.openxmlformats.org/presentationml/2006/ole">
            <p:oleObj spid="_x0000_s269315" name="Слайд" r:id="rId3" imgW="4570530" imgH="3427618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0"/>
            <a:ext cx="1751013" cy="989013"/>
            <a:chOff x="0" y="0"/>
            <a:chExt cx="1103" cy="623"/>
          </a:xfrm>
        </p:grpSpPr>
        <p:pic>
          <p:nvPicPr>
            <p:cNvPr id="27034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104" cy="6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70343" name="Text Box 3"/>
            <p:cNvSpPr txBox="1">
              <a:spLocks noChangeArrowheads="1"/>
            </p:cNvSpPr>
            <p:nvPr/>
          </p:nvSpPr>
          <p:spPr bwMode="auto">
            <a:xfrm>
              <a:off x="0" y="12"/>
              <a:ext cx="960" cy="1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1">
                <a:spcBef>
                  <a:spcPts val="7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200" b="1" i="1">
                  <a:solidFill>
                    <a:srgbClr val="FFFFFF"/>
                  </a:solidFill>
                  <a:latin typeface="Verdana" pitchFamily="34" charset="0"/>
                </a:rPr>
                <a:t>Figure 1a </a:t>
              </a:r>
            </a:p>
          </p:txBody>
        </p:sp>
      </p:grpSp>
      <p:sp>
        <p:nvSpPr>
          <p:cNvPr id="27033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70340" name="Picture 6" descr="Эвол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79" b="2724"/>
          <a:stretch>
            <a:fillRect/>
          </a:stretch>
        </p:blipFill>
        <p:spPr bwMode="auto">
          <a:xfrm>
            <a:off x="4929188" y="0"/>
            <a:ext cx="4214812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0341" name="Rectangle 8"/>
          <p:cNvSpPr>
            <a:spLocks noChangeArrowheads="1"/>
          </p:cNvSpPr>
          <p:nvPr/>
        </p:nvSpPr>
        <p:spPr bwMode="auto">
          <a:xfrm>
            <a:off x="214313" y="1428750"/>
            <a:ext cx="3929062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/>
            <a:r>
              <a:rPr lang="ru-RU" sz="1800">
                <a:solidFill>
                  <a:srgbClr val="000000"/>
                </a:solidFill>
                <a:cs typeface="Times New Roman" pitchFamily="18" charset="0"/>
              </a:rPr>
              <a:t>Рис. Последовательные этапы развития процесса выделения земного ядра: </a:t>
            </a:r>
            <a:r>
              <a:rPr lang="ru-RU" sz="1800" i="1">
                <a:solidFill>
                  <a:srgbClr val="000000"/>
                </a:solidFill>
                <a:cs typeface="Times New Roman" pitchFamily="18" charset="0"/>
              </a:rPr>
              <a:t>а</a:t>
            </a:r>
            <a:r>
              <a:rPr lang="ru-RU" sz="1800">
                <a:solidFill>
                  <a:srgbClr val="000000"/>
                </a:solidFill>
                <a:cs typeface="Times New Roman" pitchFamily="18" charset="0"/>
              </a:rPr>
              <a:t> – молодая Земля; </a:t>
            </a:r>
            <a:r>
              <a:rPr lang="ru-RU" sz="1800" i="1">
                <a:solidFill>
                  <a:srgbClr val="000000"/>
                </a:solidFill>
                <a:cs typeface="Times New Roman" pitchFamily="18" charset="0"/>
              </a:rPr>
              <a:t>б</a:t>
            </a:r>
            <a:r>
              <a:rPr lang="ru-RU" sz="1800">
                <a:solidFill>
                  <a:srgbClr val="000000"/>
                </a:solidFill>
                <a:cs typeface="Times New Roman" pitchFamily="18" charset="0"/>
              </a:rPr>
              <a:t> и </a:t>
            </a:r>
            <a:r>
              <a:rPr lang="ru-RU" sz="1800" i="1">
                <a:solidFill>
                  <a:srgbClr val="000000"/>
                </a:solidFill>
                <a:cs typeface="Times New Roman" pitchFamily="18" charset="0"/>
              </a:rPr>
              <a:t>в</a:t>
            </a:r>
            <a:r>
              <a:rPr lang="ru-RU" sz="1800">
                <a:solidFill>
                  <a:srgbClr val="000000"/>
                </a:solidFill>
                <a:cs typeface="Times New Roman" pitchFamily="18" charset="0"/>
              </a:rPr>
              <a:t> –зонная дифференциации земного вещества в раннем и среднем архее; </a:t>
            </a:r>
            <a:r>
              <a:rPr lang="ru-RU" sz="1800" i="1">
                <a:solidFill>
                  <a:srgbClr val="000000"/>
                </a:solidFill>
                <a:cs typeface="Times New Roman" pitchFamily="18" charset="0"/>
              </a:rPr>
              <a:t>г</a:t>
            </a:r>
            <a:r>
              <a:rPr lang="ru-RU" sz="1800">
                <a:solidFill>
                  <a:srgbClr val="000000"/>
                </a:solidFill>
                <a:cs typeface="Times New Roman" pitchFamily="18" charset="0"/>
              </a:rPr>
              <a:t> и </a:t>
            </a:r>
            <a:r>
              <a:rPr lang="ru-RU" sz="1800" i="1">
                <a:solidFill>
                  <a:srgbClr val="000000"/>
                </a:solidFill>
                <a:cs typeface="Times New Roman" pitchFamily="18" charset="0"/>
              </a:rPr>
              <a:t>д</a:t>
            </a:r>
            <a:r>
              <a:rPr lang="ru-RU" sz="1800">
                <a:solidFill>
                  <a:srgbClr val="000000"/>
                </a:solidFill>
                <a:cs typeface="Times New Roman" pitchFamily="18" charset="0"/>
              </a:rPr>
              <a:t> – формирование плотного ядра Земли в конце архея; </a:t>
            </a:r>
            <a:r>
              <a:rPr lang="ru-RU" sz="1800" i="1">
                <a:solidFill>
                  <a:srgbClr val="000000"/>
                </a:solidFill>
                <a:cs typeface="Times New Roman" pitchFamily="18" charset="0"/>
              </a:rPr>
              <a:t>е</a:t>
            </a:r>
            <a:r>
              <a:rPr lang="ru-RU" sz="1800">
                <a:solidFill>
                  <a:srgbClr val="000000"/>
                </a:solidFill>
                <a:cs typeface="Times New Roman" pitchFamily="18" charset="0"/>
              </a:rPr>
              <a:t> и </a:t>
            </a:r>
            <a:r>
              <a:rPr lang="ru-RU" sz="1800" i="1">
                <a:solidFill>
                  <a:srgbClr val="000000"/>
                </a:solidFill>
                <a:cs typeface="Times New Roman" pitchFamily="18" charset="0"/>
              </a:rPr>
              <a:t>ж</a:t>
            </a:r>
            <a:r>
              <a:rPr lang="ru-RU" sz="1800">
                <a:solidFill>
                  <a:srgbClr val="000000"/>
                </a:solidFill>
                <a:cs typeface="Times New Roman" pitchFamily="18" charset="0"/>
              </a:rPr>
              <a:t> – развитие земного ядра в протерозое и фанерозое. Черным показаны расплавы железа и его окислов, белым – архейская деплетированная мантия, обедненная железом, его окислами и сидерофильными элементами; черточками – первичное земное вещество, точками – нормальная мантия в протерозое и фанерозое; радиальной штриховкой – континентальные массивы.</a:t>
            </a:r>
            <a:endParaRPr lang="ru-RU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0"/>
            <a:ext cx="1751013" cy="989013"/>
            <a:chOff x="0" y="0"/>
            <a:chExt cx="1103" cy="623"/>
          </a:xfrm>
        </p:grpSpPr>
        <p:pic>
          <p:nvPicPr>
            <p:cNvPr id="27136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104" cy="6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71368" name="Text Box 3"/>
            <p:cNvSpPr txBox="1">
              <a:spLocks noChangeArrowheads="1"/>
            </p:cNvSpPr>
            <p:nvPr/>
          </p:nvSpPr>
          <p:spPr bwMode="auto">
            <a:xfrm>
              <a:off x="0" y="12"/>
              <a:ext cx="960" cy="1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eaLnBrk="1">
                <a:spcBef>
                  <a:spcPts val="750"/>
                </a:spcBef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200" b="1" i="1">
                  <a:solidFill>
                    <a:srgbClr val="FFFFFF"/>
                  </a:solidFill>
                  <a:latin typeface="Verdana" pitchFamily="34" charset="0"/>
                </a:rPr>
                <a:t>Figure 1a </a:t>
              </a:r>
            </a:p>
          </p:txBody>
        </p:sp>
      </p:grpSp>
      <p:sp>
        <p:nvSpPr>
          <p:cNvPr id="27136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7136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71365" name="Picture 1" descr="Конвекция в архее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14" t="9308" r="5714" b="2779"/>
          <a:stretch>
            <a:fillRect/>
          </a:stretch>
        </p:blipFill>
        <p:spPr bwMode="auto">
          <a:xfrm>
            <a:off x="4141788" y="0"/>
            <a:ext cx="50022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1366" name="Rectangle 3"/>
          <p:cNvSpPr>
            <a:spLocks noChangeArrowheads="1"/>
          </p:cNvSpPr>
          <p:nvPr/>
        </p:nvSpPr>
        <p:spPr bwMode="auto">
          <a:xfrm>
            <a:off x="214313" y="4429125"/>
            <a:ext cx="3500437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800">
                <a:solidFill>
                  <a:srgbClr val="000000"/>
                </a:solidFill>
              </a:rPr>
              <a:t>Рис. Изменения числа ячеек в конвектирующей мантии архея и формирование зародышей (нуклеаров) архейских континентальных щитов (разрезы даны в экваториальной плоскости и произвольном масштабе).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12700" y="0"/>
            <a:ext cx="1839913" cy="792163"/>
            <a:chOff x="-8" y="0"/>
            <a:chExt cx="1159" cy="499"/>
          </a:xfrm>
        </p:grpSpPr>
        <p:pic>
          <p:nvPicPr>
            <p:cNvPr id="27238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152" cy="5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72390" name="AutoShape 3"/>
            <p:cNvSpPr>
              <a:spLocks noChangeArrowheads="1"/>
            </p:cNvSpPr>
            <p:nvPr/>
          </p:nvSpPr>
          <p:spPr bwMode="auto">
            <a:xfrm>
              <a:off x="-8" y="6"/>
              <a:ext cx="948" cy="174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eaLnBrk="1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200" b="1" i="1">
                  <a:solidFill>
                    <a:srgbClr val="000000"/>
                  </a:solidFill>
                  <a:latin typeface="Verdana" pitchFamily="34" charset="0"/>
                </a:rPr>
                <a:t>Figure 1 b</a:t>
              </a:r>
            </a:p>
          </p:txBody>
        </p:sp>
      </p:grpSp>
      <p:sp>
        <p:nvSpPr>
          <p:cNvPr id="272387" name="Text Box 4"/>
          <p:cNvSpPr txBox="1">
            <a:spLocks noChangeArrowheads="1"/>
          </p:cNvSpPr>
          <p:nvPr/>
        </p:nvSpPr>
        <p:spPr bwMode="auto">
          <a:xfrm>
            <a:off x="685800" y="5334000"/>
            <a:ext cx="7772400" cy="1373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>
                <a:solidFill>
                  <a:srgbClr val="FFFFFF"/>
                </a:solidFill>
                <a:latin typeface="Arial" charset="0"/>
              </a:rPr>
              <a:t>Картина формирования океанической коры и геохимия гидротермальных процессов в рифтовых зонах срединно-океанических хребтов: 1-базальты (подушечные лавы); 2-долеритовые дайки; 3-серпентинитовый слой; 4-подкоровый слой литосферы; 5-магматический очаг под гребнем срединно-океанического хребта; 6-астеносфера; 7-постройки черных и белых курильщиков; стрелками показаны пути движения океанических вод в теле океанической коры</a:t>
            </a:r>
          </a:p>
        </p:txBody>
      </p:sp>
      <p:pic>
        <p:nvPicPr>
          <p:cNvPr id="27238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57200"/>
            <a:ext cx="8229600" cy="4813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pull dir="d"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Безмятежность">
  <a:themeElements>
    <a:clrScheme name="Безмятежность 4">
      <a:dk1>
        <a:srgbClr val="333333"/>
      </a:dk1>
      <a:lt1>
        <a:srgbClr val="CC9900"/>
      </a:lt1>
      <a:dk2>
        <a:srgbClr val="004C2B"/>
      </a:dk2>
      <a:lt2>
        <a:srgbClr val="578963"/>
      </a:lt2>
      <a:accent1>
        <a:srgbClr val="E1B7B7"/>
      </a:accent1>
      <a:accent2>
        <a:srgbClr val="B3E1B3"/>
      </a:accent2>
      <a:accent3>
        <a:srgbClr val="E2CAAA"/>
      </a:accent3>
      <a:accent4>
        <a:srgbClr val="2A2A2A"/>
      </a:accent4>
      <a:accent5>
        <a:srgbClr val="EED8D8"/>
      </a:accent5>
      <a:accent6>
        <a:srgbClr val="A2CCA2"/>
      </a:accent6>
      <a:hlink>
        <a:srgbClr val="BDD7E5"/>
      </a:hlink>
      <a:folHlink>
        <a:srgbClr val="D2AAD2"/>
      </a:folHlink>
    </a:clrScheme>
    <a:fontScheme name="Безмятежность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Безмятежность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4">
        <a:dk1>
          <a:srgbClr val="333333"/>
        </a:dk1>
        <a:lt1>
          <a:srgbClr val="CC9900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E2CAAA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Безмятежность">
  <a:themeElements>
    <a:clrScheme name="Безмятежность 4">
      <a:dk1>
        <a:srgbClr val="333333"/>
      </a:dk1>
      <a:lt1>
        <a:srgbClr val="CC9900"/>
      </a:lt1>
      <a:dk2>
        <a:srgbClr val="004C2B"/>
      </a:dk2>
      <a:lt2>
        <a:srgbClr val="578963"/>
      </a:lt2>
      <a:accent1>
        <a:srgbClr val="E1B7B7"/>
      </a:accent1>
      <a:accent2>
        <a:srgbClr val="B3E1B3"/>
      </a:accent2>
      <a:accent3>
        <a:srgbClr val="E2CAAA"/>
      </a:accent3>
      <a:accent4>
        <a:srgbClr val="2A2A2A"/>
      </a:accent4>
      <a:accent5>
        <a:srgbClr val="EED8D8"/>
      </a:accent5>
      <a:accent6>
        <a:srgbClr val="A2CCA2"/>
      </a:accent6>
      <a:hlink>
        <a:srgbClr val="BDD7E5"/>
      </a:hlink>
      <a:folHlink>
        <a:srgbClr val="D2AAD2"/>
      </a:folHlink>
    </a:clrScheme>
    <a:fontScheme name="Безмятежность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Безмятежность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4">
        <a:dk1>
          <a:srgbClr val="333333"/>
        </a:dk1>
        <a:lt1>
          <a:srgbClr val="CC9900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E2CAAA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Безмятежность">
  <a:themeElements>
    <a:clrScheme name="Безмятежность 4">
      <a:dk1>
        <a:srgbClr val="333333"/>
      </a:dk1>
      <a:lt1>
        <a:srgbClr val="CC9900"/>
      </a:lt1>
      <a:dk2>
        <a:srgbClr val="004C2B"/>
      </a:dk2>
      <a:lt2>
        <a:srgbClr val="578963"/>
      </a:lt2>
      <a:accent1>
        <a:srgbClr val="E1B7B7"/>
      </a:accent1>
      <a:accent2>
        <a:srgbClr val="B3E1B3"/>
      </a:accent2>
      <a:accent3>
        <a:srgbClr val="E2CAAA"/>
      </a:accent3>
      <a:accent4>
        <a:srgbClr val="2A2A2A"/>
      </a:accent4>
      <a:accent5>
        <a:srgbClr val="EED8D8"/>
      </a:accent5>
      <a:accent6>
        <a:srgbClr val="A2CCA2"/>
      </a:accent6>
      <a:hlink>
        <a:srgbClr val="BDD7E5"/>
      </a:hlink>
      <a:folHlink>
        <a:srgbClr val="D2AAD2"/>
      </a:folHlink>
    </a:clrScheme>
    <a:fontScheme name="Безмятежность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Безмятежность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4">
        <a:dk1>
          <a:srgbClr val="333333"/>
        </a:dk1>
        <a:lt1>
          <a:srgbClr val="CC9900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E2CAAA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5805</TotalTime>
  <Words>1436</Words>
  <Application>Microsoft Office PowerPoint</Application>
  <PresentationFormat>Экран (4:3)</PresentationFormat>
  <Paragraphs>233</Paragraphs>
  <Slides>45</Slides>
  <Notes>22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81" baseType="lpstr">
      <vt:lpstr>Times New Roman</vt:lpstr>
      <vt:lpstr>Arial Unicode MS</vt:lpstr>
      <vt:lpstr>Verdana</vt:lpstr>
      <vt:lpstr>Arial</vt:lpstr>
      <vt:lpstr>Wingdings 2</vt:lpstr>
      <vt:lpstr>Calibri</vt:lpstr>
      <vt:lpstr>Monotype Sorts</vt:lpstr>
      <vt:lpstr>NewSymbolFont</vt:lpstr>
      <vt:lpstr>Wingdings</vt:lpstr>
      <vt:lpstr>CommonBullets</vt:lpstr>
      <vt:lpstr>Garamond</vt:lpstr>
      <vt:lpstr>Tahoma</vt:lpstr>
      <vt:lpstr>Аспект</vt:lpstr>
      <vt:lpstr>Тема Office</vt:lpstr>
      <vt:lpstr>2_Тема Office</vt:lpstr>
      <vt:lpstr>1_Тема Office</vt:lpstr>
      <vt:lpstr>3_Тема Office</vt:lpstr>
      <vt:lpstr>4_Тема Office</vt:lpstr>
      <vt:lpstr>5_Тема Office</vt:lpstr>
      <vt:lpstr>Безмятежность</vt:lpstr>
      <vt:lpstr>1_Безмятежность</vt:lpstr>
      <vt:lpstr>2_Безмятежность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Слайд Microsoft Office PowerPoint</vt:lpstr>
      <vt:lpstr>Слайд Microsoft PowerPoint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Global latitudinal geological-geophysical profile (west section)</vt:lpstr>
      <vt:lpstr>Global latitudinal geological-geophysical profile  (eastern section)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Заключение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John Hill</dc:creator>
  <cp:lastModifiedBy>Ион</cp:lastModifiedBy>
  <cp:revision>197</cp:revision>
  <cp:lastPrinted>2000-10-03T09:18:37Z</cp:lastPrinted>
  <dcterms:created xsi:type="dcterms:W3CDTF">2000-09-27T16:38:34Z</dcterms:created>
  <dcterms:modified xsi:type="dcterms:W3CDTF">2012-12-24T14:06:58Z</dcterms:modified>
</cp:coreProperties>
</file>