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1" r:id="rId1"/>
  </p:sldMasterIdLst>
  <p:notesMasterIdLst>
    <p:notesMasterId r:id="rId97"/>
  </p:notesMasterIdLst>
  <p:sldIdLst>
    <p:sldId id="256" r:id="rId2"/>
    <p:sldId id="257" r:id="rId3"/>
    <p:sldId id="271" r:id="rId4"/>
    <p:sldId id="270" r:id="rId5"/>
    <p:sldId id="269" r:id="rId6"/>
    <p:sldId id="258" r:id="rId7"/>
    <p:sldId id="374" r:id="rId8"/>
    <p:sldId id="265" r:id="rId9"/>
    <p:sldId id="327" r:id="rId10"/>
    <p:sldId id="260" r:id="rId11"/>
    <p:sldId id="266" r:id="rId12"/>
    <p:sldId id="264" r:id="rId13"/>
    <p:sldId id="272" r:id="rId14"/>
    <p:sldId id="288" r:id="rId15"/>
    <p:sldId id="349" r:id="rId16"/>
    <p:sldId id="341" r:id="rId17"/>
    <p:sldId id="273" r:id="rId18"/>
    <p:sldId id="274" r:id="rId19"/>
    <p:sldId id="361" r:id="rId20"/>
    <p:sldId id="373" r:id="rId21"/>
    <p:sldId id="275" r:id="rId22"/>
    <p:sldId id="376" r:id="rId23"/>
    <p:sldId id="369" r:id="rId24"/>
    <p:sldId id="370" r:id="rId25"/>
    <p:sldId id="365" r:id="rId26"/>
    <p:sldId id="364" r:id="rId27"/>
    <p:sldId id="278" r:id="rId28"/>
    <p:sldId id="279" r:id="rId29"/>
    <p:sldId id="310" r:id="rId30"/>
    <p:sldId id="280" r:id="rId31"/>
    <p:sldId id="281" r:id="rId32"/>
    <p:sldId id="282" r:id="rId33"/>
    <p:sldId id="276" r:id="rId34"/>
    <p:sldId id="359" r:id="rId35"/>
    <p:sldId id="368" r:id="rId36"/>
    <p:sldId id="367" r:id="rId37"/>
    <p:sldId id="356" r:id="rId38"/>
    <p:sldId id="357" r:id="rId39"/>
    <p:sldId id="358" r:id="rId40"/>
    <p:sldId id="323" r:id="rId41"/>
    <p:sldId id="292" r:id="rId42"/>
    <p:sldId id="267" r:id="rId43"/>
    <p:sldId id="371" r:id="rId44"/>
    <p:sldId id="324" r:id="rId45"/>
    <p:sldId id="325" r:id="rId46"/>
    <p:sldId id="289" r:id="rId47"/>
    <p:sldId id="290" r:id="rId48"/>
    <p:sldId id="350" r:id="rId49"/>
    <p:sldId id="375" r:id="rId50"/>
    <p:sldId id="313" r:id="rId51"/>
    <p:sldId id="333" r:id="rId52"/>
    <p:sldId id="293" r:id="rId53"/>
    <p:sldId id="320" r:id="rId54"/>
    <p:sldId id="316" r:id="rId55"/>
    <p:sldId id="317" r:id="rId56"/>
    <p:sldId id="318" r:id="rId57"/>
    <p:sldId id="326" r:id="rId58"/>
    <p:sldId id="314" r:id="rId59"/>
    <p:sldId id="315" r:id="rId60"/>
    <p:sldId id="303" r:id="rId61"/>
    <p:sldId id="342" r:id="rId62"/>
    <p:sldId id="295" r:id="rId63"/>
    <p:sldId id="297" r:id="rId64"/>
    <p:sldId id="296" r:id="rId65"/>
    <p:sldId id="294" r:id="rId66"/>
    <p:sldId id="298" r:id="rId67"/>
    <p:sldId id="322" r:id="rId68"/>
    <p:sldId id="332" r:id="rId69"/>
    <p:sldId id="299" r:id="rId70"/>
    <p:sldId id="300" r:id="rId71"/>
    <p:sldId id="351" r:id="rId72"/>
    <p:sldId id="377" r:id="rId73"/>
    <p:sldId id="378" r:id="rId74"/>
    <p:sldId id="372" r:id="rId75"/>
    <p:sldId id="352" r:id="rId76"/>
    <p:sldId id="353" r:id="rId77"/>
    <p:sldId id="354" r:id="rId78"/>
    <p:sldId id="346" r:id="rId79"/>
    <p:sldId id="345" r:id="rId80"/>
    <p:sldId id="363" r:id="rId81"/>
    <p:sldId id="321" r:id="rId82"/>
    <p:sldId id="304" r:id="rId83"/>
    <p:sldId id="305" r:id="rId84"/>
    <p:sldId id="311" r:id="rId85"/>
    <p:sldId id="343" r:id="rId86"/>
    <p:sldId id="347" r:id="rId87"/>
    <p:sldId id="348" r:id="rId88"/>
    <p:sldId id="344" r:id="rId89"/>
    <p:sldId id="309" r:id="rId90"/>
    <p:sldId id="334" r:id="rId91"/>
    <p:sldId id="335" r:id="rId92"/>
    <p:sldId id="336" r:id="rId93"/>
    <p:sldId id="337" r:id="rId94"/>
    <p:sldId id="338" r:id="rId95"/>
    <p:sldId id="355" r:id="rId9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0000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2" autoAdjust="0"/>
    <p:restoredTop sz="83370" autoAdjust="0"/>
  </p:normalViewPr>
  <p:slideViewPr>
    <p:cSldViewPr snapToGrid="0">
      <p:cViewPr varScale="1">
        <p:scale>
          <a:sx n="72" d="100"/>
          <a:sy n="72" d="100"/>
        </p:scale>
        <p:origin x="1018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Kostitsyn\Documents\Lectures\Lectur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xMode val="edge"/>
          <c:yMode val="edge"/>
          <c:x val="5.8062099701540236E-3"/>
          <c:y val="7.779448351354191E-3"/>
          <c:w val="0.99419379002984598"/>
          <c:h val="0.99222055164864575"/>
        </c:manualLayout>
      </c:layout>
      <c:scatterChart>
        <c:scatterStyle val="smoothMarker"/>
        <c:varyColors val="0"/>
        <c:ser>
          <c:idx val="4"/>
          <c:order val="0"/>
          <c:tx>
            <c:v>Geochrone</c:v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none"/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forward val="3.3"/>
            <c:dispRSqr val="0"/>
            <c:dispEq val="0"/>
          </c:trendline>
          <c:xVal>
            <c:numRef>
              <c:f>(SK!$B$5,SK!$B$51)</c:f>
              <c:numCache>
                <c:formatCode>#,##0.000</c:formatCode>
                <c:ptCount val="2"/>
                <c:pt idx="0">
                  <c:v>16.721097963077973</c:v>
                </c:pt>
                <c:pt idx="1">
                  <c:v>9.3070000000000004</c:v>
                </c:pt>
              </c:numCache>
            </c:numRef>
          </c:xVal>
          <c:yVal>
            <c:numRef>
              <c:f>(SK!$C$5,SK!$C$51)</c:f>
              <c:numCache>
                <c:formatCode>#,##0.000</c:formatCode>
                <c:ptCount val="2"/>
                <c:pt idx="0">
                  <c:v>14.930304108940508</c:v>
                </c:pt>
                <c:pt idx="1">
                  <c:v>10.294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4A6-4BAF-8186-83A4119C2260}"/>
            </c:ext>
          </c:extLst>
        </c:ser>
        <c:ser>
          <c:idx val="5"/>
          <c:order val="1"/>
          <c:tx>
            <c:v>First Stage</c:v>
          </c:tx>
          <c:spPr>
            <a:ln w="38100">
              <a:solidFill>
                <a:srgbClr val="0000D4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FFFFFF"/>
              </a:solidFill>
              <a:ln>
                <a:solidFill>
                  <a:srgbClr val="0000D4"/>
                </a:solidFill>
                <a:prstDash val="solid"/>
              </a:ln>
            </c:spPr>
          </c:marker>
          <c:dPt>
            <c:idx val="0"/>
            <c:marker>
              <c:symbol val="circle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2-44A6-4BAF-8186-83A4119C2260}"/>
              </c:ext>
            </c:extLst>
          </c:dPt>
          <c:dPt>
            <c:idx val="10"/>
            <c:marker>
              <c:symbol val="circle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3-44A6-4BAF-8186-83A4119C2260}"/>
              </c:ext>
            </c:extLst>
          </c:dPt>
          <c:dPt>
            <c:idx val="20"/>
            <c:marker>
              <c:symbol val="circle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4-44A6-4BAF-8186-83A4119C2260}"/>
              </c:ext>
            </c:extLst>
          </c:dPt>
          <c:dPt>
            <c:idx val="30"/>
            <c:marker>
              <c:symbol val="circle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5-44A6-4BAF-8186-83A4119C2260}"/>
              </c:ext>
            </c:extLst>
          </c:dPt>
          <c:dPt>
            <c:idx val="40"/>
            <c:marker>
              <c:symbol val="circle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6-44A6-4BAF-8186-83A4119C2260}"/>
              </c:ext>
            </c:extLst>
          </c:dPt>
          <c:dPt>
            <c:idx val="46"/>
            <c:marker>
              <c:symbol val="circle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7-44A6-4BAF-8186-83A4119C2260}"/>
              </c:ext>
            </c:extLst>
          </c:dPt>
          <c:dLbls>
            <c:dLbl>
              <c:idx val="0"/>
              <c:layout>
                <c:manualLayout>
                  <c:x val="-1.3929868400277507E-2"/>
                  <c:y val="-3.1464634385655069E-2"/>
                </c:manualLayout>
              </c:layout>
              <c:tx>
                <c:strRef>
                  <c:f>SK!$A$5</c:f>
                  <c:strCache>
                    <c:ptCount val="1"/>
                    <c:pt idx="0">
                      <c:v>0</c:v>
                    </c:pt>
                  </c:strCache>
                </c:strRef>
              </c:tx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{9C3C0A26-F5B3-492B-A325-828594C4920A}</c15:txfldGUID>
                      <c15:f>SK!$A$5</c15:f>
                      <c15:dlblFieldTableCache>
                        <c:ptCount val="1"/>
                        <c:pt idx="0">
                          <c:v>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44A6-4BAF-8186-83A4119C2260}"/>
                </c:ext>
              </c:extLst>
            </c:dLbl>
            <c:dLbl>
              <c:idx val="10"/>
              <c:layout>
                <c:manualLayout>
                  <c:x val="-2.271725624532361E-2"/>
                  <c:y val="-2.4751484043466467E-2"/>
                </c:manualLayout>
              </c:layout>
              <c:tx>
                <c:strRef>
                  <c:f>SK!$A$15</c:f>
                  <c:strCache>
                    <c:ptCount val="1"/>
                    <c:pt idx="0">
                      <c:v>1</c:v>
                    </c:pt>
                  </c:strCache>
                </c:strRef>
              </c:tx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{6C97881E-2B1A-48DB-BF02-45B5E556BF2C}</c15:txfldGUID>
                      <c15:f>SK!$A$15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44A6-4BAF-8186-83A4119C2260}"/>
                </c:ext>
              </c:extLst>
            </c:dLbl>
            <c:dLbl>
              <c:idx val="20"/>
              <c:layout>
                <c:manualLayout>
                  <c:x val="-2.6990528755832348E-2"/>
                  <c:y val="-2.4150047832805954E-2"/>
                </c:manualLayout>
              </c:layout>
              <c:tx>
                <c:strRef>
                  <c:f>SK!$A$25</c:f>
                  <c:strCache>
                    <c:ptCount val="1"/>
                    <c:pt idx="0">
                      <c:v>2</c:v>
                    </c:pt>
                  </c:strCache>
                </c:strRef>
              </c:tx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{04A177B2-C8B4-408B-8C59-852E08CA93CC}</c15:txfldGUID>
                      <c15:f>SK!$A$25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44A6-4BAF-8186-83A4119C2260}"/>
                </c:ext>
              </c:extLst>
            </c:dLbl>
            <c:dLbl>
              <c:idx val="30"/>
              <c:layout>
                <c:manualLayout>
                  <c:x val="-3.1345607736260619E-2"/>
                  <c:y val="-2.4159859690435867E-2"/>
                </c:manualLayout>
              </c:layout>
              <c:tx>
                <c:strRef>
                  <c:f>SK!$A$35</c:f>
                  <c:strCache>
                    <c:ptCount val="1"/>
                    <c:pt idx="0">
                      <c:v>3</c:v>
                    </c:pt>
                  </c:strCache>
                </c:strRef>
              </c:tx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{227A98AC-E2F0-4709-9792-DAEB16BEB60D}</c15:txfldGUID>
                      <c15:f>SK!$A$35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44A6-4BAF-8186-83A4119C2260}"/>
                </c:ext>
              </c:extLst>
            </c:dLbl>
            <c:dLbl>
              <c:idx val="40"/>
              <c:layout>
                <c:manualLayout>
                  <c:x val="-2.5261585189044404E-3"/>
                  <c:y val="-8.2575475197188396E-3"/>
                </c:manualLayout>
              </c:layout>
              <c:tx>
                <c:strRef>
                  <c:f>SK!$A$45</c:f>
                  <c:strCache>
                    <c:ptCount val="1"/>
                    <c:pt idx="0">
                      <c:v>4</c:v>
                    </c:pt>
                  </c:strCache>
                </c:strRef>
              </c:tx>
              <c:numFmt formatCode="General" sourceLinked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{3B21698C-D846-4018-A931-0D6D7714AADF}</c15:txfldGUID>
                      <c15:f>SK!$A$45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44A6-4BAF-8186-83A4119C2260}"/>
                </c:ext>
              </c:extLst>
            </c:dLbl>
            <c:dLbl>
              <c:idx val="46"/>
              <c:layout>
                <c:manualLayout>
                  <c:x val="-5.5964778596223914E-3"/>
                  <c:y val="6.9817499448081462E-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4.568</a:t>
                    </a:r>
                  </a:p>
                </c:rich>
              </c:tx>
              <c:numFmt formatCode="General" sourceLinked="0"/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4A6-4BAF-8186-83A4119C226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SK!$V$5:$V$51</c:f>
              <c:numCache>
                <c:formatCode>#,##0.000</c:formatCode>
                <c:ptCount val="47"/>
                <c:pt idx="0">
                  <c:v>17.556344047930985</c:v>
                </c:pt>
                <c:pt idx="1">
                  <c:v>17.431276500754926</c:v>
                </c:pt>
                <c:pt idx="2">
                  <c:v>17.304253717159291</c:v>
                </c:pt>
                <c:pt idx="3">
                  <c:v>17.17524513006618</c:v>
                </c:pt>
                <c:pt idx="4">
                  <c:v>17.044219694529023</c:v>
                </c:pt>
                <c:pt idx="5">
                  <c:v>16.911145880261827</c:v>
                </c:pt>
                <c:pt idx="6">
                  <c:v>16.775991664051659</c:v>
                </c:pt>
                <c:pt idx="7">
                  <c:v>16.638724522052506</c:v>
                </c:pt>
                <c:pt idx="8">
                  <c:v>16.499311421958637</c:v>
                </c:pt>
                <c:pt idx="9">
                  <c:v>16.357718815055652</c:v>
                </c:pt>
                <c:pt idx="10">
                  <c:v>16.213912628147213</c:v>
                </c:pt>
                <c:pt idx="11">
                  <c:v>16.067858255355603</c:v>
                </c:pt>
                <c:pt idx="12">
                  <c:v>15.919520549794068</c:v>
                </c:pt>
                <c:pt idx="13">
                  <c:v>15.768863815108997</c:v>
                </c:pt>
                <c:pt idx="14">
                  <c:v>15.615851796889848</c:v>
                </c:pt>
                <c:pt idx="15">
                  <c:v>15.460447673944806</c:v>
                </c:pt>
                <c:pt idx="16">
                  <c:v>15.302614049440043</c:v>
                </c:pt>
                <c:pt idx="17">
                  <c:v>15.142312941900441</c:v>
                </c:pt>
                <c:pt idx="18">
                  <c:v>14.97950577606964</c:v>
                </c:pt>
                <c:pt idx="19">
                  <c:v>14.814153373627196</c:v>
                </c:pt>
                <c:pt idx="20">
                  <c:v>14.646215943760611</c:v>
                </c:pt>
                <c:pt idx="21">
                  <c:v>14.475653073589966</c:v>
                </c:pt>
                <c:pt idx="22">
                  <c:v>14.302423718442878</c:v>
                </c:pt>
                <c:pt idx="23">
                  <c:v>14.126486191977396</c:v>
                </c:pt>
                <c:pt idx="24">
                  <c:v>13.947798156150508</c:v>
                </c:pt>
                <c:pt idx="25">
                  <c:v>13.766316611029797</c:v>
                </c:pt>
                <c:pt idx="26">
                  <c:v>13.58199788444584</c:v>
                </c:pt>
                <c:pt idx="27">
                  <c:v>13.394797621482825</c:v>
                </c:pt>
                <c:pt idx="28">
                  <c:v>13.204670773804875</c:v>
                </c:pt>
                <c:pt idx="29">
                  <c:v>13.011571588815496</c:v>
                </c:pt>
                <c:pt idx="30">
                  <c:v>12.815453598647579</c:v>
                </c:pt>
                <c:pt idx="31">
                  <c:v>12.616269608981238</c:v>
                </c:pt>
                <c:pt idx="32">
                  <c:v>12.413971687686857</c:v>
                </c:pt>
                <c:pt idx="33">
                  <c:v>12.208511153290589</c:v>
                </c:pt>
                <c:pt idx="34">
                  <c:v>11.999838563259518</c:v>
                </c:pt>
                <c:pt idx="35">
                  <c:v>11.787903702103689</c:v>
                </c:pt>
                <c:pt idx="36">
                  <c:v>11.572655569292129</c:v>
                </c:pt>
                <c:pt idx="37">
                  <c:v>11.354042366979947</c:v>
                </c:pt>
                <c:pt idx="38">
                  <c:v>11.132011487543577</c:v>
                </c:pt>
                <c:pt idx="39">
                  <c:v>10.906509500921153</c:v>
                </c:pt>
                <c:pt idx="40">
                  <c:v>10.677482141754956</c:v>
                </c:pt>
                <c:pt idx="41">
                  <c:v>10.444874296332864</c:v>
                </c:pt>
                <c:pt idx="42">
                  <c:v>10.20862998932567</c:v>
                </c:pt>
                <c:pt idx="43">
                  <c:v>9.9686923703170152</c:v>
                </c:pt>
                <c:pt idx="44">
                  <c:v>9.7250037001227732</c:v>
                </c:pt>
                <c:pt idx="45">
                  <c:v>9.4775053368965612</c:v>
                </c:pt>
                <c:pt idx="46">
                  <c:v>9.3070000000000004</c:v>
                </c:pt>
              </c:numCache>
            </c:numRef>
          </c:xVal>
          <c:yVal>
            <c:numRef>
              <c:f>SK!$W$5:$W$51</c:f>
              <c:numCache>
                <c:formatCode>#,##0.000</c:formatCode>
                <c:ptCount val="47"/>
                <c:pt idx="0">
                  <c:v>15.452613751255081</c:v>
                </c:pt>
                <c:pt idx="1">
                  <c:v>15.446608653964541</c:v>
                </c:pt>
                <c:pt idx="2">
                  <c:v>15.439982042004564</c:v>
                </c:pt>
                <c:pt idx="3">
                  <c:v>15.432669589942002</c:v>
                </c:pt>
                <c:pt idx="4">
                  <c:v>15.424600314799555</c:v>
                </c:pt>
                <c:pt idx="5">
                  <c:v>15.415695887014262</c:v>
                </c:pt>
                <c:pt idx="6">
                  <c:v>15.405869870081661</c:v>
                </c:pt>
                <c:pt idx="7">
                  <c:v>15.395026881504762</c:v>
                </c:pt>
                <c:pt idx="8">
                  <c:v>15.383061666903034</c:v>
                </c:pt>
                <c:pt idx="9">
                  <c:v>15.369858078293673</c:v>
                </c:pt>
                <c:pt idx="10">
                  <c:v>15.355287946627158</c:v>
                </c:pt>
                <c:pt idx="11">
                  <c:v>15.33920983763268</c:v>
                </c:pt>
                <c:pt idx="12">
                  <c:v>15.321467678896228</c:v>
                </c:pt>
                <c:pt idx="13">
                  <c:v>15.301889244844215</c:v>
                </c:pt>
                <c:pt idx="14">
                  <c:v>15.280284484926161</c:v>
                </c:pt>
                <c:pt idx="15">
                  <c:v>15.256443678767882</c:v>
                </c:pt>
                <c:pt idx="16">
                  <c:v>15.230135400386981</c:v>
                </c:pt>
                <c:pt idx="17">
                  <c:v>15.201104271709035</c:v>
                </c:pt>
                <c:pt idx="18">
                  <c:v>15.16906848357752</c:v>
                </c:pt>
                <c:pt idx="19">
                  <c:v>15.133717060193597</c:v>
                </c:pt>
                <c:pt idx="20">
                  <c:v>15.094706840431277</c:v>
                </c:pt>
                <c:pt idx="21">
                  <c:v>15.051659146725214</c:v>
                </c:pt>
                <c:pt idx="22">
                  <c:v>15.004156109195522</c:v>
                </c:pt>
                <c:pt idx="23">
                  <c:v>14.951736609327416</c:v>
                </c:pt>
                <c:pt idx="24">
                  <c:v>14.893891803830401</c:v>
                </c:pt>
                <c:pt idx="25">
                  <c:v>14.830060185226513</c:v>
                </c:pt>
                <c:pt idx="26">
                  <c:v>14.759622131220048</c:v>
                </c:pt>
                <c:pt idx="27">
                  <c:v>14.681893889938769</c:v>
                </c:pt>
                <c:pt idx="28">
                  <c:v>14.596120942660491</c:v>
                </c:pt>
                <c:pt idx="29">
                  <c:v>14.501470679596146</c:v>
                </c:pt>
                <c:pt idx="30">
                  <c:v>14.397024317632102</c:v>
                </c:pt>
                <c:pt idx="31">
                  <c:v>14.281767981576197</c:v>
                </c:pt>
                <c:pt idx="32">
                  <c:v>14.154582862331882</c:v>
                </c:pt>
                <c:pt idx="33">
                  <c:v>14.014234356464538</c:v>
                </c:pt>
                <c:pt idx="34">
                  <c:v>13.859360081736238</c:v>
                </c:pt>
                <c:pt idx="35">
                  <c:v>13.688456652274093</c:v>
                </c:pt>
                <c:pt idx="36">
                  <c:v>13.499865084996941</c:v>
                </c:pt>
                <c:pt idx="37">
                  <c:v>13.291754695638545</c:v>
                </c:pt>
                <c:pt idx="38">
                  <c:v>13.062105328043778</c:v>
                </c:pt>
                <c:pt idx="39">
                  <c:v>12.808687744235156</c:v>
                </c:pt>
                <c:pt idx="40">
                  <c:v>12.52904198489337</c:v>
                </c:pt>
                <c:pt idx="41">
                  <c:v>12.220453490194041</c:v>
                </c:pt>
                <c:pt idx="42">
                  <c:v>11.879926749202371</c:v>
                </c:pt>
                <c:pt idx="43">
                  <c:v>11.504156222036769</c:v>
                </c:pt>
                <c:pt idx="44">
                  <c:v>11.089494252538843</c:v>
                </c:pt>
                <c:pt idx="45">
                  <c:v>10.631915659973703</c:v>
                </c:pt>
                <c:pt idx="46">
                  <c:v>10.294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44A6-4BAF-8186-83A4119C2260}"/>
            </c:ext>
          </c:extLst>
        </c:ser>
        <c:ser>
          <c:idx val="2"/>
          <c:order val="2"/>
          <c:spPr>
            <a:ln>
              <a:solidFill>
                <a:srgbClr val="006600"/>
              </a:solidFill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rgbClr val="006600"/>
                </a:solidFill>
              </a:ln>
            </c:spPr>
          </c:marker>
          <c:xVal>
            <c:numRef>
              <c:f>SK!$N$5:$N$51</c:f>
              <c:numCache>
                <c:formatCode>#,##0.000</c:formatCode>
                <c:ptCount val="47"/>
                <c:pt idx="0">
                  <c:v>19.618680059913732</c:v>
                </c:pt>
                <c:pt idx="1">
                  <c:v>19.462345625943662</c:v>
                </c:pt>
                <c:pt idx="2">
                  <c:v>19.303567146449115</c:v>
                </c:pt>
                <c:pt idx="3">
                  <c:v>19.142306412582727</c:v>
                </c:pt>
                <c:pt idx="4">
                  <c:v>18.978524618161281</c:v>
                </c:pt>
                <c:pt idx="5">
                  <c:v>18.812182350327287</c:v>
                </c:pt>
                <c:pt idx="6">
                  <c:v>18.643239580064581</c:v>
                </c:pt>
                <c:pt idx="7">
                  <c:v>18.471655652565637</c:v>
                </c:pt>
                <c:pt idx="8">
                  <c:v>18.297389277448303</c:v>
                </c:pt>
                <c:pt idx="9">
                  <c:v>18.12039851881957</c:v>
                </c:pt>
                <c:pt idx="10">
                  <c:v>17.940640785184023</c:v>
                </c:pt>
                <c:pt idx="11">
                  <c:v>17.75807281919451</c:v>
                </c:pt>
                <c:pt idx="12">
                  <c:v>17.572650687242593</c:v>
                </c:pt>
                <c:pt idx="13">
                  <c:v>17.384329768886253</c:v>
                </c:pt>
                <c:pt idx="14">
                  <c:v>17.193064746112316</c:v>
                </c:pt>
                <c:pt idx="15">
                  <c:v>16.998809592431016</c:v>
                </c:pt>
                <c:pt idx="16">
                  <c:v>16.801517561800061</c:v>
                </c:pt>
                <c:pt idx="17">
                  <c:v>16.601141177375556</c:v>
                </c:pt>
                <c:pt idx="18">
                  <c:v>16.397632220087054</c:v>
                </c:pt>
                <c:pt idx="19">
                  <c:v>16.190941717033997</c:v>
                </c:pt>
                <c:pt idx="20">
                  <c:v>15.981019929700764</c:v>
                </c:pt>
                <c:pt idx="21">
                  <c:v>15.767816341987459</c:v>
                </c:pt>
                <c:pt idx="22">
                  <c:v>15.551279648053599</c:v>
                </c:pt>
                <c:pt idx="23">
                  <c:v>15.331357739971747</c:v>
                </c:pt>
                <c:pt idx="24">
                  <c:v>15.107997695188137</c:v>
                </c:pt>
                <c:pt idx="25">
                  <c:v>14.881145763787249</c:v>
                </c:pt>
                <c:pt idx="26">
                  <c:v>14.650747355557302</c:v>
                </c:pt>
                <c:pt idx="27">
                  <c:v>14.416747026853532</c:v>
                </c:pt>
                <c:pt idx="28">
                  <c:v>14.179088467256094</c:v>
                </c:pt>
                <c:pt idx="29">
                  <c:v>13.93771448601937</c:v>
                </c:pt>
                <c:pt idx="30">
                  <c:v>13.692566998309474</c:v>
                </c:pt>
                <c:pt idx="31">
                  <c:v>13.443587011226548</c:v>
                </c:pt>
                <c:pt idx="32">
                  <c:v>13.190714609608571</c:v>
                </c:pt>
                <c:pt idx="33">
                  <c:v>12.933888941613237</c:v>
                </c:pt>
                <c:pt idx="34">
                  <c:v>12.673048204074398</c:v>
                </c:pt>
                <c:pt idx="35">
                  <c:v>12.408129627629611</c:v>
                </c:pt>
                <c:pt idx="36">
                  <c:v>12.139069461615161</c:v>
                </c:pt>
                <c:pt idx="37">
                  <c:v>11.865802958724933</c:v>
                </c:pt>
                <c:pt idx="38">
                  <c:v>11.588264359429472</c:v>
                </c:pt>
                <c:pt idx="39">
                  <c:v>11.306386876151441</c:v>
                </c:pt>
                <c:pt idx="40">
                  <c:v>11.020102677193695</c:v>
                </c:pt>
                <c:pt idx="41">
                  <c:v>10.72934287041608</c:v>
                </c:pt>
                <c:pt idx="42">
                  <c:v>10.434037486657088</c:v>
                </c:pt>
                <c:pt idx="43">
                  <c:v>10.134115462896268</c:v>
                </c:pt>
                <c:pt idx="44">
                  <c:v>9.8295046251534668</c:v>
                </c:pt>
                <c:pt idx="45">
                  <c:v>9.5201316711207014</c:v>
                </c:pt>
                <c:pt idx="46">
                  <c:v>9.3070000000000004</c:v>
                </c:pt>
              </c:numCache>
            </c:numRef>
          </c:xVal>
          <c:yVal>
            <c:numRef>
              <c:f>SK!$O$5:$O$51</c:f>
              <c:numCache>
                <c:formatCode>#,##0.000</c:formatCode>
                <c:ptCount val="47"/>
                <c:pt idx="0">
                  <c:v>16.742267189068858</c:v>
                </c:pt>
                <c:pt idx="1">
                  <c:v>16.734760817455683</c:v>
                </c:pt>
                <c:pt idx="2">
                  <c:v>16.726477552505713</c:v>
                </c:pt>
                <c:pt idx="3">
                  <c:v>16.717336987427508</c:v>
                </c:pt>
                <c:pt idx="4">
                  <c:v>16.70725039349945</c:v>
                </c:pt>
                <c:pt idx="5">
                  <c:v>16.696119858767833</c:v>
                </c:pt>
                <c:pt idx="6">
                  <c:v>16.683837337602082</c:v>
                </c:pt>
                <c:pt idx="7">
                  <c:v>16.670283601880957</c:v>
                </c:pt>
                <c:pt idx="8">
                  <c:v>16.655327083628798</c:v>
                </c:pt>
                <c:pt idx="9">
                  <c:v>16.638822597867094</c:v>
                </c:pt>
                <c:pt idx="10">
                  <c:v>16.620609933283951</c:v>
                </c:pt>
                <c:pt idx="11">
                  <c:v>16.600512297040854</c:v>
                </c:pt>
                <c:pt idx="12">
                  <c:v>16.578334598620287</c:v>
                </c:pt>
                <c:pt idx="13">
                  <c:v>16.553861556055271</c:v>
                </c:pt>
                <c:pt idx="14">
                  <c:v>16.526855606157703</c:v>
                </c:pt>
                <c:pt idx="15">
                  <c:v>16.497054598459854</c:v>
                </c:pt>
                <c:pt idx="16">
                  <c:v>16.464169250483728</c:v>
                </c:pt>
                <c:pt idx="17">
                  <c:v>16.427880339636296</c:v>
                </c:pt>
                <c:pt idx="18">
                  <c:v>16.387835604471903</c:v>
                </c:pt>
                <c:pt idx="19">
                  <c:v>16.343646325241998</c:v>
                </c:pt>
                <c:pt idx="20">
                  <c:v>16.294883550539097</c:v>
                </c:pt>
                <c:pt idx="21">
                  <c:v>16.241073933406518</c:v>
                </c:pt>
                <c:pt idx="22">
                  <c:v>16.181695136494405</c:v>
                </c:pt>
                <c:pt idx="23">
                  <c:v>16.116170761659273</c:v>
                </c:pt>
                <c:pt idx="24">
                  <c:v>16.043864754788004</c:v>
                </c:pt>
                <c:pt idx="25">
                  <c:v>15.964075231533144</c:v>
                </c:pt>
                <c:pt idx="26">
                  <c:v>15.876027664025063</c:v>
                </c:pt>
                <c:pt idx="27">
                  <c:v>15.778867362423462</c:v>
                </c:pt>
                <c:pt idx="28">
                  <c:v>15.671651178325614</c:v>
                </c:pt>
                <c:pt idx="29">
                  <c:v>15.553338349495183</c:v>
                </c:pt>
                <c:pt idx="30">
                  <c:v>15.422780397040128</c:v>
                </c:pt>
                <c:pt idx="31">
                  <c:v>15.278709976970246</c:v>
                </c:pt>
                <c:pt idx="32">
                  <c:v>15.119728577914852</c:v>
                </c:pt>
                <c:pt idx="33">
                  <c:v>14.944292945580672</c:v>
                </c:pt>
                <c:pt idx="34">
                  <c:v>14.750700102170297</c:v>
                </c:pt>
                <c:pt idx="35">
                  <c:v>14.537070815342616</c:v>
                </c:pt>
                <c:pt idx="36">
                  <c:v>14.301331356246177</c:v>
                </c:pt>
                <c:pt idx="37">
                  <c:v>14.04119336954818</c:v>
                </c:pt>
                <c:pt idx="38">
                  <c:v>13.754131660054721</c:v>
                </c:pt>
                <c:pt idx="39">
                  <c:v>13.437359680293945</c:v>
                </c:pt>
                <c:pt idx="40">
                  <c:v>13.087802481116711</c:v>
                </c:pt>
                <c:pt idx="41">
                  <c:v>12.70206686274255</c:v>
                </c:pt>
                <c:pt idx="42">
                  <c:v>12.276408436502962</c:v>
                </c:pt>
                <c:pt idx="43">
                  <c:v>11.806695277545961</c:v>
                </c:pt>
                <c:pt idx="44">
                  <c:v>11.288367815673553</c:v>
                </c:pt>
                <c:pt idx="45">
                  <c:v>10.716394574967129</c:v>
                </c:pt>
                <c:pt idx="46">
                  <c:v>10.294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44A6-4BAF-8186-83A4119C2260}"/>
            </c:ext>
          </c:extLst>
        </c:ser>
        <c:ser>
          <c:idx val="1"/>
          <c:order val="3"/>
          <c:tx>
            <c:v>Mu=4</c:v>
          </c:tx>
          <c:spPr>
            <a:ln w="25400">
              <a:solidFill>
                <a:srgbClr val="DD0806"/>
              </a:solidFill>
              <a:prstDash val="solid"/>
            </a:ln>
          </c:spPr>
          <c:marker>
            <c:symbol val="circle"/>
            <c:size val="4"/>
            <c:spPr>
              <a:solidFill>
                <a:srgbClr val="FFFFFF"/>
              </a:solidFill>
              <a:ln>
                <a:solidFill>
                  <a:srgbClr val="DD0806"/>
                </a:solidFill>
                <a:prstDash val="solid"/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A-44A6-4BAF-8186-83A4119C2260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0B-44A6-4BAF-8186-83A4119C2260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0C-44A6-4BAF-8186-83A4119C2260}"/>
              </c:ext>
            </c:extLst>
          </c:dPt>
          <c:dPt>
            <c:idx val="30"/>
            <c:bubble3D val="0"/>
            <c:extLst>
              <c:ext xmlns:c16="http://schemas.microsoft.com/office/drawing/2014/chart" uri="{C3380CC4-5D6E-409C-BE32-E72D297353CC}">
                <c16:uniqueId val="{0000000D-44A6-4BAF-8186-83A4119C2260}"/>
              </c:ext>
            </c:extLst>
          </c:dPt>
          <c:dPt>
            <c:idx val="40"/>
            <c:bubble3D val="0"/>
            <c:extLst>
              <c:ext xmlns:c16="http://schemas.microsoft.com/office/drawing/2014/chart" uri="{C3380CC4-5D6E-409C-BE32-E72D297353CC}">
                <c16:uniqueId val="{0000000E-44A6-4BAF-8186-83A4119C2260}"/>
              </c:ext>
            </c:extLst>
          </c:dPt>
          <c:xVal>
            <c:numRef>
              <c:f>SK!$J$5:$J$51</c:f>
              <c:numCache>
                <c:formatCode>#,##0.000</c:formatCode>
                <c:ptCount val="47"/>
                <c:pt idx="0">
                  <c:v>13.431672023965493</c:v>
                </c:pt>
                <c:pt idx="1">
                  <c:v>13.369138250377464</c:v>
                </c:pt>
                <c:pt idx="2">
                  <c:v>13.305626858579647</c:v>
                </c:pt>
                <c:pt idx="3">
                  <c:v>13.241122565033091</c:v>
                </c:pt>
                <c:pt idx="4">
                  <c:v>13.175609847264512</c:v>
                </c:pt>
                <c:pt idx="5">
                  <c:v>13.109072940130915</c:v>
                </c:pt>
                <c:pt idx="6">
                  <c:v>13.041495832025833</c:v>
                </c:pt>
                <c:pt idx="7">
                  <c:v>12.972862261026256</c:v>
                </c:pt>
                <c:pt idx="8">
                  <c:v>12.903155710979322</c:v>
                </c:pt>
                <c:pt idx="9">
                  <c:v>12.832359407527829</c:v>
                </c:pt>
                <c:pt idx="10">
                  <c:v>12.760456314073609</c:v>
                </c:pt>
                <c:pt idx="11">
                  <c:v>12.687429127677804</c:v>
                </c:pt>
                <c:pt idx="12">
                  <c:v>12.613260274897037</c:v>
                </c:pt>
                <c:pt idx="13">
                  <c:v>12.537931907554501</c:v>
                </c:pt>
                <c:pt idx="14">
                  <c:v>12.461425898444926</c:v>
                </c:pt>
                <c:pt idx="15">
                  <c:v>12.383723836972404</c:v>
                </c:pt>
                <c:pt idx="16">
                  <c:v>12.304807024720024</c:v>
                </c:pt>
                <c:pt idx="17">
                  <c:v>12.224656470950222</c:v>
                </c:pt>
                <c:pt idx="18">
                  <c:v>12.143252888034823</c:v>
                </c:pt>
                <c:pt idx="19">
                  <c:v>12.060576686813601</c:v>
                </c:pt>
                <c:pt idx="20">
                  <c:v>11.976607971880307</c:v>
                </c:pt>
                <c:pt idx="21">
                  <c:v>11.891326536794985</c:v>
                </c:pt>
                <c:pt idx="22">
                  <c:v>11.80471185922144</c:v>
                </c:pt>
                <c:pt idx="23">
                  <c:v>11.716743095988699</c:v>
                </c:pt>
                <c:pt idx="24">
                  <c:v>11.627399078075255</c:v>
                </c:pt>
                <c:pt idx="25">
                  <c:v>11.5366583055149</c:v>
                </c:pt>
                <c:pt idx="26">
                  <c:v>11.444498942222921</c:v>
                </c:pt>
                <c:pt idx="27">
                  <c:v>11.350898810741413</c:v>
                </c:pt>
                <c:pt idx="28">
                  <c:v>11.255835386902437</c:v>
                </c:pt>
                <c:pt idx="29">
                  <c:v>11.159285794407747</c:v>
                </c:pt>
                <c:pt idx="30">
                  <c:v>11.061226799323789</c:v>
                </c:pt>
                <c:pt idx="31">
                  <c:v>10.961634804490618</c:v>
                </c:pt>
                <c:pt idx="32">
                  <c:v>10.860485843843428</c:v>
                </c:pt>
                <c:pt idx="33">
                  <c:v>10.757755576645293</c:v>
                </c:pt>
                <c:pt idx="34">
                  <c:v>10.653419281629757</c:v>
                </c:pt>
                <c:pt idx="35">
                  <c:v>10.547451851051843</c:v>
                </c:pt>
                <c:pt idx="36">
                  <c:v>10.439827784646063</c:v>
                </c:pt>
                <c:pt idx="37">
                  <c:v>10.330521183489971</c:v>
                </c:pt>
                <c:pt idx="38">
                  <c:v>10.219505743771787</c:v>
                </c:pt>
                <c:pt idx="39">
                  <c:v>10.106754750460574</c:v>
                </c:pt>
                <c:pt idx="40">
                  <c:v>9.9922410708774763</c:v>
                </c:pt>
                <c:pt idx="41">
                  <c:v>9.8759371481664306</c:v>
                </c:pt>
                <c:pt idx="42">
                  <c:v>9.7578149946628336</c:v>
                </c:pt>
                <c:pt idx="43">
                  <c:v>9.6378461851585069</c:v>
                </c:pt>
                <c:pt idx="44">
                  <c:v>9.5160018500613859</c:v>
                </c:pt>
                <c:pt idx="45">
                  <c:v>9.3922526684482808</c:v>
                </c:pt>
                <c:pt idx="46">
                  <c:v>9.3070000000000004</c:v>
                </c:pt>
              </c:numCache>
            </c:numRef>
          </c:xVal>
          <c:yVal>
            <c:numRef>
              <c:f>SK!$K$5:$K$51</c:f>
              <c:numCache>
                <c:formatCode>#,##0.000</c:formatCode>
                <c:ptCount val="47"/>
                <c:pt idx="0">
                  <c:v>12.873306875627543</c:v>
                </c:pt>
                <c:pt idx="1">
                  <c:v>12.870304326982273</c:v>
                </c:pt>
                <c:pt idx="2">
                  <c:v>12.866991021002285</c:v>
                </c:pt>
                <c:pt idx="3">
                  <c:v>12.863334794971003</c:v>
                </c:pt>
                <c:pt idx="4">
                  <c:v>12.85930015739978</c:v>
                </c:pt>
                <c:pt idx="5">
                  <c:v>12.854847943507133</c:v>
                </c:pt>
                <c:pt idx="6">
                  <c:v>12.849934935040833</c:v>
                </c:pt>
                <c:pt idx="7">
                  <c:v>12.844513440752383</c:v>
                </c:pt>
                <c:pt idx="8">
                  <c:v>12.83853083345152</c:v>
                </c:pt>
                <c:pt idx="9">
                  <c:v>12.831929039146839</c:v>
                </c:pt>
                <c:pt idx="10">
                  <c:v>12.824643973313583</c:v>
                </c:pt>
                <c:pt idx="11">
                  <c:v>12.816604918816344</c:v>
                </c:pt>
                <c:pt idx="12">
                  <c:v>12.807733839448117</c:v>
                </c:pt>
                <c:pt idx="13">
                  <c:v>12.79794462242211</c:v>
                </c:pt>
                <c:pt idx="14">
                  <c:v>12.787142242463084</c:v>
                </c:pt>
                <c:pt idx="15">
                  <c:v>12.775221839383944</c:v>
                </c:pt>
                <c:pt idx="16">
                  <c:v>12.762067700193493</c:v>
                </c:pt>
                <c:pt idx="17">
                  <c:v>12.747552135854519</c:v>
                </c:pt>
                <c:pt idx="18">
                  <c:v>12.731534241788763</c:v>
                </c:pt>
                <c:pt idx="19">
                  <c:v>12.7138585300968</c:v>
                </c:pt>
                <c:pt idx="20">
                  <c:v>12.69435342021564</c:v>
                </c:pt>
                <c:pt idx="21">
                  <c:v>12.672829573362607</c:v>
                </c:pt>
                <c:pt idx="22">
                  <c:v>12.649078054597762</c:v>
                </c:pt>
                <c:pt idx="23">
                  <c:v>12.622868304663708</c:v>
                </c:pt>
                <c:pt idx="24">
                  <c:v>12.5939459019152</c:v>
                </c:pt>
                <c:pt idx="25">
                  <c:v>12.562030092613256</c:v>
                </c:pt>
                <c:pt idx="26">
                  <c:v>12.526811065610023</c:v>
                </c:pt>
                <c:pt idx="27">
                  <c:v>12.487946944969382</c:v>
                </c:pt>
                <c:pt idx="28">
                  <c:v>12.445060471330244</c:v>
                </c:pt>
                <c:pt idx="29">
                  <c:v>12.397735339798071</c:v>
                </c:pt>
                <c:pt idx="30">
                  <c:v>12.345512158816049</c:v>
                </c:pt>
                <c:pt idx="31">
                  <c:v>12.287883990788096</c:v>
                </c:pt>
                <c:pt idx="32">
                  <c:v>12.224291431165938</c:v>
                </c:pt>
                <c:pt idx="33">
                  <c:v>12.154117178232266</c:v>
                </c:pt>
                <c:pt idx="34">
                  <c:v>12.076680040868116</c:v>
                </c:pt>
                <c:pt idx="35">
                  <c:v>11.991228326137044</c:v>
                </c:pt>
                <c:pt idx="36">
                  <c:v>11.896932542498469</c:v>
                </c:pt>
                <c:pt idx="37">
                  <c:v>11.792877347819271</c:v>
                </c:pt>
                <c:pt idx="38">
                  <c:v>11.678052664021887</c:v>
                </c:pt>
                <c:pt idx="39">
                  <c:v>11.551343872117577</c:v>
                </c:pt>
                <c:pt idx="40">
                  <c:v>11.411520992446684</c:v>
                </c:pt>
                <c:pt idx="41">
                  <c:v>11.25722674509702</c:v>
                </c:pt>
                <c:pt idx="42">
                  <c:v>11.086963374601185</c:v>
                </c:pt>
                <c:pt idx="43">
                  <c:v>10.899078111018385</c:v>
                </c:pt>
                <c:pt idx="44">
                  <c:v>10.691747126269421</c:v>
                </c:pt>
                <c:pt idx="45">
                  <c:v>10.462957829986852</c:v>
                </c:pt>
                <c:pt idx="46">
                  <c:v>10.294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44A6-4BAF-8186-83A4119C22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7520552"/>
        <c:axId val="167520160"/>
      </c:scatterChart>
      <c:valAx>
        <c:axId val="167520552"/>
        <c:scaling>
          <c:orientation val="minMax"/>
          <c:max val="20"/>
          <c:min val="9"/>
        </c:scaling>
        <c:delete val="0"/>
        <c:axPos val="b"/>
        <c:title>
          <c:tx>
            <c:rich>
              <a:bodyPr rot="0" vert="horz"/>
              <a:lstStyle/>
              <a:p>
                <a:pPr algn="ctr">
                  <a:defRPr sz="1800" b="1" i="0" u="none" baseline="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libri"/>
                  </a:defRPr>
                </a:pPr>
                <a:r>
                  <a:rPr lang="en-US" sz="1800" b="1" i="0" u="none" baseline="3000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libri"/>
                  </a:rPr>
                  <a:t>206</a:t>
                </a:r>
                <a:r>
                  <a:rPr lang="en-US" sz="1800" b="1" i="0" u="none" baseline="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libri"/>
                  </a:rPr>
                  <a:t>Pb/</a:t>
                </a:r>
                <a:r>
                  <a:rPr lang="en-US" sz="1800" b="1" i="0" u="none" baseline="3000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libri"/>
                  </a:rPr>
                  <a:t>204</a:t>
                </a:r>
                <a:r>
                  <a:rPr lang="en-US" sz="1800" b="1" i="0" u="none" baseline="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libri"/>
                  </a:rPr>
                  <a:t>Pb</a:t>
                </a:r>
              </a:p>
            </c:rich>
          </c:tx>
          <c:layout>
            <c:manualLayout>
              <c:xMode val="edge"/>
              <c:yMode val="edge"/>
              <c:x val="0.80915036998939038"/>
              <c:y val="0.8832955764032915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cross"/>
        <c:minorTickMark val="in"/>
        <c:tickLblPos val="nextTo"/>
        <c:spPr>
          <a:ln w="28575" cap="flat" cmpd="sng" algn="ctr">
            <a:solidFill>
              <a:srgbClr val="00206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</c:spPr>
        <c:txPr>
          <a:bodyPr rot="0" vert="horz"/>
          <a:lstStyle/>
          <a:p>
            <a:pPr>
              <a:defRPr sz="1400">
                <a:solidFill>
                  <a:srgbClr val="00009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67520160"/>
        <c:crosses val="autoZero"/>
        <c:crossBetween val="midCat"/>
      </c:valAx>
      <c:valAx>
        <c:axId val="167520160"/>
        <c:scaling>
          <c:orientation val="minMax"/>
          <c:max val="17"/>
          <c:min val="1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800" b="1" i="0" u="none" baseline="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libri"/>
                  </a:defRPr>
                </a:pPr>
                <a:r>
                  <a:rPr lang="en-US" sz="1800" b="1" i="0" u="none" baseline="3000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libri"/>
                  </a:rPr>
                  <a:t>207</a:t>
                </a:r>
                <a:r>
                  <a:rPr lang="en-US" sz="1800" b="1" i="0" u="none" baseline="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libri"/>
                  </a:rPr>
                  <a:t>Pb/</a:t>
                </a:r>
                <a:r>
                  <a:rPr lang="en-US" sz="1800" b="1" i="0" u="none" baseline="3000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libri"/>
                  </a:rPr>
                  <a:t>204</a:t>
                </a:r>
                <a:r>
                  <a:rPr lang="en-US" sz="1800" b="1" i="0" u="none" baseline="0">
                    <a:solidFill>
                      <a:srgbClr val="002060">
                        <a:lumMod val="100000"/>
                      </a:srgbClr>
                    </a:solidFill>
                    <a:effectLst>
                      <a:outerShdw blurRad="50800" dist="38100" dir="5400000" algn="t">
                        <a:prstClr val="black">
                          <a:alpha val="40000"/>
                        </a:prstClr>
                      </a:outerShdw>
                    </a:effectLst>
                    <a:latin typeface="Calibri"/>
                  </a:rPr>
                  <a:t>Pb</a:t>
                </a:r>
              </a:p>
            </c:rich>
          </c:tx>
          <c:layout>
            <c:manualLayout>
              <c:xMode val="edge"/>
              <c:yMode val="edge"/>
              <c:x val="7.9863247179520175E-2"/>
              <c:y val="2.5280040151346772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cross"/>
        <c:minorTickMark val="in"/>
        <c:tickLblPos val="nextTo"/>
        <c:spPr>
          <a:ln w="28575" cap="flat" cmpd="sng" algn="ctr">
            <a:solidFill>
              <a:srgbClr val="002060">
                <a:lumMod val="100000"/>
              </a:srgbClr>
            </a:solidFill>
            <a:prstDash val="solid"/>
            <a:round/>
            <a:headEnd type="none" w="med" len="med"/>
            <a:tailEnd type="none" w="med" len="med"/>
          </a:ln>
        </c:spPr>
        <c:txPr>
          <a:bodyPr rot="0" vert="horz"/>
          <a:lstStyle/>
          <a:p>
            <a:pPr>
              <a:defRPr sz="1400">
                <a:solidFill>
                  <a:srgbClr val="00009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6752055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gradFill flip="none" rotWithShape="1"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16200000" scaled="1"/>
      <a:tileRect/>
    </a:gradFill>
    <a:ln w="9525">
      <a:noFill/>
    </a:ln>
  </c:spPr>
  <c:txPr>
    <a:bodyPr/>
    <a:lstStyle/>
    <a:p>
      <a:pPr>
        <a:defRPr sz="1050" b="0" i="0" u="none" strike="noStrike" baseline="0">
          <a:solidFill>
            <a:srgbClr val="000000"/>
          </a:solidFill>
          <a:effectLst>
            <a:outerShdw blurRad="50800" dist="38100" dir="5400000" algn="t">
              <a:prstClr val="black">
                <a:alpha val="40000"/>
              </a:prstClr>
            </a:outerShdw>
          </a:effectLst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0.78611</cdr:x>
      <cdr:y>0.21454</cdr:y>
    </cdr:from>
    <cdr:to>
      <cdr:x>0.85604</cdr:x>
      <cdr:y>0.27645</cdr:y>
    </cdr:to>
    <cdr:sp macro="" textlink="">
      <cdr:nvSpPr>
        <cdr:cNvPr id="22221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424409" y="1398642"/>
          <a:ext cx="482569" cy="4036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38100" tIns="38100" rIns="38100" bIns="3810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2000" b="1" i="0" strike="noStrike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ymbol" pitchFamily="18" charset="2"/>
              <a:cs typeface="Calibri"/>
            </a:rPr>
            <a:t>m</a:t>
          </a:r>
          <a:r>
            <a:rPr lang="en-US" sz="2000" b="1" i="0" strike="noStrike">
              <a:solidFill>
                <a:srgbClr val="0000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rPr>
            <a:t>=8</a:t>
          </a:r>
        </a:p>
      </cdr:txBody>
    </cdr:sp>
  </cdr:relSizeAnchor>
  <cdr:relSizeAnchor xmlns:cdr="http://schemas.openxmlformats.org/drawingml/2006/chartDrawing">
    <cdr:from>
      <cdr:x>0.43012</cdr:x>
      <cdr:y>0.54836</cdr:y>
    </cdr:from>
    <cdr:to>
      <cdr:x>0.50005</cdr:x>
      <cdr:y>0.61027</cdr:y>
    </cdr:to>
    <cdr:sp macro="" textlink="">
      <cdr:nvSpPr>
        <cdr:cNvPr id="22221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67960" y="3574916"/>
          <a:ext cx="482569" cy="4036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38100" tIns="38100" rIns="38100" bIns="38100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2000" b="1" i="0" strike="noStrike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ymbol" pitchFamily="18" charset="2"/>
              <a:cs typeface="Calibri"/>
            </a:rPr>
            <a:t>m</a:t>
          </a:r>
          <a:r>
            <a:rPr lang="en-US" sz="2000" b="1" i="0" strike="noStrike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rPr>
            <a:t>=4</a:t>
          </a:r>
        </a:p>
      </cdr:txBody>
    </cdr:sp>
  </cdr:relSizeAnchor>
  <cdr:relSizeAnchor xmlns:cdr="http://schemas.openxmlformats.org/drawingml/2006/chartDrawing">
    <cdr:from>
      <cdr:x>0.90916</cdr:x>
      <cdr:y>0.0775</cdr:y>
    </cdr:from>
    <cdr:to>
      <cdr:x>0.99793</cdr:x>
      <cdr:y>0.13941</cdr:y>
    </cdr:to>
    <cdr:sp macro="" textlink="">
      <cdr:nvSpPr>
        <cdr:cNvPr id="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73524" y="505243"/>
          <a:ext cx="612540" cy="4036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38100" tIns="38100" rIns="38100" bIns="38100" anchor="ctr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000"/>
          </a:pPr>
          <a:r>
            <a:rPr lang="en-US" sz="2000" b="1" i="0" strike="noStrike">
              <a:solidFill>
                <a:srgbClr val="0066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ymbol" pitchFamily="18" charset="2"/>
              <a:cs typeface="Calibri"/>
            </a:rPr>
            <a:t>m</a:t>
          </a:r>
          <a:r>
            <a:rPr lang="en-US" sz="2000" b="1" i="0" strike="noStrike">
              <a:solidFill>
                <a:srgbClr val="0066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  <a:cs typeface="Calibri"/>
            </a:rPr>
            <a:t>=12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AE53C54C-22B5-4AE8-ADCD-5E81A3400A4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61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6BB74-1D45-49D4-9EB1-9E0F3DA6F39D}" type="slidenum">
              <a:rPr lang="ru-RU"/>
              <a:pPr/>
              <a:t>1</a:t>
            </a:fld>
            <a:endParaRPr lang="ru-RU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184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F5A017-FA85-44FF-AB0C-3F412C7F4712}" type="slidenum">
              <a:rPr lang="ru-RU"/>
              <a:pPr/>
              <a:t>10</a:t>
            </a:fld>
            <a:endParaRPr lang="ru-RU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Современный циркон на этом графике находится в начале координат.</a:t>
            </a:r>
          </a:p>
        </p:txBody>
      </p:sp>
    </p:spTree>
    <p:extLst>
      <p:ext uri="{BB962C8B-B14F-4D97-AF65-F5344CB8AC3E}">
        <p14:creationId xmlns:p14="http://schemas.microsoft.com/office/powerpoint/2010/main" val="4187822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18A67C-327E-4BE3-BD71-BA1118A4AA16}" type="slidenum">
              <a:rPr lang="ru-RU"/>
              <a:pPr/>
              <a:t>11</a:t>
            </a:fld>
            <a:endParaRPr lang="ru-RU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t(207/235</a:t>
            </a:r>
            <a:r>
              <a:rPr lang="ru-RU"/>
              <a:t>=0.35</a:t>
            </a:r>
            <a:r>
              <a:rPr lang="en-US"/>
              <a:t>) = 1.935, t(206/238</a:t>
            </a:r>
            <a:r>
              <a:rPr lang="ru-RU"/>
              <a:t>=8.0 </a:t>
            </a:r>
            <a:r>
              <a:rPr lang="en-US"/>
              <a:t>) = </a:t>
            </a:r>
            <a:r>
              <a:rPr lang="ru-RU"/>
              <a:t>2.231</a:t>
            </a:r>
            <a:r>
              <a:rPr lang="en-US"/>
              <a:t>,  t(207/206=0.165776)=2.515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16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Коэффициент распределения свинца в системе циркон/силикатный расплав</a:t>
            </a:r>
            <a:r>
              <a:rPr lang="ru-RU" baseline="0" dirty="0"/>
              <a:t> </a:t>
            </a:r>
            <a:r>
              <a:rPr lang="en-US" baseline="0" dirty="0"/>
              <a:t>~</a:t>
            </a:r>
            <a:r>
              <a:rPr lang="ru-RU" baseline="0" dirty="0"/>
              <a:t>7×10</a:t>
            </a:r>
            <a:r>
              <a:rPr lang="ru-RU" baseline="30000" dirty="0"/>
              <a:t>-7</a:t>
            </a:r>
            <a:r>
              <a:rPr lang="ru-RU" baseline="0" dirty="0"/>
              <a:t> (</a:t>
            </a:r>
            <a:r>
              <a:rPr lang="en-US" baseline="0"/>
              <a:t>Watson, 1997)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3C54C-22B5-4AE8-ADCD-5E81A3400A4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5575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Эксперименты по диффузии</a:t>
            </a:r>
            <a:r>
              <a:rPr lang="ru-RU" baseline="0" dirty="0"/>
              <a:t> внутрь и наружу.</a:t>
            </a:r>
          </a:p>
          <a:p>
            <a:r>
              <a:rPr lang="ru-RU" baseline="0" dirty="0"/>
              <a:t>Уран и торий менее подвижны, чем редкие земли и свинец.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3C54C-22B5-4AE8-ADCD-5E81A3400A4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62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Слева – накопленное количество альфа-распадов на 1 микрограмм элемента</a:t>
            </a:r>
          </a:p>
          <a:p>
            <a:r>
              <a:rPr lang="ru-RU" dirty="0"/>
              <a:t>Границы: 1.5×10</a:t>
            </a:r>
            <a:r>
              <a:rPr lang="en-US" dirty="0"/>
              <a:t>^</a:t>
            </a:r>
            <a:r>
              <a:rPr lang="ru-RU" dirty="0"/>
              <a:t>18 и 7×10</a:t>
            </a:r>
            <a:r>
              <a:rPr lang="en-US" dirty="0"/>
              <a:t>^</a:t>
            </a:r>
            <a:r>
              <a:rPr lang="ru-RU" dirty="0"/>
              <a:t>18</a:t>
            </a:r>
            <a:endParaRPr lang="en-US" dirty="0"/>
          </a:p>
          <a:p>
            <a:r>
              <a:rPr lang="ru-RU" dirty="0"/>
              <a:t>Вклад тория при одинаковых их концентрациях с ураном – от 11% (для древних) до 19% (для молодых)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3C54C-22B5-4AE8-ADCD-5E81A3400A4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703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56B9DA-F6AC-46A0-A3AF-AD2F01DD60AC}" type="slidenum">
              <a:rPr lang="ru-RU"/>
              <a:pPr/>
              <a:t>23</a:t>
            </a:fld>
            <a:endParaRPr lang="ru-RU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ЮЗ Мадагаскар. Анортозитовые массивы </a:t>
            </a:r>
            <a:r>
              <a:rPr lang="ru-RU" dirty="0" err="1"/>
              <a:t>метаморфизованы</a:t>
            </a:r>
            <a:r>
              <a:rPr lang="ru-RU" dirty="0"/>
              <a:t> в </a:t>
            </a:r>
            <a:r>
              <a:rPr lang="ru-RU" dirty="0" err="1"/>
              <a:t>гранулитовой</a:t>
            </a:r>
            <a:r>
              <a:rPr lang="ru-RU" dirty="0"/>
              <a:t> фации. </a:t>
            </a:r>
            <a:r>
              <a:rPr lang="en-US" dirty="0"/>
              <a:t>T=700-900°C, P=7-9 </a:t>
            </a:r>
            <a:r>
              <a:rPr lang="ru-RU" dirty="0" err="1"/>
              <a:t>кбар</a:t>
            </a:r>
            <a:r>
              <a:rPr lang="ru-RU" dirty="0"/>
              <a:t>. 4 анализа многих зёрен и 29 единичных показали возрасты от 631 до 549. </a:t>
            </a:r>
            <a:r>
              <a:rPr lang="ru-RU" dirty="0" err="1"/>
              <a:t>Рамановская</a:t>
            </a:r>
            <a:r>
              <a:rPr lang="ru-RU" dirty="0"/>
              <a:t> спектроскопия показала, что цирконы </a:t>
            </a:r>
            <a:r>
              <a:rPr lang="ru-RU" dirty="0" err="1"/>
              <a:t>полнокристалличные</a:t>
            </a:r>
            <a:r>
              <a:rPr lang="ru-RU" dirty="0"/>
              <a:t>, т.е. метамиктных цирконов нет. Авторы предположили, что эта картина отражает длительный метаморфизм (</a:t>
            </a:r>
            <a:r>
              <a:rPr lang="en-US" dirty="0"/>
              <a:t>&gt; 80</a:t>
            </a:r>
            <a:r>
              <a:rPr lang="ru-RU" dirty="0"/>
              <a:t> млн.лет). </a:t>
            </a:r>
          </a:p>
          <a:p>
            <a:r>
              <a:rPr lang="ru-RU" dirty="0"/>
              <a:t>Однако, на таком отрезке очень трудно отличить </a:t>
            </a:r>
            <a:r>
              <a:rPr lang="ru-RU" dirty="0" err="1"/>
              <a:t>конкордию</a:t>
            </a:r>
            <a:r>
              <a:rPr lang="ru-RU" dirty="0"/>
              <a:t> от дискордии,</a:t>
            </a:r>
            <a:r>
              <a:rPr lang="ru-RU" baseline="0" dirty="0"/>
              <a:t> а результаты локального анализа распадаются на два кластера – молодой и древний.</a:t>
            </a:r>
          </a:p>
        </p:txBody>
      </p:sp>
    </p:spTree>
    <p:extLst>
      <p:ext uri="{BB962C8B-B14F-4D97-AF65-F5344CB8AC3E}">
        <p14:creationId xmlns:p14="http://schemas.microsoft.com/office/powerpoint/2010/main" val="1377553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Побережье Жёлтого моря. Пояс пород,</a:t>
            </a:r>
            <a:r>
              <a:rPr lang="ru-RU" baseline="0" dirty="0"/>
              <a:t> испытавших метаморфизм сверхвысокого давления (</a:t>
            </a:r>
            <a:r>
              <a:rPr lang="en-US" baseline="0" dirty="0"/>
              <a:t>UHP)</a:t>
            </a:r>
            <a:r>
              <a:rPr lang="ru-RU" baseline="0" dirty="0"/>
              <a:t>.</a:t>
            </a:r>
            <a:endParaRPr lang="ru-RU" dirty="0"/>
          </a:p>
          <a:p>
            <a:r>
              <a:rPr lang="ru-RU" dirty="0"/>
              <a:t>Цирконы (сохранившиеся в ядрах) попали в породы</a:t>
            </a:r>
            <a:r>
              <a:rPr lang="ru-RU" baseline="0" dirty="0"/>
              <a:t> с очень низкими </a:t>
            </a:r>
            <a:r>
              <a:rPr lang="en-US" baseline="0" dirty="0"/>
              <a:t>d18O</a:t>
            </a:r>
            <a:r>
              <a:rPr lang="ru-RU" baseline="0" dirty="0"/>
              <a:t> (воздействие ледника). В результате метаморфизма новообразованные каймы триасового возраста имеют низкие </a:t>
            </a:r>
            <a:r>
              <a:rPr lang="en-US" baseline="0" dirty="0"/>
              <a:t>d18O</a:t>
            </a:r>
            <a:r>
              <a:rPr lang="ru-RU" baseline="0" dirty="0"/>
              <a:t>, тогда как ядра сохранили и древние значения возраста и нормальные для магматических цирконов значения изотопного состава кислорода.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3C54C-22B5-4AE8-ADCD-5E81A3400A4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232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Побережье Жёлтого моря. Пояс пород,</a:t>
            </a:r>
            <a:r>
              <a:rPr lang="ru-RU" baseline="0" dirty="0"/>
              <a:t> испытавших метаморфизм сверхвысокого давления (</a:t>
            </a:r>
            <a:r>
              <a:rPr lang="en-US" baseline="0" dirty="0"/>
              <a:t>UHP)</a:t>
            </a:r>
            <a:r>
              <a:rPr lang="ru-RU" baseline="0" dirty="0"/>
              <a:t>.</a:t>
            </a:r>
            <a:endParaRPr lang="ru-RU" dirty="0"/>
          </a:p>
          <a:p>
            <a:r>
              <a:rPr lang="ru-RU" dirty="0"/>
              <a:t>Цирконы (сохранившиеся в ядрах) попали в породы</a:t>
            </a:r>
            <a:r>
              <a:rPr lang="ru-RU" baseline="0" dirty="0"/>
              <a:t> с очень низкими </a:t>
            </a:r>
            <a:r>
              <a:rPr lang="en-US" baseline="0" dirty="0"/>
              <a:t>d18O</a:t>
            </a:r>
            <a:r>
              <a:rPr lang="ru-RU" baseline="0" dirty="0"/>
              <a:t> (воздействие ледника). В результате метаморфизма новообразованные каймы триасового возраста имеют низкие </a:t>
            </a:r>
            <a:r>
              <a:rPr lang="en-US" baseline="0" dirty="0"/>
              <a:t>d18O</a:t>
            </a:r>
            <a:r>
              <a:rPr lang="ru-RU" baseline="0" dirty="0"/>
              <a:t>, тогда как ядра сохранили и древние значения возраста и нормальные для магматических цирконов значения изотопного состава кислорода.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3C54C-22B5-4AE8-ADCD-5E81A3400A4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815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5CC1FD-C172-40B0-AD1B-266E20B72661}" type="slidenum">
              <a:rPr lang="ru-RU"/>
              <a:pPr/>
              <a:t>27</a:t>
            </a:fld>
            <a:endParaRPr lang="ru-RU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460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0F616B-FA63-4ABF-BC60-7EEA6BF7E4CD}" type="slidenum">
              <a:rPr lang="ru-RU"/>
              <a:pPr/>
              <a:t>29</a:t>
            </a:fld>
            <a:endParaRPr lang="ru-RU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Те же данные, что и на предыдущем графике. Наиболее омоложенные цирконы – с высокими концентрациями урана.</a:t>
            </a:r>
          </a:p>
        </p:txBody>
      </p:sp>
    </p:spTree>
    <p:extLst>
      <p:ext uri="{BB962C8B-B14F-4D97-AF65-F5344CB8AC3E}">
        <p14:creationId xmlns:p14="http://schemas.microsoft.com/office/powerpoint/2010/main" val="2224904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555E6B-8764-4CEE-AF27-C83B0900F628}" type="slidenum">
              <a:rPr lang="ru-RU"/>
              <a:pPr/>
              <a:t>2</a:t>
            </a:fld>
            <a:endParaRPr lang="ru-RU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Pb</a:t>
            </a:r>
            <a:r>
              <a:rPr lang="en-US" baseline="30000" dirty="0"/>
              <a:t>+2</a:t>
            </a:r>
          </a:p>
          <a:p>
            <a:r>
              <a:rPr lang="en-US" dirty="0"/>
              <a:t>Th</a:t>
            </a:r>
            <a:r>
              <a:rPr lang="en-US" baseline="30000" dirty="0"/>
              <a:t>+4</a:t>
            </a:r>
          </a:p>
          <a:p>
            <a:r>
              <a:rPr lang="en-US" dirty="0"/>
              <a:t>U</a:t>
            </a:r>
            <a:r>
              <a:rPr lang="en-US" baseline="30000" dirty="0"/>
              <a:t>+4</a:t>
            </a:r>
            <a:r>
              <a:rPr lang="en-US" dirty="0"/>
              <a:t> – </a:t>
            </a:r>
            <a:r>
              <a:rPr lang="ru-RU" dirty="0"/>
              <a:t>основное состояние (восстановленное) в мантии, </a:t>
            </a:r>
            <a:r>
              <a:rPr lang="en-US" dirty="0"/>
              <a:t>U</a:t>
            </a:r>
            <a:r>
              <a:rPr lang="en-US" baseline="30000" dirty="0"/>
              <a:t>+6</a:t>
            </a:r>
            <a:r>
              <a:rPr lang="en-US" dirty="0"/>
              <a:t> </a:t>
            </a:r>
            <a:r>
              <a:rPr lang="ru-RU" dirty="0"/>
              <a:t>– </a:t>
            </a:r>
            <a:r>
              <a:rPr lang="ru-RU" dirty="0" err="1"/>
              <a:t>окисленное</a:t>
            </a:r>
            <a:r>
              <a:rPr lang="ru-RU" dirty="0"/>
              <a:t>, в котором он легко растворим в воде.</a:t>
            </a:r>
          </a:p>
        </p:txBody>
      </p:sp>
    </p:spTree>
    <p:extLst>
      <p:ext uri="{BB962C8B-B14F-4D97-AF65-F5344CB8AC3E}">
        <p14:creationId xmlns:p14="http://schemas.microsoft.com/office/powerpoint/2010/main" val="1900156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421 млн.лет – время кристаллизации </a:t>
            </a:r>
            <a:r>
              <a:rPr lang="ru-RU" dirty="0" err="1"/>
              <a:t>гранодиорита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3C54C-22B5-4AE8-ADCD-5E81A3400A4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2034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4B6134-FCC5-43ED-A274-5B92A92D94C8}" type="slidenum">
              <a:rPr lang="ru-RU"/>
              <a:pPr/>
              <a:t>31</a:t>
            </a:fld>
            <a:endParaRPr lang="ru-RU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112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ABCA37-1529-47BE-91CB-493E5A0B3E71}" type="slidenum">
              <a:rPr lang="ru-RU"/>
              <a:pPr/>
              <a:t>32</a:t>
            </a:fld>
            <a:endParaRPr lang="ru-RU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893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CF33FE-839C-42C8-846B-DE2F89792678}" type="slidenum">
              <a:rPr lang="ru-RU"/>
              <a:pPr/>
              <a:t>33</a:t>
            </a:fld>
            <a:endParaRPr lang="ru-RU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414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Срединный массив Камчатки</a:t>
            </a:r>
            <a:r>
              <a:rPr lang="ru-RU" baseline="0" dirty="0"/>
              <a:t>, камчатская и </a:t>
            </a:r>
            <a:r>
              <a:rPr lang="ru-RU" baseline="0" dirty="0" err="1"/>
              <a:t>колпаковская</a:t>
            </a:r>
            <a:r>
              <a:rPr lang="ru-RU" baseline="0" dirty="0"/>
              <a:t> серии. Выходы оконтурены линиями.</a:t>
            </a:r>
          </a:p>
          <a:p>
            <a:r>
              <a:rPr lang="ru-RU" baseline="0" dirty="0"/>
              <a:t>Шлиховое опробование.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A0D1-C13C-4F0C-87F6-47A69D1F4590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43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/>
              <a:t>Конкордия</a:t>
            </a:r>
            <a:r>
              <a:rPr lang="ru-RU" dirty="0"/>
              <a:t> оцифрована</a:t>
            </a:r>
            <a:r>
              <a:rPr lang="ru-RU" baseline="0" dirty="0"/>
              <a:t> в миллионах лет. Линия (</a:t>
            </a:r>
            <a:r>
              <a:rPr lang="ru-RU" baseline="0" dirty="0" err="1"/>
              <a:t>дискордия</a:t>
            </a:r>
            <a:r>
              <a:rPr lang="ru-RU" baseline="0" dirty="0"/>
              <a:t>) показывает направление на обыкновенный свинец – потенциальный </a:t>
            </a:r>
            <a:r>
              <a:rPr lang="ru-RU" baseline="0" dirty="0" err="1"/>
              <a:t>контаминант</a:t>
            </a:r>
            <a:r>
              <a:rPr lang="ru-RU" baseline="0" dirty="0"/>
              <a:t>.</a:t>
            </a:r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Помимо этих, есть ещё 2 </a:t>
            </a:r>
            <a:r>
              <a:rPr lang="ru-RU" dirty="0" err="1"/>
              <a:t>конкордантные</a:t>
            </a:r>
            <a:r>
              <a:rPr lang="ru-RU" dirty="0"/>
              <a:t> точки: 102±2 и 135±3 млн.лет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A0D1-C13C-4F0C-87F6-47A69D1F4590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096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Цирконы из реки, пересекающей разные толщи, дают большой разброс,</a:t>
            </a:r>
            <a:r>
              <a:rPr lang="ru-RU" baseline="0" dirty="0"/>
              <a:t> от 5 млн. до 1.8 млрд.лет, хотя в нём выделяются 3 чётких кластера: 5.1, 50 и 78 млн.лет. Последний в точности совпадает с данными по Камчатской серии.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5EA0D1-C13C-4F0C-87F6-47A69D1F4590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9809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D6110-0744-4BFE-B2B4-D7A114150AEB}" type="slidenum">
              <a:rPr lang="ru-RU"/>
              <a:pPr/>
              <a:t>40</a:t>
            </a:fld>
            <a:endParaRPr lang="ru-RU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006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26D6B-0707-45E8-9DF9-16A83CC85580}" type="slidenum">
              <a:rPr lang="ru-RU"/>
              <a:pPr/>
              <a:t>41</a:t>
            </a:fld>
            <a:endParaRPr lang="ru-RU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Pb</a:t>
            </a:r>
            <a:r>
              <a:rPr lang="en-US" baseline="30000"/>
              <a:t>+2</a:t>
            </a:r>
          </a:p>
          <a:p>
            <a:r>
              <a:rPr lang="en-US"/>
              <a:t>Th</a:t>
            </a:r>
            <a:r>
              <a:rPr lang="en-US" baseline="30000"/>
              <a:t>+4</a:t>
            </a:r>
          </a:p>
          <a:p>
            <a:r>
              <a:rPr lang="en-US"/>
              <a:t>U</a:t>
            </a:r>
            <a:r>
              <a:rPr lang="en-US" baseline="30000"/>
              <a:t>+4</a:t>
            </a:r>
            <a:r>
              <a:rPr lang="en-US"/>
              <a:t> – </a:t>
            </a:r>
            <a:r>
              <a:rPr lang="ru-RU"/>
              <a:t>основное состояние (восстановленное) в мантии, </a:t>
            </a:r>
            <a:r>
              <a:rPr lang="en-US"/>
              <a:t>U</a:t>
            </a:r>
            <a:r>
              <a:rPr lang="en-US" baseline="30000"/>
              <a:t>+6</a:t>
            </a:r>
            <a:r>
              <a:rPr lang="en-US"/>
              <a:t> </a:t>
            </a:r>
            <a:r>
              <a:rPr lang="ru-RU"/>
              <a:t>– окисленное, в котором он легко растворим в воде.</a:t>
            </a:r>
          </a:p>
        </p:txBody>
      </p:sp>
    </p:spTree>
    <p:extLst>
      <p:ext uri="{BB962C8B-B14F-4D97-AF65-F5344CB8AC3E}">
        <p14:creationId xmlns:p14="http://schemas.microsoft.com/office/powerpoint/2010/main" val="1550586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978C98-6EA4-40F6-9102-A1B727317F58}" type="slidenum">
              <a:rPr lang="ru-RU"/>
              <a:pPr/>
              <a:t>44</a:t>
            </a:fld>
            <a:endParaRPr lang="ru-RU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53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115BBC-FF64-4F0F-897B-BD7E32D2761B}" type="slidenum">
              <a:rPr lang="ru-RU"/>
              <a:pPr/>
              <a:t>3</a:t>
            </a:fld>
            <a:endParaRPr lang="ru-RU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104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419825-DA55-4002-80CD-30471534A2D4}" type="slidenum">
              <a:rPr lang="ru-RU"/>
              <a:pPr/>
              <a:t>45</a:t>
            </a:fld>
            <a:endParaRPr lang="ru-RU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4468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(207Pb/206Pb)0 = 1.106 (PAT)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3C54C-22B5-4AE8-ADCD-5E81A3400A45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337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3C54C-22B5-4AE8-ADCD-5E81A3400A45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476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46719F-EA59-4564-8CB6-9158047C84D8}" type="slidenum">
              <a:rPr lang="ru-RU"/>
              <a:pPr/>
              <a:t>50</a:t>
            </a:fld>
            <a:endParaRPr lang="ru-RU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</a:t>
            </a:r>
            <a:r>
              <a:rPr lang="ru-RU"/>
              <a:t>-й случай – безурановые минералы отделились от мантийного источника </a:t>
            </a:r>
            <a:r>
              <a:rPr lang="en-US"/>
              <a:t>t </a:t>
            </a:r>
            <a:r>
              <a:rPr lang="ru-RU"/>
              <a:t>лет назад (</a:t>
            </a:r>
            <a:r>
              <a:rPr lang="en-US"/>
              <a:t>T</a:t>
            </a:r>
            <a:r>
              <a:rPr lang="en-US" baseline="-25000"/>
              <a:t>E</a:t>
            </a:r>
            <a:r>
              <a:rPr lang="ru-RU"/>
              <a:t>-возраст Земли).</a:t>
            </a:r>
          </a:p>
        </p:txBody>
      </p:sp>
    </p:spTree>
    <p:extLst>
      <p:ext uri="{BB962C8B-B14F-4D97-AF65-F5344CB8AC3E}">
        <p14:creationId xmlns:p14="http://schemas.microsoft.com/office/powerpoint/2010/main" val="31844808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99C282-0409-4CE5-BFFD-04E233EAB341}" type="slidenum">
              <a:rPr lang="ru-RU"/>
              <a:pPr/>
              <a:t>52</a:t>
            </a:fld>
            <a:endParaRPr lang="ru-RU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Через точку можно провести единственную одностадийную кривую и однозначно определить модельный возраст.</a:t>
            </a:r>
          </a:p>
          <a:p>
            <a:r>
              <a:rPr lang="ru-RU"/>
              <a:t>Жёлтые линии – геохроны разного времени.</a:t>
            </a:r>
            <a:endParaRPr lang="en-US"/>
          </a:p>
          <a:p>
            <a:r>
              <a:rPr lang="ru-RU"/>
              <a:t>Для показанной точки: Т=3.10 млрд.лет, </a:t>
            </a:r>
            <a:r>
              <a:rPr lang="en-US">
                <a:latin typeface="Symbol" pitchFamily="18" charset="2"/>
              </a:rPr>
              <a:t>mu</a:t>
            </a:r>
            <a:r>
              <a:rPr lang="en-US"/>
              <a:t>=7.664</a:t>
            </a:r>
            <a:endParaRPr lang="ru-RU"/>
          </a:p>
          <a:p>
            <a:endParaRPr lang="ru-RU"/>
          </a:p>
          <a:p>
            <a:r>
              <a:rPr lang="ru-RU"/>
              <a:t>2-й случай – уран присутствует в породах (минералах) и на второй стадии.</a:t>
            </a:r>
          </a:p>
        </p:txBody>
      </p:sp>
    </p:spTree>
    <p:extLst>
      <p:ext uri="{BB962C8B-B14F-4D97-AF65-F5344CB8AC3E}">
        <p14:creationId xmlns:p14="http://schemas.microsoft.com/office/powerpoint/2010/main" val="21194080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0653CA-9C37-48DC-B643-8E1CD758EFB2}" type="slidenum">
              <a:rPr lang="ru-RU"/>
              <a:pPr/>
              <a:t>53</a:t>
            </a:fld>
            <a:endParaRPr lang="ru-RU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1964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4991F2-729D-47C3-84CF-B49EC218695B}" type="slidenum">
              <a:rPr lang="ru-RU"/>
              <a:pPr/>
              <a:t>54</a:t>
            </a:fld>
            <a:endParaRPr lang="ru-RU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 вторая стадия. А как найти </a:t>
            </a:r>
            <a:r>
              <a:rPr lang="en-US" dirty="0"/>
              <a:t>U/Pb</a:t>
            </a:r>
            <a:r>
              <a:rPr lang="ru-RU" dirty="0"/>
              <a:t> первой?</a:t>
            </a:r>
          </a:p>
          <a:p>
            <a:r>
              <a:rPr lang="ru-RU" dirty="0"/>
              <a:t>Пунктир – </a:t>
            </a:r>
            <a:r>
              <a:rPr lang="ru-RU" dirty="0" err="1"/>
              <a:t>геохрона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2324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7C8AD0-AF96-4150-8C9B-625983897B04}" type="slidenum">
              <a:rPr lang="ru-RU"/>
              <a:pPr/>
              <a:t>55</a:t>
            </a:fld>
            <a:endParaRPr lang="ru-RU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X=14.647, Y=15.056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4267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849457-AC62-43ED-AF17-CC894F8A1755}" type="slidenum">
              <a:rPr lang="ru-RU"/>
              <a:pPr/>
              <a:t>56</a:t>
            </a:fld>
            <a:endParaRPr lang="ru-RU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>
                <a:cs typeface="Arial" charset="0"/>
              </a:rPr>
              <a:t>μ</a:t>
            </a:r>
            <a:r>
              <a:rPr lang="en-US"/>
              <a:t>=7.993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159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4B4870-5AE1-4C8F-A580-8923AC2278BB}" type="slidenum">
              <a:rPr lang="ru-RU"/>
              <a:pPr/>
              <a:t>57</a:t>
            </a:fld>
            <a:endParaRPr lang="ru-RU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>
                <a:cs typeface="Arial" charset="0"/>
              </a:rPr>
              <a:t>μ</a:t>
            </a:r>
            <a:r>
              <a:rPr lang="en-US"/>
              <a:t>=7.993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639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99546-0289-4C01-B988-F6B47FFE6313}" type="slidenum">
              <a:rPr lang="ru-RU"/>
              <a:pPr/>
              <a:t>4</a:t>
            </a:fld>
            <a:endParaRPr lang="ru-RU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0190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288BF0-5194-4646-917A-BECEB398C69F}" type="slidenum">
              <a:rPr lang="ru-RU"/>
              <a:pPr/>
              <a:t>58</a:t>
            </a:fld>
            <a:endParaRPr lang="ru-RU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7554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637C8-419B-46D3-8E55-620FFE23E443}" type="slidenum">
              <a:rPr lang="ru-RU"/>
              <a:pPr/>
              <a:t>59</a:t>
            </a:fld>
            <a:endParaRPr lang="ru-RU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956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94C24E-74EB-4858-9095-B6C8184412F0}" type="slidenum">
              <a:rPr lang="ru-RU"/>
              <a:pPr/>
              <a:t>60</a:t>
            </a:fld>
            <a:endParaRPr lang="ru-RU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9570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Solver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3C54C-22B5-4AE8-ADCD-5E81A3400A45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1373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1303F8-2584-4883-939E-B3933F27EF27}" type="slidenum">
              <a:rPr lang="ru-RU"/>
              <a:pPr/>
              <a:t>63</a:t>
            </a:fld>
            <a:endParaRPr lang="ru-RU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0984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61F8DF-BEED-4DD3-829B-E212718428C9}" type="slidenum">
              <a:rPr lang="ru-RU"/>
              <a:pPr/>
              <a:t>64</a:t>
            </a:fld>
            <a:endParaRPr lang="ru-RU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9542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173231-B40E-4D73-BD9E-87D5514B87C1}" type="slidenum">
              <a:rPr lang="ru-RU"/>
              <a:pPr/>
              <a:t>65</a:t>
            </a:fld>
            <a:endParaRPr lang="ru-RU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Stacey &amp; Kramers</a:t>
            </a:r>
            <a:r>
              <a:rPr lang="ru-RU"/>
              <a:t>: 13 галенитов и 23 полевых шпата</a:t>
            </a:r>
          </a:p>
          <a:p>
            <a:r>
              <a:rPr lang="en-US"/>
              <a:t>Amov: 52 samples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3644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36F179-70A8-4487-A4BA-C87BBE598A71}" type="slidenum">
              <a:rPr lang="ru-RU"/>
              <a:pPr/>
              <a:t>66</a:t>
            </a:fld>
            <a:endParaRPr lang="ru-RU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Динамическое увеличение </a:t>
            </a:r>
            <a:r>
              <a:rPr lang="en-US" dirty="0">
                <a:latin typeface="Symbol" pitchFamily="18" charset="2"/>
              </a:rPr>
              <a:t>mu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0479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1EDE67-9AD6-45D4-BA40-B8CB7E9AECEA}" type="slidenum">
              <a:rPr lang="ru-RU"/>
              <a:pPr/>
              <a:t>67</a:t>
            </a:fld>
            <a:endParaRPr lang="ru-RU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Если до 4.4 млрд.лет Земля имела </a:t>
            </a:r>
            <a:r>
              <a:rPr lang="en-US">
                <a:latin typeface="Symbol" pitchFamily="18" charset="2"/>
              </a:rPr>
              <a:t>m</a:t>
            </a:r>
            <a:r>
              <a:rPr lang="en-US"/>
              <a:t> </a:t>
            </a:r>
            <a:r>
              <a:rPr lang="ru-RU"/>
              <a:t>как в хондритах</a:t>
            </a:r>
            <a:r>
              <a:rPr lang="en-US"/>
              <a:t> (0.13)</a:t>
            </a:r>
            <a:r>
              <a:rPr lang="ru-RU"/>
              <a:t>, а затем увеличила до 9, то решение парадокса может быть найдено, хотя и не вполне согласованное с данными.</a:t>
            </a:r>
          </a:p>
        </p:txBody>
      </p:sp>
    </p:spTree>
    <p:extLst>
      <p:ext uri="{BB962C8B-B14F-4D97-AF65-F5344CB8AC3E}">
        <p14:creationId xmlns:p14="http://schemas.microsoft.com/office/powerpoint/2010/main" val="28446312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E3613-8E7D-4666-9386-418B47D20A83}" type="slidenum">
              <a:rPr lang="ru-RU"/>
              <a:pPr/>
              <a:t>68</a:t>
            </a:fld>
            <a:endParaRPr lang="ru-RU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первой стадии принять </a:t>
            </a:r>
            <a:r>
              <a:rPr lang="ru-RU" dirty="0" err="1"/>
              <a:t>хондритовый</a:t>
            </a:r>
            <a:r>
              <a:rPr lang="ru-RU" dirty="0"/>
              <a:t> состав</a:t>
            </a:r>
          </a:p>
        </p:txBody>
      </p:sp>
    </p:spTree>
    <p:extLst>
      <p:ext uri="{BB962C8B-B14F-4D97-AF65-F5344CB8AC3E}">
        <p14:creationId xmlns:p14="http://schemas.microsoft.com/office/powerpoint/2010/main" val="2737265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5EDBB4-05F5-4602-8513-1D26AB09F810}" type="slidenum">
              <a:rPr lang="ru-RU"/>
              <a:pPr/>
              <a:t>5</a:t>
            </a:fld>
            <a:endParaRPr lang="ru-RU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3087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02F0BD-EFB2-4662-99C6-623FB291DFF4}" type="slidenum">
              <a:rPr lang="ru-RU"/>
              <a:pPr/>
              <a:t>70</a:t>
            </a:fld>
            <a:endParaRPr lang="ru-RU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434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EAB21-E21C-4E8D-9885-0EF0798B9610}" type="slidenum">
              <a:rPr lang="ru-RU"/>
              <a:pPr/>
              <a:t>71</a:t>
            </a:fld>
            <a:endParaRPr lang="ru-RU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рамках геохимических моделей, основанных на хондритовом составе Земли, крайне противоречивым оказывается происхождение базальтов </a:t>
            </a:r>
            <a:r>
              <a:rPr lang="en-US"/>
              <a:t>HIMU</a:t>
            </a:r>
            <a:r>
              <a:rPr lang="ru-RU"/>
              <a:t>. Эти базальты встречены как в океанической так и в континентальной обстановке. </a:t>
            </a:r>
          </a:p>
          <a:p>
            <a:r>
              <a:rPr lang="ru-RU"/>
              <a:t>На континентах – это исключительно щелочные базальты рифтов, в океанах – в подавляющем большинстве щелочные базальты "горячих точек". Как всякие щелочные базальты, базальты </a:t>
            </a:r>
            <a:r>
              <a:rPr lang="en-US"/>
              <a:t>HIMU</a:t>
            </a:r>
            <a:r>
              <a:rPr lang="ru-RU"/>
              <a:t> обогащены многими литофильными элементами, в том числе </a:t>
            </a:r>
            <a:r>
              <a:rPr lang="en-US"/>
              <a:t>U</a:t>
            </a:r>
            <a:r>
              <a:rPr lang="ru-RU"/>
              <a:t>, </a:t>
            </a:r>
            <a:r>
              <a:rPr lang="en-US"/>
              <a:t>Pb</a:t>
            </a:r>
            <a:r>
              <a:rPr lang="ru-RU"/>
              <a:t>, </a:t>
            </a:r>
            <a:r>
              <a:rPr lang="en-US"/>
              <a:t>Rb</a:t>
            </a:r>
            <a:r>
              <a:rPr lang="ru-RU"/>
              <a:t>, </a:t>
            </a:r>
            <a:r>
              <a:rPr lang="en-US"/>
              <a:t>Sr</a:t>
            </a:r>
            <a:r>
              <a:rPr lang="ru-RU"/>
              <a:t>, лёгкими редкими землями. </a:t>
            </a:r>
          </a:p>
          <a:p>
            <a:r>
              <a:rPr lang="ru-RU"/>
              <a:t>В особую группу они выделены по повышенным изотопным отношениям свинца, прежде всего 206</a:t>
            </a:r>
            <a:r>
              <a:rPr lang="en-US"/>
              <a:t>Pb</a:t>
            </a:r>
            <a:r>
              <a:rPr lang="ru-RU"/>
              <a:t>/204</a:t>
            </a:r>
            <a:r>
              <a:rPr lang="en-US"/>
              <a:t>Pb</a:t>
            </a:r>
            <a:r>
              <a:rPr lang="ru-RU"/>
              <a:t>, что свидетельствует о высоком отношении </a:t>
            </a:r>
            <a:r>
              <a:rPr lang="en-US"/>
              <a:t>U</a:t>
            </a:r>
            <a:r>
              <a:rPr lang="ru-RU"/>
              <a:t>/</a:t>
            </a:r>
            <a:r>
              <a:rPr lang="en-US"/>
              <a:t>Pb</a:t>
            </a:r>
            <a:r>
              <a:rPr lang="ru-RU"/>
              <a:t> в их источнике, т.е высоком </a:t>
            </a:r>
            <a:r>
              <a:rPr lang="en-US"/>
              <a:t>m</a:t>
            </a:r>
            <a:r>
              <a:rPr lang="ru-RU"/>
              <a:t>=238</a:t>
            </a:r>
            <a:r>
              <a:rPr lang="en-US"/>
              <a:t>U</a:t>
            </a:r>
            <a:r>
              <a:rPr lang="ru-RU"/>
              <a:t>/204</a:t>
            </a:r>
            <a:r>
              <a:rPr lang="en-US"/>
              <a:t>Pb</a:t>
            </a:r>
            <a:r>
              <a:rPr lang="ru-RU"/>
              <a:t>. Таким образом, их источники являются отчётливо обогащёнными в </a:t>
            </a:r>
            <a:r>
              <a:rPr lang="en-US"/>
              <a:t>U</a:t>
            </a:r>
            <a:r>
              <a:rPr lang="ru-RU"/>
              <a:t>-</a:t>
            </a:r>
            <a:r>
              <a:rPr lang="en-US"/>
              <a:t>Pb</a:t>
            </a:r>
            <a:r>
              <a:rPr lang="ru-RU"/>
              <a:t> изотопной системе.</a:t>
            </a:r>
          </a:p>
          <a:p>
            <a:r>
              <a:rPr lang="ru-RU"/>
              <a:t>А мы с вами только что видели, что в </a:t>
            </a:r>
            <a:r>
              <a:rPr lang="en-US"/>
              <a:t>Sr-Nd </a:t>
            </a:r>
            <a:r>
              <a:rPr lang="ru-RU"/>
              <a:t>систематике эти базальты находятся в поле деплетированной мантии. (Вернуться к рисунку)</a:t>
            </a:r>
          </a:p>
        </p:txBody>
      </p:sp>
    </p:spTree>
    <p:extLst>
      <p:ext uri="{BB962C8B-B14F-4D97-AF65-F5344CB8AC3E}">
        <p14:creationId xmlns:p14="http://schemas.microsoft.com/office/powerpoint/2010/main" val="12478050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C2A519-FC6C-4903-8B59-0BD2661D7FF2}" type="slidenum">
              <a:rPr lang="ru-RU"/>
              <a:pPr/>
              <a:t>75</a:t>
            </a:fld>
            <a:endParaRPr lang="ru-RU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Это – заблуждение, сейчас мы это увидим, но главное достоинство этой работы в том, что здесь впервые изотопную гетерогенность Хофманн и др. попытались объяснить через образование химической гетерогенности. Повысилось локально </a:t>
            </a:r>
            <a:r>
              <a:rPr lang="en-US"/>
              <a:t>U/Pb</a:t>
            </a:r>
            <a:r>
              <a:rPr lang="ru-RU"/>
              <a:t> и со временем возникли изотопные аномалии свинца.</a:t>
            </a:r>
            <a:endParaRPr lang="en-US"/>
          </a:p>
          <a:p>
            <a:r>
              <a:rPr lang="ru-RU"/>
              <a:t>Вроде бы </a:t>
            </a:r>
            <a:r>
              <a:rPr lang="en-US"/>
              <a:t>Pb</a:t>
            </a:r>
            <a:r>
              <a:rPr lang="ru-RU"/>
              <a:t> предпочтительно уходит в континентальную кору с островодужными базальтами.</a:t>
            </a:r>
          </a:p>
          <a:p>
            <a:r>
              <a:rPr lang="ru-RU"/>
              <a:t>Однако, мы рассуждаем про </a:t>
            </a:r>
            <a:r>
              <a:rPr lang="en-US"/>
              <a:t>U/Pb</a:t>
            </a:r>
            <a:r>
              <a:rPr lang="ru-RU"/>
              <a:t> отношение, а сравниваем </a:t>
            </a:r>
            <a:r>
              <a:rPr lang="en-US"/>
              <a:t>Pb</a:t>
            </a:r>
            <a:r>
              <a:rPr lang="ru-RU"/>
              <a:t> с </a:t>
            </a:r>
            <a:r>
              <a:rPr lang="en-US"/>
              <a:t>Ce, </a:t>
            </a:r>
            <a:r>
              <a:rPr lang="ru-RU"/>
              <a:t>а </a:t>
            </a:r>
            <a:r>
              <a:rPr lang="en-US"/>
              <a:t>U </a:t>
            </a:r>
            <a:r>
              <a:rPr lang="ru-RU"/>
              <a:t>с </a:t>
            </a:r>
            <a:r>
              <a:rPr lang="en-US"/>
              <a:t>Nb (</a:t>
            </a:r>
            <a:r>
              <a:rPr lang="ru-RU"/>
              <a:t>как это предложил нам </a:t>
            </a:r>
            <a:r>
              <a:rPr lang="en-US"/>
              <a:t>Hofmann).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2509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17E67A-1294-4F74-BA84-40AB0FC0C51C}" type="slidenum">
              <a:rPr lang="ru-RU"/>
              <a:pPr/>
              <a:t>76</a:t>
            </a:fld>
            <a:endParaRPr lang="ru-RU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Островодужные базальты ураном также обогащены по сравнению с церием относительно </a:t>
            </a:r>
            <a:r>
              <a:rPr lang="en-US"/>
              <a:t>MORB</a:t>
            </a:r>
            <a:r>
              <a:rPr lang="ru-RU"/>
              <a:t> и </a:t>
            </a:r>
            <a:r>
              <a:rPr lang="en-US"/>
              <a:t>OIB. </a:t>
            </a:r>
            <a:r>
              <a:rPr lang="ru-RU"/>
              <a:t>Вообще, такое сравнение через третий элемент – дело неблагодарное, лучше мы напрямую сравним свинец с ураном для этих групп пород.</a:t>
            </a:r>
          </a:p>
        </p:txBody>
      </p:sp>
    </p:spTree>
    <p:extLst>
      <p:ext uri="{BB962C8B-B14F-4D97-AF65-F5344CB8AC3E}">
        <p14:creationId xmlns:p14="http://schemas.microsoft.com/office/powerpoint/2010/main" val="13371699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B1C8A4-84A2-412D-88E3-F6B800960B8F}" type="slidenum">
              <a:rPr lang="ru-RU"/>
              <a:pPr/>
              <a:t>77</a:t>
            </a:fld>
            <a:endParaRPr lang="ru-RU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U/Pb</a:t>
            </a:r>
            <a:r>
              <a:rPr lang="ru-RU"/>
              <a:t> в островодужных базальтах отвечает среднему для мантии </a:t>
            </a:r>
            <a:r>
              <a:rPr lang="en-US">
                <a:latin typeface="Symbol" pitchFamily="18" charset="2"/>
              </a:rPr>
              <a:t>mu </a:t>
            </a:r>
            <a:r>
              <a:rPr lang="en-US"/>
              <a:t>= 8-9! </a:t>
            </a:r>
            <a:endParaRPr lang="ru-RU"/>
          </a:p>
          <a:p>
            <a:r>
              <a:rPr lang="ru-RU"/>
              <a:t>Сколько этого вещества не изымай из погружающейся плиты, </a:t>
            </a:r>
            <a:r>
              <a:rPr lang="en-US"/>
              <a:t>U/Pb</a:t>
            </a:r>
            <a:r>
              <a:rPr lang="ru-RU"/>
              <a:t> отношение в ней не может измениться. </a:t>
            </a:r>
          </a:p>
          <a:p>
            <a:r>
              <a:rPr lang="ru-RU"/>
              <a:t>Следовательно, природу </a:t>
            </a:r>
            <a:r>
              <a:rPr lang="en-US"/>
              <a:t>HIMU </a:t>
            </a:r>
            <a:r>
              <a:rPr lang="ru-RU"/>
              <a:t>таким образом объяснить не удаётся.</a:t>
            </a:r>
          </a:p>
        </p:txBody>
      </p:sp>
    </p:spTree>
    <p:extLst>
      <p:ext uri="{BB962C8B-B14F-4D97-AF65-F5344CB8AC3E}">
        <p14:creationId xmlns:p14="http://schemas.microsoft.com/office/powerpoint/2010/main" val="19768840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DABECA-D712-4EA5-AC05-E49B5F6E94CD}" type="slidenum">
              <a:rPr lang="ru-RU"/>
              <a:pPr/>
              <a:t>78</a:t>
            </a:fld>
            <a:endParaRPr lang="ru-RU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Зарождается подозрение, что в химическая гетерогенность существует на уровне источника</a:t>
            </a:r>
          </a:p>
        </p:txBody>
      </p:sp>
    </p:spTree>
    <p:extLst>
      <p:ext uri="{BB962C8B-B14F-4D97-AF65-F5344CB8AC3E}">
        <p14:creationId xmlns:p14="http://schemas.microsoft.com/office/powerpoint/2010/main" val="1220785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6144A-9C71-40E4-AB52-A79F60D97AE9}" type="slidenum">
              <a:rPr lang="ru-RU"/>
              <a:pPr/>
              <a:t>79</a:t>
            </a:fld>
            <a:endParaRPr lang="ru-RU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663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Простейшая,</a:t>
            </a:r>
            <a:r>
              <a:rPr lang="ru-RU" baseline="0"/>
              <a:t> статическая модель, объясняющая связь между химической и изотопной гетерогенностью мантийных пород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4B9663-D362-4F54-8E3E-EC9D87D6CDAD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03226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93B312-E3E2-432A-8908-FFF92EF3F660}" type="slidenum">
              <a:rPr lang="ru-RU"/>
              <a:pPr/>
              <a:t>81</a:t>
            </a:fld>
            <a:endParaRPr lang="ru-RU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1252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C12404-6264-4FAC-9F97-E88C29DEC564}" type="slidenum">
              <a:rPr lang="ru-RU"/>
              <a:pPr/>
              <a:t>82</a:t>
            </a:fld>
            <a:endParaRPr lang="ru-RU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мантийных силикатных магмах наблюдаются выразительные корреляционные зависимости между многими элементами. В </a:t>
            </a:r>
            <a:r>
              <a:rPr lang="ru-RU" dirty="0" err="1"/>
              <a:t>толеитовых</a:t>
            </a:r>
            <a:r>
              <a:rPr lang="ru-RU" dirty="0"/>
              <a:t> базальтах – по два порядка вариации </a:t>
            </a:r>
            <a:r>
              <a:rPr lang="en-US" dirty="0"/>
              <a:t>U, Pb, Rb, Sr. </a:t>
            </a:r>
            <a:r>
              <a:rPr lang="ru-RU" dirty="0"/>
              <a:t>Одноактным плавлением гомогенного источника таких корреляций не объяснить</a:t>
            </a:r>
          </a:p>
        </p:txBody>
      </p:sp>
    </p:spTree>
    <p:extLst>
      <p:ext uri="{BB962C8B-B14F-4D97-AF65-F5344CB8AC3E}">
        <p14:creationId xmlns:p14="http://schemas.microsoft.com/office/powerpoint/2010/main" val="4168589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C37FE5-3332-496B-9A6B-91346DD18F6C}" type="slidenum">
              <a:rPr lang="ru-RU"/>
              <a:pPr/>
              <a:t>6</a:t>
            </a:fld>
            <a:endParaRPr lang="ru-RU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30000"/>
              <a:t>238</a:t>
            </a:r>
            <a:r>
              <a:rPr lang="en-US"/>
              <a:t>U/</a:t>
            </a:r>
            <a:r>
              <a:rPr lang="en-US" baseline="30000"/>
              <a:t>204</a:t>
            </a:r>
            <a:r>
              <a:rPr lang="en-US"/>
              <a:t>Pb - </a:t>
            </a:r>
            <a:r>
              <a:rPr lang="en-US">
                <a:latin typeface="Symbol" pitchFamily="18" charset="2"/>
                <a:sym typeface="Symbol" pitchFamily="18" charset="2"/>
              </a:rPr>
              <a:t></a:t>
            </a:r>
          </a:p>
        </p:txBody>
      </p:sp>
    </p:spTree>
    <p:extLst>
      <p:ext uri="{BB962C8B-B14F-4D97-AF65-F5344CB8AC3E}">
        <p14:creationId xmlns:p14="http://schemas.microsoft.com/office/powerpoint/2010/main" val="25525129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56BE61-58F4-41BE-BFEC-FBEAEB1ED3B6}" type="slidenum">
              <a:rPr lang="ru-RU"/>
              <a:pPr/>
              <a:t>83</a:t>
            </a:fld>
            <a:endParaRPr lang="ru-RU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Наблюдаемые зависимости – не линии смешения. Они отражают некий рэлеевский процесс</a:t>
            </a:r>
          </a:p>
        </p:txBody>
      </p:sp>
    </p:spTree>
    <p:extLst>
      <p:ext uri="{BB962C8B-B14F-4D97-AF65-F5344CB8AC3E}">
        <p14:creationId xmlns:p14="http://schemas.microsoft.com/office/powerpoint/2010/main" val="6358508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0E7F19-EA3A-4022-AE4C-043E3287156C}" type="slidenum">
              <a:rPr lang="ru-RU"/>
              <a:pPr/>
              <a:t>84</a:t>
            </a:fld>
            <a:endParaRPr lang="ru-RU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6020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6525B-7CC8-43D7-978B-4B2FC92BF8E2}" type="slidenum">
              <a:rPr lang="ru-RU"/>
              <a:pPr/>
              <a:t>85</a:t>
            </a:fld>
            <a:endParaRPr lang="ru-RU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Показаны элементы разных валентностей. Вверху – линейные шкалы по оси абсцисс, внизу – логарифмы.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759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23F790-0D31-48BB-ACF9-17F67ECB62BB}" type="slidenum">
              <a:rPr lang="ru-RU"/>
              <a:pPr/>
              <a:t>86</a:t>
            </a:fld>
            <a:endParaRPr lang="ru-RU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670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104F7-DF68-4320-80C3-24104E31A6CE}" type="slidenum">
              <a:rPr lang="ru-RU"/>
              <a:pPr/>
              <a:t>87</a:t>
            </a:fld>
            <a:endParaRPr lang="ru-RU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ru-RU" sz="1000"/>
              <a:t>Количество доменов в модели подбиралось из соображений устойчивости результата и приемлемого времени счёта. При малом их количестве (менее 3×102) повторные результаты могут заметно различаться. При использовании в модели 103 – 106 и более доменов – результат устойчив. </a:t>
            </a:r>
          </a:p>
          <a:p>
            <a:pPr marL="228600" indent="-228600">
              <a:buFontTx/>
              <a:buAutoNum type="arabicPeriod"/>
            </a:pPr>
            <a:r>
              <a:rPr lang="ru-RU" sz="1000"/>
              <a:t>Количество шагов </a:t>
            </a:r>
            <a:r>
              <a:rPr lang="en-US" sz="1000"/>
              <a:t>S </a:t>
            </a:r>
            <a:r>
              <a:rPr lang="ru-RU" sz="1000"/>
              <a:t>в модели после перебора разных вариантов было задано равным 100. Воспроизводимые результаты получаются уже при </a:t>
            </a:r>
            <a:r>
              <a:rPr lang="en-US" sz="1000"/>
              <a:t>S</a:t>
            </a:r>
            <a:r>
              <a:rPr lang="ru-RU" sz="1000"/>
              <a:t>&gt;30. Этот параметр определяет частоту перемешивания вещества между доменами и, таким образом, влияет на общую эффективность процесса гомогенизации в модели. </a:t>
            </a:r>
          </a:p>
          <a:p>
            <a:pPr marL="228600" indent="-228600">
              <a:buFontTx/>
              <a:buAutoNum type="arabicPeriod"/>
            </a:pPr>
            <a:r>
              <a:rPr lang="ru-RU" sz="1000"/>
              <a:t>Величина пошагового прироста дисперсии </a:t>
            </a:r>
            <a:r>
              <a:rPr lang="en-US" sz="1000"/>
              <a:t>D</a:t>
            </a:r>
            <a:r>
              <a:rPr lang="ru-RU" sz="1000"/>
              <a:t> подбиралась таким образом, чтобы к концу процесса (т.е. к настоящему моменту) получились наблюдаемые в </a:t>
            </a:r>
            <a:r>
              <a:rPr lang="en-US" sz="1000"/>
              <a:t>MORB</a:t>
            </a:r>
            <a:r>
              <a:rPr lang="ru-RU" sz="1000"/>
              <a:t> статистические распределения </a:t>
            </a:r>
            <a:r>
              <a:rPr lang="en-US" sz="1000"/>
              <a:t>U</a:t>
            </a:r>
            <a:r>
              <a:rPr lang="ru-RU" sz="1000"/>
              <a:t>/</a:t>
            </a:r>
            <a:r>
              <a:rPr lang="en-US" sz="1000"/>
              <a:t>Pb</a:t>
            </a:r>
            <a:r>
              <a:rPr lang="ru-RU" sz="1000"/>
              <a:t>, </a:t>
            </a:r>
            <a:r>
              <a:rPr lang="en-US" sz="1000"/>
              <a:t>Th</a:t>
            </a:r>
            <a:r>
              <a:rPr lang="ru-RU" sz="1000"/>
              <a:t>/</a:t>
            </a:r>
            <a:r>
              <a:rPr lang="en-US" sz="1000"/>
              <a:t>Pb</a:t>
            </a:r>
            <a:r>
              <a:rPr lang="ru-RU" sz="1000"/>
              <a:t>, </a:t>
            </a:r>
            <a:r>
              <a:rPr lang="en-US" sz="1000"/>
              <a:t>Sm</a:t>
            </a:r>
            <a:r>
              <a:rPr lang="ru-RU" sz="1000"/>
              <a:t>/</a:t>
            </a:r>
            <a:r>
              <a:rPr lang="en-US" sz="1000"/>
              <a:t>Nd</a:t>
            </a:r>
            <a:r>
              <a:rPr lang="ru-RU" sz="1000"/>
              <a:t>, </a:t>
            </a:r>
            <a:r>
              <a:rPr lang="en-US" sz="1000"/>
              <a:t>Rb</a:t>
            </a:r>
            <a:r>
              <a:rPr lang="ru-RU" sz="1000"/>
              <a:t>/</a:t>
            </a:r>
            <a:r>
              <a:rPr lang="en-US" sz="1000"/>
              <a:t>Sr</a:t>
            </a:r>
            <a:r>
              <a:rPr lang="ru-RU" sz="1000"/>
              <a:t> и </a:t>
            </a:r>
            <a:r>
              <a:rPr lang="en-US" sz="1000"/>
              <a:t>Lu</a:t>
            </a:r>
            <a:r>
              <a:rPr lang="ru-RU" sz="1000"/>
              <a:t>/</a:t>
            </a:r>
            <a:r>
              <a:rPr lang="en-US" sz="1000"/>
              <a:t>Hf</a:t>
            </a:r>
            <a:r>
              <a:rPr lang="ru-RU" sz="1000"/>
              <a:t> отношений (Рис. 10) и их многомерные корреляции. Контролировались также и дисперсии всех перекрёстных отношений, например </a:t>
            </a:r>
            <a:r>
              <a:rPr lang="en-US" sz="1000"/>
              <a:t>Hf</a:t>
            </a:r>
            <a:r>
              <a:rPr lang="ru-RU" sz="1000"/>
              <a:t>/</a:t>
            </a:r>
            <a:r>
              <a:rPr lang="en-US" sz="1000"/>
              <a:t>Nd</a:t>
            </a:r>
            <a:r>
              <a:rPr lang="ru-RU" sz="1000"/>
              <a:t>, </a:t>
            </a:r>
            <a:r>
              <a:rPr lang="en-US" sz="1000"/>
              <a:t>Pb</a:t>
            </a:r>
            <a:r>
              <a:rPr lang="ru-RU" sz="1000"/>
              <a:t>/</a:t>
            </a:r>
            <a:r>
              <a:rPr lang="en-US" sz="1000"/>
              <a:t>Sr</a:t>
            </a:r>
            <a:r>
              <a:rPr lang="ru-RU" sz="1000"/>
              <a:t>, </a:t>
            </a:r>
            <a:r>
              <a:rPr lang="en-US" sz="1000"/>
              <a:t>U</a:t>
            </a:r>
            <a:r>
              <a:rPr lang="ru-RU" sz="1000"/>
              <a:t>/</a:t>
            </a:r>
            <a:r>
              <a:rPr lang="en-US" sz="1000"/>
              <a:t>Rb</a:t>
            </a:r>
            <a:r>
              <a:rPr lang="ru-RU" sz="1000"/>
              <a:t> и т.д., для получения максимального соответствия модельных совокупностей природным данным по всем этим параметрам.</a:t>
            </a:r>
          </a:p>
          <a:p>
            <a:pPr marL="228600" indent="-228600">
              <a:buFontTx/>
              <a:buAutoNum type="arabicPeriod"/>
            </a:pPr>
            <a:r>
              <a:rPr lang="ru-RU" sz="1000"/>
              <a:t>Этот процесс приводит к росту изотопной гетерогенности мантийного источника в модели. </a:t>
            </a:r>
          </a:p>
          <a:p>
            <a:pPr marL="228600" indent="-228600">
              <a:buFontTx/>
              <a:buAutoNum type="arabicPeriod"/>
            </a:pPr>
            <a:r>
              <a:rPr lang="ru-RU" sz="1000"/>
              <a:t>Моделируется полная элементная и изотопная гомогенизация двух доменов. При моделировании процесса смешения задавалось, что только некоторая случайная выборка </a:t>
            </a:r>
            <a:r>
              <a:rPr lang="en-US" sz="1000"/>
              <a:t>F</a:t>
            </a:r>
            <a:r>
              <a:rPr lang="ru-RU" sz="1000"/>
              <a:t> всех доменов на очередном шаге участвует во взаимодействии. Парный домен выбирался на случайном расстоянии </a:t>
            </a:r>
            <a:r>
              <a:rPr lang="en-US" sz="1000"/>
              <a:t>L</a:t>
            </a:r>
            <a:r>
              <a:rPr lang="ru-RU" sz="1000"/>
              <a:t>. Величина </a:t>
            </a:r>
            <a:r>
              <a:rPr lang="en-US" sz="1000"/>
              <a:t>L </a:t>
            </a:r>
            <a:r>
              <a:rPr lang="ru-RU" sz="1000"/>
              <a:t>задавалась нормально распределённой, с нулевым матожиданием и стандартным отклонением в 10-30 раз меньше общего количества доменов. </a:t>
            </a:r>
          </a:p>
        </p:txBody>
      </p:sp>
    </p:spTree>
    <p:extLst>
      <p:ext uri="{BB962C8B-B14F-4D97-AF65-F5344CB8AC3E}">
        <p14:creationId xmlns:p14="http://schemas.microsoft.com/office/powerpoint/2010/main" val="24703130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C925A-ADAD-47D9-A950-F6F534FB77B7}" type="slidenum">
              <a:rPr lang="ru-RU"/>
              <a:pPr/>
              <a:t>88</a:t>
            </a:fld>
            <a:endParaRPr lang="ru-RU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10% или 20% плавление гранатового перидотита должно порождать магмы почти с таким же </a:t>
            </a:r>
            <a:r>
              <a:rPr lang="en-US"/>
              <a:t>Sm/Nd</a:t>
            </a:r>
            <a:r>
              <a:rPr lang="ru-RU"/>
              <a:t> отношением, как в этом самом родительском перидотите. Так что наблюдаемые широкие вариации </a:t>
            </a:r>
            <a:r>
              <a:rPr lang="en-US"/>
              <a:t>Sm/Nd</a:t>
            </a:r>
            <a:r>
              <a:rPr lang="ru-RU"/>
              <a:t> отношения в </a:t>
            </a:r>
            <a:r>
              <a:rPr lang="en-US"/>
              <a:t>MORB</a:t>
            </a:r>
            <a:r>
              <a:rPr lang="ru-RU"/>
              <a:t> не могут быть образованы в ходе выплавления химически гомогенного источника.</a:t>
            </a:r>
          </a:p>
          <a:p>
            <a:r>
              <a:rPr lang="ru-RU"/>
              <a:t>Итак мы с разных сторон убедились, что химическая гетерогенность мантии (как магматического источника) - весьма вероятное явление.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931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D9E49E-E4F5-4FA1-9CDF-69CB13CADF46}" type="slidenum">
              <a:rPr lang="ru-RU"/>
              <a:pPr/>
              <a:t>89</a:t>
            </a:fld>
            <a:endParaRPr lang="ru-RU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2427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F816FD-8B26-4418-9B15-DDD26F5DC7B9}" type="slidenum">
              <a:rPr lang="ru-RU"/>
              <a:pPr/>
              <a:t>90</a:t>
            </a:fld>
            <a:endParaRPr lang="ru-RU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83978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06700A-A046-4AD4-B874-E73C1D4D1BAE}" type="slidenum">
              <a:rPr lang="ru-RU"/>
              <a:pPr/>
              <a:t>91</a:t>
            </a:fld>
            <a:endParaRPr lang="ru-RU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34522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9E1595-C1D5-4E70-9178-B6CC7EC58736}" type="slidenum">
              <a:rPr lang="ru-RU"/>
              <a:pPr/>
              <a:t>92</a:t>
            </a:fld>
            <a:endParaRPr lang="ru-RU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r>
              <a:rPr lang="ru-RU"/>
              <a:t>Все модельные вариации получены при допущении, что </a:t>
            </a:r>
          </a:p>
          <a:p>
            <a:pPr marL="228600" indent="-228600">
              <a:buFontTx/>
              <a:buAutoNum type="arabicPeriod"/>
            </a:pPr>
            <a:r>
              <a:rPr lang="ru-RU"/>
              <a:t>элементные отношения в современной мантии такие же, как в </a:t>
            </a:r>
            <a:r>
              <a:rPr lang="en-US"/>
              <a:t>MORB</a:t>
            </a:r>
            <a:r>
              <a:rPr lang="ru-RU"/>
              <a:t>, </a:t>
            </a:r>
          </a:p>
          <a:p>
            <a:pPr marL="228600" indent="-228600">
              <a:buFontTx/>
              <a:buAutoNum type="arabicPeriod"/>
            </a:pPr>
            <a:r>
              <a:rPr lang="ru-RU"/>
              <a:t>стали они такими постепенно, развиваясь из гомогенного состояния, </a:t>
            </a:r>
          </a:p>
          <a:p>
            <a:pPr marL="228600" indent="-228600">
              <a:buFontTx/>
              <a:buAutoNum type="arabicPeriod"/>
            </a:pPr>
            <a:r>
              <a:rPr lang="ru-RU"/>
              <a:t>одновременно с нарастанием химической (и изотопной) гетерогенности происходит частичная гомогенизация вещества мантии в результате не слишком эффективного смешения.</a:t>
            </a:r>
            <a:endParaRPr lang="en-US"/>
          </a:p>
          <a:p>
            <a:pPr marL="228600" indent="-228600"/>
            <a:r>
              <a:rPr lang="ru-RU"/>
              <a:t>Важно подчеркнуть, что состав примитивной мантии – не хондритовый, не </a:t>
            </a:r>
            <a:r>
              <a:rPr lang="en-US"/>
              <a:t>CHUR.</a:t>
            </a:r>
          </a:p>
          <a:p>
            <a:pPr marL="228600" indent="-228600">
              <a:buFontTx/>
              <a:buAutoNum type="arabicPeriod"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30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Крупнейшая в мире ультраосновная щелочная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Маймеча-Котуйская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провинция занимает площадь около 70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тыс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км</a:t>
            </a:r>
            <a:r>
              <a:rPr lang="ru-RU" sz="1200" kern="1200" baseline="300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2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и располагается к северо-востоку от провинции Сибирских плато-базальтов.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Она включает несколько десятков ультраосновных щелочных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интрузий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большие объёмы щелочных лав и даек, а также несколько тел 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карбонатитами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3C54C-22B5-4AE8-ADCD-5E81A3400A4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89080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1F59B-3F39-4DB8-B80B-F15B28CE51F2}" type="slidenum">
              <a:rPr lang="ru-RU"/>
              <a:pPr/>
              <a:t>93</a:t>
            </a:fld>
            <a:endParaRPr lang="ru-RU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А если что-то там остаётся, то, это «что-то» не отвечает по составу первичному перидотиту ни в отношении рассмотренных элементов-примесей, ни в отношении любых других (например, благородных газов).</a:t>
            </a:r>
          </a:p>
          <a:p>
            <a:endParaRPr lang="en-US" dirty="0"/>
          </a:p>
          <a:p>
            <a:r>
              <a:rPr lang="ru-RU" dirty="0"/>
              <a:t>Основа модели – наличие </a:t>
            </a:r>
            <a:r>
              <a:rPr lang="ru-RU" dirty="0" err="1"/>
              <a:t>внутримантийной</a:t>
            </a:r>
            <a:r>
              <a:rPr lang="ru-RU" dirty="0"/>
              <a:t> дифференциации. Всё остальное – следует из этого предположения. Параметры статистической модели подгоняются так же, как и в любых балансовых моделях изотопной геодинамики. Важно понять, насколько реальными могут быть такие процессы, насколько </a:t>
            </a:r>
            <a:r>
              <a:rPr lang="ru-RU" dirty="0" err="1"/>
              <a:t>необоснована</a:t>
            </a:r>
            <a:r>
              <a:rPr lang="ru-RU" dirty="0"/>
              <a:t> авторская фантазия.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6927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D6AFA3-5363-4467-92D5-C3FC62A62473}" type="slidenum">
              <a:rPr lang="ru-RU"/>
              <a:pPr/>
              <a:t>94</a:t>
            </a:fld>
            <a:endParaRPr lang="ru-RU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Подведём итоги</a:t>
            </a:r>
          </a:p>
        </p:txBody>
      </p:sp>
    </p:spTree>
    <p:extLst>
      <p:ext uri="{BB962C8B-B14F-4D97-AF65-F5344CB8AC3E}">
        <p14:creationId xmlns:p14="http://schemas.microsoft.com/office/powerpoint/2010/main" val="8463382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AE1B2E-9B75-4B62-9D23-982D44A59B70}" type="slidenum">
              <a:rPr lang="ru-RU"/>
              <a:pPr/>
              <a:t>95</a:t>
            </a:fld>
            <a:endParaRPr lang="ru-RU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Силикатные породы характеризуются согласованными изменениями содержания некогерентных элементов. Аналогичные зависимости можно построить для множества некогерентных элементов-примесей и всегда мы будем видеть такие же закономерности.</a:t>
            </a:r>
          </a:p>
          <a:p>
            <a:r>
              <a:rPr lang="ru-RU"/>
              <a:t>Но стоит на этот график вынести данные для пород, связанных с метасоматозом, как мы видим хаос. </a:t>
            </a:r>
          </a:p>
          <a:p>
            <a:r>
              <a:rPr lang="ru-RU"/>
              <a:t>Если бы вся мантия была метасоматически изменена, такой же хаос наблюдался бы во всех мантийных породах.</a:t>
            </a:r>
          </a:p>
          <a:p>
            <a:r>
              <a:rPr lang="ru-RU"/>
              <a:t>Модели, привлекающие метасоматоз в качестве причины изменения состава геосфер – не состоятельны.</a:t>
            </a:r>
          </a:p>
          <a:p>
            <a:r>
              <a:rPr lang="ru-RU"/>
              <a:t>Я не пытаюсь вас убедить, что метасоматоз, как явление, в мантии отсутствует. Его минералогические признаки нередко наблюдаются, например, в  ультраосновных нодулях, но привлечение его сплошь и рядом для объяснения глобального переноса вещества – явное преувеличение его роли. Если бы мантия действительно была метасоматически изменена, мы бы наблюдали для всех пород такой же хаос в распределении редких элементов, как это имеет место в кимберлитах, карбонатитах и связанных с ними щелочных базальтах. </a:t>
            </a:r>
          </a:p>
        </p:txBody>
      </p:sp>
    </p:spTree>
    <p:extLst>
      <p:ext uri="{BB962C8B-B14F-4D97-AF65-F5344CB8AC3E}">
        <p14:creationId xmlns:p14="http://schemas.microsoft.com/office/powerpoint/2010/main" val="3268399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620451-F4C3-4C2D-9FC2-190516A0758E}" type="slidenum">
              <a:rPr lang="ru-RU"/>
              <a:pPr/>
              <a:t>8</a:t>
            </a:fld>
            <a:endParaRPr lang="ru-RU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Каждому значению возраста однозначно соответствуют</a:t>
            </a:r>
            <a:r>
              <a:rPr lang="ru-RU" baseline="0" dirty="0"/>
              <a:t> свои величины отношений дочернего изотопа к материнскому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7575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D1D61D-9712-49C8-AB21-D3D84C83685C}" type="slidenum">
              <a:rPr lang="ru-RU"/>
              <a:pPr/>
              <a:t>9</a:t>
            </a:fld>
            <a:endParaRPr lang="ru-RU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В древних цирконах отношение </a:t>
            </a:r>
            <a:r>
              <a:rPr lang="en-US" baseline="30000"/>
              <a:t>207</a:t>
            </a:r>
            <a:r>
              <a:rPr lang="en-US"/>
              <a:t>Pb/</a:t>
            </a:r>
            <a:r>
              <a:rPr lang="en-US" baseline="30000"/>
              <a:t>206</a:t>
            </a:r>
            <a:r>
              <a:rPr lang="en-US"/>
              <a:t>Pb </a:t>
            </a:r>
            <a:r>
              <a:rPr lang="ru-RU"/>
              <a:t>намного (может быть на два порядка) выше, чем в относительно молодых, т.е. содержание </a:t>
            </a:r>
            <a:r>
              <a:rPr lang="en-US" baseline="30000"/>
              <a:t>207</a:t>
            </a:r>
            <a:r>
              <a:rPr lang="en-US"/>
              <a:t>Pb</a:t>
            </a:r>
            <a:r>
              <a:rPr lang="ru-RU"/>
              <a:t> выше, чем </a:t>
            </a:r>
            <a:r>
              <a:rPr lang="en-US" baseline="30000"/>
              <a:t>206</a:t>
            </a:r>
            <a:r>
              <a:rPr lang="en-US"/>
              <a:t>Pb</a:t>
            </a:r>
            <a:r>
              <a:rPr lang="ru-RU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614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4096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6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6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96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096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6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6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7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98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98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99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99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099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9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099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99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99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4100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Click to edit Master subtitle style</a:t>
            </a:r>
          </a:p>
        </p:txBody>
      </p:sp>
      <p:sp>
        <p:nvSpPr>
          <p:cNvPr id="41001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1002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1003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4567CB6-C3BF-4EDA-8951-D4BEA981158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1E087-A4D9-4BB8-9346-BB6BF0A1C0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BF919-D20C-4FCA-AF51-AFDABB62334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17629D4-BA28-401B-802B-32A0F078C2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2D2AE03-BBBA-4F7C-9CC3-C436F39AD05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508E22B-1DB9-4132-8CDE-08D1B57F61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438735-E035-4A6F-8DB8-0A9BF3639FC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3FF00-26B7-4A6F-92C1-323D7CCD07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D3899-2865-4BDA-A986-6FFAD0DBF0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CD48C-F18B-4F3D-839A-1AFF3C3B6D0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A3848-F0A7-40BE-8EEB-2A9C3E6F3FA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12A57-919B-4249-86B7-F0639A86C0B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F2292-C643-4D36-ACDE-AB5CF8448B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9E7B1-561E-4F2C-B89F-663E85579B3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C5FEC-8AD8-452A-8915-06645B2363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3993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94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994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4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5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5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996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3996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7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97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997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7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3997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3997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3997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ED589C4-A02A-4941-B83F-83B190B80E37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399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uri.kostitsyn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iki.web.ru/wiki/&#1043;&#1077;&#1086;&#1083;&#1086;&#1075;&#1080;&#1095;&#1077;&#1089;&#1082;&#1080;&#1081;_&#1060;&#1072;&#1082;&#1091;&#1083;&#1100;&#1090;&#1077;&#1090;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Lectures\LECTURES.XLS!Concordi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Lectures\LECTURES.XLS!Concordia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oleObject" Target="file:///C:\Users\Yuri%20Kostitsyn\Documents\Lectures\LECTURES.XLS!Concordia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file:///C:\Users\Yuri%20Kostitsyn\Documents\Lectures\LECTURES.XLS!Concordia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file:///C:\Users\Yuri%20Kostitsyn\Documents\Lectures\LECTURES.XLS!Concordi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EX\Sangilen%20U-Pb.xls!&#1054;&#1073;&#1097;&#1077;&#1077;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Elena%20V.Bibikova.BIBIKOVA\My%20Documents\HOME\tables\186ratios1.xls!Concordia3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oleObject" Target="file:///C:\Users\Yuri%20Kostitsyn\Documents\EX\Pictures.xls!U(Pb)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Lectures\Lectures.XLS!FirstPb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Lectures\Lectures.XLS!FirstPb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71.w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2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oleObject" Target="file:///C:\Users\Yuri%20Kostitsyn\Documents\Lectures\LECTURES.XLS!Stacey-Kr%20(3)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Lectures\LECTURES.XLS!Stacey-Kr%20(3)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file:///C:\Users\Yuri%20Kostitsyn\Documents\Lectures\Lectures.XLS!Stacey-Kr%20(9)" TargetMode="External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79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78.wmf"/><Relationship Id="rId4" Type="http://schemas.openxmlformats.org/officeDocument/2006/relationships/image" Target="../media/image75.emf"/><Relationship Id="rId9" Type="http://schemas.openxmlformats.org/officeDocument/2006/relationships/oleObject" Target="../embeddings/oleObject24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30.bin"/><Relationship Id="rId3" Type="http://schemas.openxmlformats.org/officeDocument/2006/relationships/oleObject" Target="file:///C:\Users\Yuri%20Kostitsyn\Documents\Lectures\Lectures.XLS!Stacey-Kr%20(9)" TargetMode="External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84.wmf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8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83.wmf"/><Relationship Id="rId4" Type="http://schemas.openxmlformats.org/officeDocument/2006/relationships/image" Target="../media/image80.e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85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13" Type="http://schemas.openxmlformats.org/officeDocument/2006/relationships/oleObject" Target="../embeddings/oleObject36.bin"/><Relationship Id="rId3" Type="http://schemas.openxmlformats.org/officeDocument/2006/relationships/oleObject" Target="file:///C:\Users\Yuri%20Kostitsyn\Documents\Lectures\Lectures.XLS!Stacey-Kr%20(9)" TargetMode="External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91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90.wmf"/><Relationship Id="rId4" Type="http://schemas.openxmlformats.org/officeDocument/2006/relationships/image" Target="../media/image87.e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92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oleObject" Target="file:///C:\Users\Yuri%20Kostitsyn\Documents\Lectures\Lectures.XLS!Stacey-Kr%20(9)" TargetMode="External"/><Relationship Id="rId7" Type="http://schemas.openxmlformats.org/officeDocument/2006/relationships/oleObject" Target="../embeddings/oleObject38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93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99.wmf"/><Relationship Id="rId4" Type="http://schemas.openxmlformats.org/officeDocument/2006/relationships/image" Target="../media/image96.wmf"/><Relationship Id="rId9" Type="http://schemas.openxmlformats.org/officeDocument/2006/relationships/oleObject" Target="../embeddings/oleObject42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Lectures\Lectures.XLS!Th-U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9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oleObject" Target="file:///C:\Users\Yuri%20Kostitsyn\Documents\Lectures\Lectures.XLS!208206" TargetMode="Externa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105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104.wmf"/><Relationship Id="rId4" Type="http://schemas.openxmlformats.org/officeDocument/2006/relationships/image" Target="../media/image101.emf"/><Relationship Id="rId9" Type="http://schemas.openxmlformats.org/officeDocument/2006/relationships/oleObject" Target="../embeddings/oleObject45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oleObject" Target="file:///C:\Users\Yuri%20Kostitsyn\Documents\Lectures\LECTURES.XLS!Stacey-Kr%20(4)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Lectures\LECTURES.XLS!Stacey-Kr%20(4)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0.png"/><Relationship Id="rId3" Type="http://schemas.openxmlformats.org/officeDocument/2006/relationships/image" Target="../media/image121.png"/><Relationship Id="rId7" Type="http://schemas.openxmlformats.org/officeDocument/2006/relationships/image" Target="../media/image117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0.png"/><Relationship Id="rId5" Type="http://schemas.openxmlformats.org/officeDocument/2006/relationships/image" Target="../media/image1150.png"/><Relationship Id="rId4" Type="http://schemas.openxmlformats.org/officeDocument/2006/relationships/image" Target="../media/image1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Lectures\LECTURES.XLS!Chart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4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1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EX\Pictures.xls!ENd(6Pb)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e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emf"/><Relationship Id="rId3" Type="http://schemas.openxmlformats.org/officeDocument/2006/relationships/oleObject" Target="file:///C:\Users\Yuri%20Kostitsyn\Documents\PPT\EX\Pictures.xls!U(Sr)" TargetMode="External"/><Relationship Id="rId7" Type="http://schemas.openxmlformats.org/officeDocument/2006/relationships/oleObject" Target="file:///C:\Users\Yuri%20Kostitsyn\Documents\PPT\EX\Pictures.xls!Pb(Sr)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4.emf"/><Relationship Id="rId5" Type="http://schemas.openxmlformats.org/officeDocument/2006/relationships/oleObject" Target="file:///C:\Users\Yuri%20Kostitsyn\Documents\PPT\EX\Pictures.xls!Nd(Sr)" TargetMode="External"/><Relationship Id="rId10" Type="http://schemas.openxmlformats.org/officeDocument/2006/relationships/image" Target="../media/image136.emf"/><Relationship Id="rId4" Type="http://schemas.openxmlformats.org/officeDocument/2006/relationships/image" Target="../media/image133.emf"/><Relationship Id="rId9" Type="http://schemas.openxmlformats.org/officeDocument/2006/relationships/oleObject" Target="file:///C:\Users\Yuri%20Kostitsyn\Documents\PPT\EX\Pictures.xls!U(Rb)" TargetMode="Externa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emf"/><Relationship Id="rId3" Type="http://schemas.openxmlformats.org/officeDocument/2006/relationships/oleObject" Target="file:///C:\Users\Yuri%20Kostitsyn\Documents\PPT\EX\Pictures.xls!Nd(SmNd)" TargetMode="External"/><Relationship Id="rId7" Type="http://schemas.openxmlformats.org/officeDocument/2006/relationships/oleObject" Target="file:///C:\Users\Yuri%20Kostitsyn\Documents\PPT\EX\Pictures.xls!U(SmNd)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8.emf"/><Relationship Id="rId5" Type="http://schemas.openxmlformats.org/officeDocument/2006/relationships/oleObject" Target="file:///C:\Users\Yuri%20Kostitsyn\Documents\PPT\EX\Pictures.xls!Pb(SmNd)" TargetMode="External"/><Relationship Id="rId10" Type="http://schemas.openxmlformats.org/officeDocument/2006/relationships/image" Target="../media/image140.emf"/><Relationship Id="rId4" Type="http://schemas.openxmlformats.org/officeDocument/2006/relationships/image" Target="../media/image137.emf"/><Relationship Id="rId9" Type="http://schemas.openxmlformats.org/officeDocument/2006/relationships/oleObject" Target="file:///C:\Users\Yuri%20Kostitsyn\Documents\PPT\EX\Pictures.xls!Th(SmNd)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EX\Pictures.xls!mu(mui)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141.em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wmf"/><Relationship Id="rId3" Type="http://schemas.openxmlformats.org/officeDocument/2006/relationships/image" Target="../media/image143.wmf"/><Relationship Id="rId7" Type="http://schemas.openxmlformats.org/officeDocument/2006/relationships/image" Target="../media/image147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wmf"/><Relationship Id="rId5" Type="http://schemas.openxmlformats.org/officeDocument/2006/relationships/image" Target="../media/image145.wmf"/><Relationship Id="rId10" Type="http://schemas.openxmlformats.org/officeDocument/2006/relationships/image" Target="../media/image150.wmf"/><Relationship Id="rId4" Type="http://schemas.openxmlformats.org/officeDocument/2006/relationships/image" Target="../media/image144.wmf"/><Relationship Id="rId9" Type="http://schemas.openxmlformats.org/officeDocument/2006/relationships/image" Target="../media/image149.w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PPT\EX\Pictures.xls!Nd(Sr)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emf"/><Relationship Id="rId5" Type="http://schemas.openxmlformats.org/officeDocument/2006/relationships/oleObject" Target="file:///C:\Users\Yuri%20Kostitsyn\Documents\PPT\EX\Pictures.xls!U(Sr)" TargetMode="External"/><Relationship Id="rId4" Type="http://schemas.openxmlformats.org/officeDocument/2006/relationships/image" Target="../media/image15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Yuri%20Kostitsyn\Documents\Lectures\Lectures.XLS!Chart3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emf"/><Relationship Id="rId3" Type="http://schemas.openxmlformats.org/officeDocument/2006/relationships/image" Target="../media/image154.emf"/><Relationship Id="rId7" Type="http://schemas.openxmlformats.org/officeDocument/2006/relationships/image" Target="../media/image158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emf"/><Relationship Id="rId5" Type="http://schemas.openxmlformats.org/officeDocument/2006/relationships/image" Target="../media/image156.emf"/><Relationship Id="rId4" Type="http://schemas.openxmlformats.org/officeDocument/2006/relationships/image" Target="../media/image155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3.emf"/><Relationship Id="rId5" Type="http://schemas.openxmlformats.org/officeDocument/2006/relationships/image" Target="../media/image162.emf"/><Relationship Id="rId4" Type="http://schemas.openxmlformats.org/officeDocument/2006/relationships/image" Target="../media/image161.e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emf"/><Relationship Id="rId3" Type="http://schemas.openxmlformats.org/officeDocument/2006/relationships/image" Target="../media/image164.emf"/><Relationship Id="rId7" Type="http://schemas.openxmlformats.org/officeDocument/2006/relationships/image" Target="../media/image168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emf"/><Relationship Id="rId5" Type="http://schemas.openxmlformats.org/officeDocument/2006/relationships/image" Target="../media/image166.emf"/><Relationship Id="rId10" Type="http://schemas.openxmlformats.org/officeDocument/2006/relationships/image" Target="../media/image171.emf"/><Relationship Id="rId4" Type="http://schemas.openxmlformats.org/officeDocument/2006/relationships/image" Target="../media/image165.emf"/><Relationship Id="rId9" Type="http://schemas.openxmlformats.org/officeDocument/2006/relationships/image" Target="../media/image170.em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5.emf"/><Relationship Id="rId5" Type="http://schemas.openxmlformats.org/officeDocument/2006/relationships/image" Target="../media/image174.emf"/><Relationship Id="rId4" Type="http://schemas.openxmlformats.org/officeDocument/2006/relationships/image" Target="../media/image17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U-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Pb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система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895600" y="3960265"/>
            <a:ext cx="6400800" cy="1447800"/>
          </a:xfrm>
        </p:spPr>
        <p:txBody>
          <a:bodyPr anchor="ctr"/>
          <a:lstStyle/>
          <a:p>
            <a:pPr eaLnBrk="1" hangingPunct="1"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Юрий Александрович Костицын</a:t>
            </a:r>
          </a:p>
          <a:p>
            <a:pPr eaLnBrk="1" hangingPunct="1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hlinkClick r:id="rId3"/>
              </a:rPr>
              <a:t>yuri.kostitsyn@gmail.com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09800" y="76202"/>
            <a:ext cx="7772400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МГУ им. М. В. Ломоносова</a:t>
            </a:r>
          </a:p>
          <a:p>
            <a:pPr algn="ctr">
              <a:defRPr/>
            </a:pPr>
            <a:r>
              <a:rPr lang="ru-RU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j-ea"/>
                <a:cs typeface="+mj-cs"/>
              </a:rPr>
              <a:t>Геологический факультет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1906" y="5257800"/>
            <a:ext cx="1148818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Задачи (*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r>
              <a:rPr lang="en-US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xlsx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 и лекции (*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r>
              <a:rPr lang="en-US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pptx</a:t>
            </a:r>
            <a:r>
              <a:rPr lang="en-US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</a:t>
            </a:r>
            <a:r>
              <a:rPr lang="ru-R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– на сайте</a:t>
            </a:r>
          </a:p>
          <a:p>
            <a:pPr lvl="0" algn="ctr"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en-AU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hlinkClick r:id="rId4"/>
              </a:rPr>
              <a:t>http://wiki.web.ru/wiki/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hlinkClick r:id="rId4"/>
              </a:rPr>
              <a:t>Геологический_Факультет</a:t>
            </a:r>
            <a:r>
              <a:rPr lang="ru-RU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_МГУ:Геохимия_Изотопов_и_Геохронология</a:t>
            </a:r>
            <a:endParaRPr lang="ru-RU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5" name="Object 7"/>
          <p:cNvGraphicFramePr>
            <a:graphicFrameLocks noGrp="1" noChangeAspect="1"/>
          </p:cNvGraphicFramePr>
          <p:nvPr>
            <p:ph idx="1"/>
          </p:nvPr>
        </p:nvGraphicFramePr>
        <p:xfrm>
          <a:off x="1524000" y="0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759" imgH="6629522" progId="Excel.Chart.8">
                  <p:link/>
                </p:oleObj>
              </mc:Choice>
              <mc:Fallback>
                <p:oleObj name="Chart" r:id="rId3" imgW="8846759" imgH="6629522" progId="Excel.Chart.8">
                  <p:link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68978" y="416735"/>
            <a:ext cx="3880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Ahrens-Wetherill diagram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23513D-1657-79EB-AAC7-7C6996706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FF00-26B7-4A6F-92C1-323D7CCD074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524000" y="4764"/>
          <a:ext cx="9144000" cy="685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759" imgH="6629522" progId="Excel.Chart.8">
                  <p:link/>
                </p:oleObj>
              </mc:Choice>
              <mc:Fallback>
                <p:oleObj name="Chart" r:id="rId3" imgW="8846759" imgH="6629522" progId="Excel.Chart.8">
                  <p:link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764"/>
                        <a:ext cx="9144000" cy="685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4" name="Line 6"/>
          <p:cNvSpPr>
            <a:spLocks noChangeShapeType="1"/>
          </p:cNvSpPr>
          <p:nvPr/>
        </p:nvSpPr>
        <p:spPr bwMode="auto">
          <a:xfrm flipH="1">
            <a:off x="2667000" y="2603500"/>
            <a:ext cx="3886200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 type="stealth" w="med" len="lg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>
            <a:off x="6743700" y="2057400"/>
            <a:ext cx="0" cy="36576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 type="stealth" w="med" len="lg"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 flipV="1">
            <a:off x="2514600" y="1447800"/>
            <a:ext cx="5715000" cy="44196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496E33-98E4-B28F-AFDA-146BEB0EE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FF00-26B7-4A6F-92C1-323D7CCD074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  <p:bldP spid="48136" grpId="0" animBg="1"/>
      <p:bldP spid="481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524000" y="0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846759" imgH="6629522" progId="Excel.Chart.8">
                  <p:link/>
                </p:oleObj>
              </mc:Choice>
              <mc:Fallback>
                <p:oleObj name="Chart" r:id="rId2" imgW="8846759" imgH="6629522" progId="Excel.Chart.8">
                  <p:link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E75474-F21A-618C-4764-ABA1E7027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FF00-26B7-4A6F-92C1-323D7CCD074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524000" y="0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846759" imgH="6629522" progId="Excel.Chart.8">
                  <p:link/>
                </p:oleObj>
              </mc:Choice>
              <mc:Fallback>
                <p:oleObj name="Chart" r:id="rId2" imgW="8846759" imgH="6629522" progId="Excel.Chart.8">
                  <p:link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25122E-0E40-49C3-79B2-F3B87D45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FF00-26B7-4A6F-92C1-323D7CCD074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09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524000" y="0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846759" imgH="6629522" progId="Excel.Chart.8">
                  <p:link/>
                </p:oleObj>
              </mc:Choice>
              <mc:Fallback>
                <p:oleObj name="Chart" r:id="rId2" imgW="8846759" imgH="6629522" progId="Excel.Chart.8">
                  <p:link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1" name="Line 3"/>
          <p:cNvSpPr>
            <a:spLocks noChangeShapeType="1"/>
          </p:cNvSpPr>
          <p:nvPr/>
        </p:nvSpPr>
        <p:spPr bwMode="auto">
          <a:xfrm>
            <a:off x="8928100" y="1219200"/>
            <a:ext cx="0" cy="464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092" name="Line 4"/>
          <p:cNvSpPr>
            <a:spLocks noChangeShapeType="1"/>
          </p:cNvSpPr>
          <p:nvPr/>
        </p:nvSpPr>
        <p:spPr bwMode="auto">
          <a:xfrm flipH="1">
            <a:off x="2514600" y="1482725"/>
            <a:ext cx="6400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093" name="Line 5"/>
          <p:cNvSpPr>
            <a:spLocks noChangeShapeType="1"/>
          </p:cNvSpPr>
          <p:nvPr/>
        </p:nvSpPr>
        <p:spPr bwMode="auto">
          <a:xfrm flipV="1">
            <a:off x="2514600" y="1012825"/>
            <a:ext cx="7086600" cy="4876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89094" name="Object 6"/>
          <p:cNvGraphicFramePr>
            <a:graphicFrameLocks noChangeAspect="1"/>
          </p:cNvGraphicFramePr>
          <p:nvPr/>
        </p:nvGraphicFramePr>
        <p:xfrm>
          <a:off x="3200400" y="381001"/>
          <a:ext cx="4332288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71520" imgH="279360" progId="Equation.3">
                  <p:embed/>
                </p:oleObj>
              </mc:Choice>
              <mc:Fallback>
                <p:oleObj name="Equation" r:id="rId4" imgW="2171520" imgH="27936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81001"/>
                        <a:ext cx="4332288" cy="55721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A0F626-CCE0-9F7A-90E4-15BF7BCD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FF00-26B7-4A6F-92C1-323D7CCD074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nimBg="1"/>
      <p:bldP spid="89092" grpId="0" animBg="1"/>
      <p:bldP spid="890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388938"/>
            <a:ext cx="9144000" cy="597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118383" y="1121663"/>
            <a:ext cx="4476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Tera-Wasserburg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diagram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EBC41B-E692-9692-F360-8A95339FC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4804"/>
            <a:ext cx="8229600" cy="1318508"/>
          </a:xfrm>
        </p:spPr>
        <p:txBody>
          <a:bodyPr/>
          <a:lstStyle/>
          <a:p>
            <a:r>
              <a:rPr lang="ru-RU" sz="2400" dirty="0">
                <a:latin typeface="Cambria" panose="02040503050406030204" pitchFamily="18" charset="0"/>
              </a:rPr>
              <a:t>Задача 1</a:t>
            </a:r>
            <a:r>
              <a:rPr lang="en-US" sz="2400" dirty="0">
                <a:latin typeface="Cambria" panose="02040503050406030204" pitchFamily="18" charset="0"/>
              </a:rPr>
              <a:t>5</a:t>
            </a:r>
            <a:r>
              <a:rPr lang="ru-RU" sz="2400" dirty="0">
                <a:latin typeface="Cambria" panose="02040503050406030204" pitchFamily="18" charset="0"/>
              </a:rPr>
              <a:t>. Построить </a:t>
            </a:r>
            <a:r>
              <a:rPr lang="en-US" sz="2400" dirty="0">
                <a:latin typeface="Cambria" panose="02040503050406030204" pitchFamily="18" charset="0"/>
              </a:rPr>
              <a:t>U-Pb </a:t>
            </a:r>
            <a:r>
              <a:rPr lang="ru-RU" sz="2400" dirty="0" err="1">
                <a:latin typeface="Cambria" panose="02040503050406030204" pitchFamily="18" charset="0"/>
              </a:rPr>
              <a:t>дискордию</a:t>
            </a:r>
            <a:r>
              <a:rPr lang="ru-RU" sz="2400" dirty="0">
                <a:latin typeface="Cambria" panose="02040503050406030204" pitchFamily="18" charset="0"/>
              </a:rPr>
              <a:t> 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ru-RU" sz="2400" dirty="0">
                <a:latin typeface="Cambria" panose="02040503050406030204" pitchFamily="18" charset="0"/>
              </a:rPr>
              <a:t>в координатах </a:t>
            </a:r>
            <a:r>
              <a:rPr lang="ru-RU" sz="2400" dirty="0" err="1">
                <a:latin typeface="Cambria" panose="02040503050406030204" pitchFamily="18" charset="0"/>
              </a:rPr>
              <a:t>Аренса-Везерилла</a:t>
            </a:r>
            <a:r>
              <a:rPr lang="ru-RU" sz="2400" dirty="0">
                <a:latin typeface="Cambria" panose="02040503050406030204" pitchFamily="18" charset="0"/>
              </a:rPr>
              <a:t> и </a:t>
            </a:r>
            <a:r>
              <a:rPr lang="ru-RU" sz="2400" dirty="0" err="1">
                <a:latin typeface="Cambria" panose="02040503050406030204" pitchFamily="18" charset="0"/>
              </a:rPr>
              <a:t>Тера-Вассербурга</a:t>
            </a:r>
            <a:r>
              <a:rPr lang="en-US" sz="2400" dirty="0">
                <a:latin typeface="Cambria" panose="02040503050406030204" pitchFamily="18" charset="0"/>
              </a:rPr>
              <a:t>) </a:t>
            </a:r>
            <a:r>
              <a:rPr lang="ru-RU" sz="2400" dirty="0">
                <a:latin typeface="Cambria" panose="02040503050406030204" pitchFamily="18" charset="0"/>
              </a:rPr>
              <a:t>для </a:t>
            </a:r>
            <a:r>
              <a:rPr lang="en-US" sz="2400" dirty="0">
                <a:latin typeface="Cambria" panose="02040503050406030204" pitchFamily="18" charset="0"/>
              </a:rPr>
              <a:t>T</a:t>
            </a:r>
            <a:r>
              <a:rPr lang="en-US" sz="2400" baseline="-25000" dirty="0">
                <a:latin typeface="Cambria" panose="02040503050406030204" pitchFamily="18" charset="0"/>
              </a:rPr>
              <a:t>1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ru-RU" sz="2400" dirty="0">
                <a:latin typeface="Cambria" panose="02040503050406030204" pitchFamily="18" charset="0"/>
              </a:rPr>
              <a:t>и </a:t>
            </a:r>
            <a:r>
              <a:rPr lang="en-US" sz="2400" dirty="0">
                <a:latin typeface="Cambria" panose="02040503050406030204" pitchFamily="18" charset="0"/>
              </a:rPr>
              <a:t>T</a:t>
            </a:r>
            <a:r>
              <a:rPr lang="en-US" sz="2400" baseline="-25000" dirty="0">
                <a:latin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</a:rPr>
              <a:t>:</a:t>
            </a:r>
            <a:endParaRPr lang="ru-RU" sz="2400" dirty="0">
              <a:latin typeface="Cambria" panose="020405030504060302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624256"/>
              </p:ext>
            </p:extLst>
          </p:nvPr>
        </p:nvGraphicFramePr>
        <p:xfrm>
          <a:off x="1962913" y="1607821"/>
          <a:ext cx="8339324" cy="482536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53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6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0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13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13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Вариант: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T</a:t>
                      </a:r>
                      <a:r>
                        <a:rPr lang="en-US" sz="1800" u="none" strike="noStrike" baseline="-25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T</a:t>
                      </a:r>
                      <a:r>
                        <a:rPr lang="en-US" sz="1800" u="none" strike="noStrike" baseline="-25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Вариант: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T</a:t>
                      </a:r>
                      <a:r>
                        <a:rPr lang="en-US" sz="1800" u="none" strike="noStrike" baseline="-25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T</a:t>
                      </a:r>
                      <a:r>
                        <a:rPr lang="en-US" sz="1800" u="none" strike="noStrike" baseline="-25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17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18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1.65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19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3.49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5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21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2.09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6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22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3.38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7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23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1.90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8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3.45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24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2.89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1.10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9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1.06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25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10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26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11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27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12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28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1.89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29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30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0.96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15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31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16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32</a:t>
                      </a:r>
                      <a:endParaRPr lang="ru-RU" sz="18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1.25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2F4CB4-E080-FCD3-69DF-0222630F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FF00-26B7-4A6F-92C1-323D7CCD074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8" name="Object 4"/>
          <p:cNvGraphicFramePr>
            <a:graphicFrameLocks noChangeAspect="1"/>
          </p:cNvGraphicFramePr>
          <p:nvPr/>
        </p:nvGraphicFramePr>
        <p:xfrm>
          <a:off x="1524000" y="0"/>
          <a:ext cx="9144000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3" imgW="5422222" imgH="4063492" progId="CorelPhotoPaint.Image.9">
                  <p:embed/>
                </p:oleObj>
              </mc:Choice>
              <mc:Fallback>
                <p:oleObj name="CorelPhotoPaint.Image.9" r:id="rId3" imgW="5422222" imgH="4063492" progId="CorelPhotoPaint.Image.9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7543800" y="76201"/>
            <a:ext cx="279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Е.В.Бибикова, 2003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97C1F-2DCA-41F8-5718-44407AE47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234589"/>
              </p:ext>
            </p:extLst>
          </p:nvPr>
        </p:nvGraphicFramePr>
        <p:xfrm>
          <a:off x="511419" y="1065213"/>
          <a:ext cx="5552831" cy="542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2" imgW="3838095" imgH="3114286" progId="CorelPhotoPaint.Image.9">
                  <p:embed/>
                </p:oleObj>
              </mc:Choice>
              <mc:Fallback>
                <p:oleObj name="CorelPhotoPaint.Image.9" r:id="rId2" imgW="3838095" imgH="3114286" progId="CorelPhotoPaint.Image.9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419" y="1065213"/>
                        <a:ext cx="5552831" cy="5424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214638"/>
              </p:ext>
            </p:extLst>
          </p:nvPr>
        </p:nvGraphicFramePr>
        <p:xfrm>
          <a:off x="6096000" y="1065209"/>
          <a:ext cx="5328000" cy="275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4" imgW="4559571" imgH="2358484" progId="CorelPhotoPaint.Image.9">
                  <p:embed/>
                </p:oleObj>
              </mc:Choice>
              <mc:Fallback>
                <p:oleObj name="CorelPhotoPaint.Image.9" r:id="rId4" imgW="4559571" imgH="2358484" progId="CorelPhotoPaint.Image.9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065209"/>
                        <a:ext cx="5328000" cy="275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107035"/>
              </p:ext>
            </p:extLst>
          </p:nvPr>
        </p:nvGraphicFramePr>
        <p:xfrm>
          <a:off x="6100040" y="3884810"/>
          <a:ext cx="5328000" cy="2604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6" imgW="2922747" imgH="2146485" progId="CorelPhotoPaint.Image.9">
                  <p:embed/>
                </p:oleObj>
              </mc:Choice>
              <mc:Fallback>
                <p:oleObj name="CorelPhotoPaint.Image.9" r:id="rId6" imgW="2922747" imgH="2146485" progId="CorelPhotoPaint.Image.9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040" y="3884810"/>
                        <a:ext cx="5328000" cy="26042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5" name="Rectangle 7"/>
          <p:cNvSpPr>
            <a:spLocks noGrp="1" noChangeArrowheads="1"/>
          </p:cNvSpPr>
          <p:nvPr>
            <p:ph type="title"/>
          </p:nvPr>
        </p:nvSpPr>
        <p:spPr>
          <a:xfrm>
            <a:off x="609600" y="239020"/>
            <a:ext cx="10972800" cy="719715"/>
          </a:xfrm>
        </p:spPr>
        <p:txBody>
          <a:bodyPr/>
          <a:lstStyle/>
          <a:p>
            <a: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Катодолюминесцентные снимки зёрен циркона</a:t>
            </a: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7990061" y="6396335"/>
            <a:ext cx="28275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Е.В.Бибикова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2003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BECDDB-E24E-1377-83C2-2641685B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2A57-919B-4249-86B7-F0639A86C0BC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6" y="122073"/>
            <a:ext cx="4951133" cy="564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"/>
          <a:stretch/>
        </p:blipFill>
        <p:spPr bwMode="auto">
          <a:xfrm>
            <a:off x="5901712" y="122073"/>
            <a:ext cx="5209702" cy="661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5487" y="5715116"/>
            <a:ext cx="4505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Cherniak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D.J., Watson E.B. 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Pb diffusion in zircon. 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Chemical Geology. 2000. V. 172. P. 5–24.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BC99E-8A74-CB70-1E2D-4B19AFFB2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631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485775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Схемы распада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25982" y="1600200"/>
            <a:ext cx="5784096" cy="44973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</a:rPr>
              <a:t>l</a:t>
            </a:r>
            <a:r>
              <a:rPr lang="en-US" sz="2000" baseline="-25000" dirty="0">
                <a:solidFill>
                  <a:srgbClr val="FFFF00"/>
                </a:solidFill>
                <a:latin typeface="Cambria" panose="02040503050406030204" pitchFamily="18" charset="0"/>
              </a:rPr>
              <a:t>232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=</a:t>
            </a:r>
            <a:r>
              <a:rPr lang="en-US" sz="2000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0.49475</a:t>
            </a:r>
            <a:r>
              <a:rPr lang="en-US" sz="2000" dirty="0">
                <a:solidFill>
                  <a:srgbClr val="FFFF00"/>
                </a:solidFill>
                <a:latin typeface="Cambria" panose="02040503050406030204" pitchFamily="18" charset="0"/>
                <a:cs typeface="Arial" charset="0"/>
              </a:rPr>
              <a:t>×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10</a:t>
            </a:r>
            <a:r>
              <a:rPr lang="ru-RU" sz="2000" baseline="30000" dirty="0">
                <a:solidFill>
                  <a:srgbClr val="FFFF00"/>
                </a:solidFill>
                <a:latin typeface="Cambria" panose="02040503050406030204" pitchFamily="18" charset="0"/>
              </a:rPr>
              <a:t>–10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 год</a:t>
            </a:r>
            <a:r>
              <a:rPr lang="ru-RU" sz="2000" baseline="30000" dirty="0">
                <a:solidFill>
                  <a:srgbClr val="FFFF00"/>
                </a:solidFill>
                <a:latin typeface="Cambria" panose="02040503050406030204" pitchFamily="18" charset="0"/>
              </a:rPr>
              <a:t>–1</a:t>
            </a:r>
            <a:r>
              <a:rPr lang="en-US" sz="2000" dirty="0">
                <a:solidFill>
                  <a:srgbClr val="FFFF00"/>
                </a:solidFill>
                <a:latin typeface="Cambria" panose="02040503050406030204" pitchFamily="18" charset="0"/>
              </a:rPr>
              <a:t>, T</a:t>
            </a:r>
            <a:r>
              <a:rPr lang="ru-RU" sz="2000" baseline="-25000" dirty="0">
                <a:solidFill>
                  <a:srgbClr val="FFFF00"/>
                </a:solidFill>
                <a:latin typeface="Cambria" panose="02040503050406030204" pitchFamily="18" charset="0"/>
              </a:rPr>
              <a:t>1/2</a:t>
            </a:r>
            <a:r>
              <a:rPr lang="en-US" sz="2000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=</a:t>
            </a:r>
            <a:r>
              <a:rPr lang="en-US" sz="2000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14 млрд.лет</a:t>
            </a:r>
          </a:p>
          <a:p>
            <a:pPr>
              <a:lnSpc>
                <a:spcPct val="90000"/>
              </a:lnSpc>
            </a:pPr>
            <a:endParaRPr lang="ru-RU" sz="20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</a:rPr>
              <a:t>l</a:t>
            </a:r>
            <a:r>
              <a:rPr lang="en-US" sz="2000" baseline="-25000" dirty="0">
                <a:solidFill>
                  <a:srgbClr val="FFFF00"/>
                </a:solidFill>
                <a:latin typeface="Cambria" panose="02040503050406030204" pitchFamily="18" charset="0"/>
              </a:rPr>
              <a:t>238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=1.55125</a:t>
            </a:r>
            <a:r>
              <a:rPr lang="en-US" sz="2000" dirty="0">
                <a:solidFill>
                  <a:srgbClr val="FFFF00"/>
                </a:solidFill>
                <a:latin typeface="Cambria" panose="02040503050406030204" pitchFamily="18" charset="0"/>
                <a:cs typeface="Arial" charset="0"/>
              </a:rPr>
              <a:t>×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10</a:t>
            </a:r>
            <a:r>
              <a:rPr lang="ru-RU" sz="2000" baseline="30000" dirty="0">
                <a:solidFill>
                  <a:srgbClr val="FFFF00"/>
                </a:solidFill>
                <a:latin typeface="Cambria" panose="02040503050406030204" pitchFamily="18" charset="0"/>
              </a:rPr>
              <a:t>–10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 год</a:t>
            </a:r>
            <a:r>
              <a:rPr lang="ru-RU" sz="2000" baseline="30000" dirty="0">
                <a:solidFill>
                  <a:srgbClr val="FFFF00"/>
                </a:solidFill>
                <a:latin typeface="Cambria" panose="02040503050406030204" pitchFamily="18" charset="0"/>
              </a:rPr>
              <a:t>–1</a:t>
            </a:r>
            <a:r>
              <a:rPr lang="en-US" sz="2000" dirty="0">
                <a:solidFill>
                  <a:srgbClr val="FFFF00"/>
                </a:solidFill>
                <a:latin typeface="Cambria" panose="02040503050406030204" pitchFamily="18" charset="0"/>
              </a:rPr>
              <a:t>,T</a:t>
            </a:r>
            <a:r>
              <a:rPr lang="ru-RU" sz="2000" baseline="-25000" dirty="0">
                <a:solidFill>
                  <a:srgbClr val="FFFF00"/>
                </a:solidFill>
                <a:latin typeface="Cambria" panose="02040503050406030204" pitchFamily="18" charset="0"/>
              </a:rPr>
              <a:t>1/2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=4.47 млрд.лет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</a:rPr>
              <a:t>l</a:t>
            </a:r>
            <a:r>
              <a:rPr lang="en-US" sz="2000" baseline="-25000" dirty="0">
                <a:solidFill>
                  <a:srgbClr val="FFFF00"/>
                </a:solidFill>
                <a:latin typeface="Cambria" panose="02040503050406030204" pitchFamily="18" charset="0"/>
              </a:rPr>
              <a:t>235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=9.8485</a:t>
            </a:r>
            <a:r>
              <a:rPr lang="en-US" sz="2000" dirty="0">
                <a:solidFill>
                  <a:srgbClr val="FFFF00"/>
                </a:solidFill>
                <a:latin typeface="Cambria" panose="02040503050406030204" pitchFamily="18" charset="0"/>
                <a:cs typeface="Arial" charset="0"/>
              </a:rPr>
              <a:t>×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10</a:t>
            </a:r>
            <a:r>
              <a:rPr lang="ru-RU" sz="2000" baseline="30000" dirty="0">
                <a:solidFill>
                  <a:srgbClr val="FFFF00"/>
                </a:solidFill>
                <a:latin typeface="Cambria" panose="02040503050406030204" pitchFamily="18" charset="0"/>
              </a:rPr>
              <a:t>–10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 год</a:t>
            </a:r>
            <a:r>
              <a:rPr lang="ru-RU" sz="2000" baseline="30000" dirty="0">
                <a:solidFill>
                  <a:srgbClr val="FFFF00"/>
                </a:solidFill>
                <a:latin typeface="Cambria" panose="02040503050406030204" pitchFamily="18" charset="0"/>
              </a:rPr>
              <a:t>–1</a:t>
            </a:r>
            <a:r>
              <a:rPr lang="en-US" sz="2000" dirty="0">
                <a:solidFill>
                  <a:srgbClr val="FFFF00"/>
                </a:solidFill>
                <a:latin typeface="Cambria" panose="02040503050406030204" pitchFamily="18" charset="0"/>
              </a:rPr>
              <a:t>,T</a:t>
            </a:r>
            <a:r>
              <a:rPr lang="ru-RU" sz="2000" baseline="-25000" dirty="0">
                <a:solidFill>
                  <a:srgbClr val="FFFF00"/>
                </a:solidFill>
                <a:latin typeface="Cambria" panose="02040503050406030204" pitchFamily="18" charset="0"/>
              </a:rPr>
              <a:t>1/2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=0.70 млрд.лет</a:t>
            </a:r>
          </a:p>
          <a:p>
            <a:pPr>
              <a:lnSpc>
                <a:spcPct val="90000"/>
              </a:lnSpc>
            </a:pPr>
            <a:endParaRPr lang="ru-RU" sz="20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baseline="300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baseline="30000" dirty="0">
              <a:solidFill>
                <a:srgbClr val="FFFF00"/>
              </a:solidFill>
              <a:latin typeface="Cambria" panose="020405030504060302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000" baseline="30000" dirty="0">
                <a:solidFill>
                  <a:srgbClr val="FFFF00"/>
                </a:solidFill>
                <a:latin typeface="Cambria" panose="02040503050406030204" pitchFamily="18" charset="0"/>
              </a:rPr>
              <a:t>238</a:t>
            </a:r>
            <a:r>
              <a:rPr lang="en-US" sz="2000" dirty="0">
                <a:solidFill>
                  <a:srgbClr val="FFFF00"/>
                </a:solidFill>
                <a:latin typeface="Cambria" panose="02040503050406030204" pitchFamily="18" charset="0"/>
              </a:rPr>
              <a:t>U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/</a:t>
            </a:r>
            <a:r>
              <a:rPr lang="ru-RU" sz="2000" baseline="30000" dirty="0">
                <a:solidFill>
                  <a:srgbClr val="FFFF00"/>
                </a:solidFill>
                <a:latin typeface="Cambria" panose="02040503050406030204" pitchFamily="18" charset="0"/>
              </a:rPr>
              <a:t>235</a:t>
            </a:r>
            <a:r>
              <a:rPr lang="en-US" sz="2000" dirty="0">
                <a:solidFill>
                  <a:srgbClr val="FFFF00"/>
                </a:solidFill>
                <a:latin typeface="Cambria" panose="02040503050406030204" pitchFamily="18" charset="0"/>
              </a:rPr>
              <a:t>U 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=</a:t>
            </a:r>
            <a:r>
              <a:rPr lang="en-US" sz="2000" dirty="0">
                <a:solidFill>
                  <a:srgbClr val="FFFF00"/>
                </a:solidFill>
                <a:latin typeface="Cambria" panose="02040503050406030204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Cambria" panose="02040503050406030204" pitchFamily="18" charset="0"/>
              </a:rPr>
              <a:t>137.88</a:t>
            </a:r>
            <a:endParaRPr lang="en-US" sz="2000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3076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221095961"/>
              </p:ext>
            </p:extLst>
          </p:nvPr>
        </p:nvGraphicFramePr>
        <p:xfrm>
          <a:off x="1315724" y="1571802"/>
          <a:ext cx="4588349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34880" imgH="241200" progId="Equation.DSMT4">
                  <p:embed/>
                </p:oleObj>
              </mc:Choice>
              <mc:Fallback>
                <p:oleObj name="Equation" r:id="rId3" imgW="2234880" imgH="241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5724" y="1571802"/>
                        <a:ext cx="4588349" cy="49530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458745420"/>
              </p:ext>
            </p:extLst>
          </p:nvPr>
        </p:nvGraphicFramePr>
        <p:xfrm>
          <a:off x="1107873" y="2876003"/>
          <a:ext cx="4843551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84120" imgH="241200" progId="Equation.DSMT4">
                  <p:embed/>
                </p:oleObj>
              </mc:Choice>
              <mc:Fallback>
                <p:oleObj name="Equation" r:id="rId5" imgW="2184120" imgH="241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7873" y="2876003"/>
                        <a:ext cx="4843551" cy="53498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254615"/>
              </p:ext>
            </p:extLst>
          </p:nvPr>
        </p:nvGraphicFramePr>
        <p:xfrm>
          <a:off x="1134867" y="4215739"/>
          <a:ext cx="4840893" cy="536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71520" imgH="241200" progId="Equation.DSMT4">
                  <p:embed/>
                </p:oleObj>
              </mc:Choice>
              <mc:Fallback>
                <p:oleObj name="Equation" r:id="rId7" imgW="2171520" imgH="2412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4867" y="4215739"/>
                        <a:ext cx="4840893" cy="536576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04228-68F2-CD5B-6746-458045EA9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29D4-BA28-401B-802B-32A0F078C2E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365" y="170406"/>
            <a:ext cx="6901270" cy="65171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834F60-F068-1E71-D4A1-F718451E0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429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C9D228-39AF-D007-2102-7FC781F43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8" t="8837" r="6847" b="5427"/>
          <a:stretch/>
        </p:blipFill>
        <p:spPr>
          <a:xfrm>
            <a:off x="1817501" y="0"/>
            <a:ext cx="8556998" cy="6858000"/>
          </a:xfrm>
          <a:prstGeom prst="rect">
            <a:avLst/>
          </a:prstGeom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745811" y="235689"/>
            <a:ext cx="61430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Бибикова, Е. В. (1995). Геохимия</a:t>
            </a: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№ 8. С.1100-1109.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57C063-3E78-29DA-43C2-39C5CB11D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367886-D40D-746B-1C77-95E11D704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C3623-4BEC-2702-C979-31A10649D5EC}"/>
              </a:ext>
            </a:extLst>
          </p:cNvPr>
          <p:cNvSpPr txBox="1"/>
          <p:nvPr/>
        </p:nvSpPr>
        <p:spPr>
          <a:xfrm>
            <a:off x="171134" y="5958720"/>
            <a:ext cx="11849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Rios S., </a:t>
            </a:r>
            <a:r>
              <a:rPr lang="en-US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Salje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E.K.H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., Zhang M., Ewing R.C. Amorphization in zircon: evidence for direct impact damage. // </a:t>
            </a:r>
            <a:b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J. Phys.: </a:t>
            </a:r>
            <a:r>
              <a:rPr lang="en-US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Condens</a:t>
            </a: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Matter 12 (2000) 2401–2412.</a:t>
            </a:r>
            <a:endParaRPr lang="ru-RU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B22FC-9E0E-A584-07E6-A99825BDF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061" y="289872"/>
            <a:ext cx="6035040" cy="5689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35EB40-715E-5432-F7DC-C41076D79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9" y="289873"/>
            <a:ext cx="6035040" cy="568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1" y="83130"/>
            <a:ext cx="6292891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1524000" y="6467701"/>
            <a:ext cx="579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L.D.Ashwal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et al. 1999. GCA. V.63. P.2839-2851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6022" name="Line 6"/>
          <p:cNvSpPr>
            <a:spLocks noChangeShapeType="1"/>
          </p:cNvSpPr>
          <p:nvPr/>
        </p:nvSpPr>
        <p:spPr bwMode="auto">
          <a:xfrm flipV="1">
            <a:off x="2596896" y="434482"/>
            <a:ext cx="4498848" cy="387705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1574" y="83130"/>
            <a:ext cx="2963764" cy="641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val 1"/>
          <p:cNvSpPr/>
          <p:nvPr/>
        </p:nvSpPr>
        <p:spPr>
          <a:xfrm>
            <a:off x="8365068" y="329185"/>
            <a:ext cx="858231" cy="3142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110135" y="1490135"/>
            <a:ext cx="1207911" cy="31608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623B6-CEBE-483D-E908-14368F422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26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2" grpId="0" animBg="1"/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Ashwal - cooling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8826" y="3176"/>
            <a:ext cx="8181975" cy="6854825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DC9AB-961F-8C21-425B-F3E6183A5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705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16" b="42491"/>
          <a:stretch/>
        </p:blipFill>
        <p:spPr bwMode="auto">
          <a:xfrm>
            <a:off x="326969" y="121920"/>
            <a:ext cx="6958379" cy="511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72320" y="133010"/>
            <a:ext cx="449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Chen et al., 2011, GCA, V. 75. P. 4877-4898.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271" y="646332"/>
            <a:ext cx="3368780" cy="441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232764"/>
            <a:ext cx="12142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mbria" panose="02040503050406030204" pitchFamily="18" charset="0"/>
              </a:rPr>
              <a:t>Representative zircon CL images for </a:t>
            </a:r>
            <a:r>
              <a:rPr lang="en-GB" sz="1600" dirty="0" err="1">
                <a:latin typeface="Cambria" panose="02040503050406030204" pitchFamily="18" charset="0"/>
              </a:rPr>
              <a:t>eclogite</a:t>
            </a:r>
            <a:r>
              <a:rPr lang="en-GB" sz="1600" dirty="0">
                <a:latin typeface="Cambria" panose="02040503050406030204" pitchFamily="18" charset="0"/>
              </a:rPr>
              <a:t> and granitic gneisses from </a:t>
            </a:r>
            <a:r>
              <a:rPr lang="en-GB" sz="1600" dirty="0" err="1">
                <a:latin typeface="Cambria" panose="02040503050406030204" pitchFamily="18" charset="0"/>
              </a:rPr>
              <a:t>Qinglongshan</a:t>
            </a:r>
            <a:r>
              <a:rPr lang="en-GB" sz="1600" dirty="0">
                <a:latin typeface="Cambria" panose="02040503050406030204" pitchFamily="18" charset="0"/>
              </a:rPr>
              <a:t> in the Sulu </a:t>
            </a:r>
            <a:r>
              <a:rPr lang="en-GB" sz="1600" dirty="0" err="1">
                <a:latin typeface="Cambria" panose="02040503050406030204" pitchFamily="18" charset="0"/>
              </a:rPr>
              <a:t>orogen</a:t>
            </a:r>
            <a:r>
              <a:rPr lang="en-GB" sz="1600" dirty="0">
                <a:latin typeface="Cambria" panose="02040503050406030204" pitchFamily="18" charset="0"/>
              </a:rPr>
              <a:t>. Red and yellow circles </a:t>
            </a:r>
            <a:r>
              <a:rPr lang="en-US" sz="1600" dirty="0">
                <a:latin typeface="Cambria" panose="02040503050406030204" pitchFamily="18" charset="0"/>
              </a:rPr>
              <a:t>denote the SIMS spots with both O and U–Pb isotope data and with only O isotope data, respectively. Numbers in yellow and red denote the d</a:t>
            </a:r>
            <a:r>
              <a:rPr lang="en-US" sz="1600" baseline="30000" dirty="0">
                <a:latin typeface="Cambria" panose="02040503050406030204" pitchFamily="18" charset="0"/>
              </a:rPr>
              <a:t>18</a:t>
            </a:r>
            <a:r>
              <a:rPr lang="en-US" sz="1600" dirty="0">
                <a:latin typeface="Cambria" panose="02040503050406030204" pitchFamily="18" charset="0"/>
              </a:rPr>
              <a:t>O value (in ‰) and the </a:t>
            </a:r>
            <a:r>
              <a:rPr lang="en-US" sz="1600" baseline="30000" dirty="0">
                <a:latin typeface="Cambria" panose="02040503050406030204" pitchFamily="18" charset="0"/>
              </a:rPr>
              <a:t>206</a:t>
            </a:r>
            <a:r>
              <a:rPr lang="en-US" sz="1600" dirty="0">
                <a:latin typeface="Cambria" panose="02040503050406030204" pitchFamily="18" charset="0"/>
              </a:rPr>
              <a:t>Pb/</a:t>
            </a:r>
            <a:r>
              <a:rPr lang="en-US" sz="1600" baseline="30000" dirty="0">
                <a:latin typeface="Cambria" panose="02040503050406030204" pitchFamily="18" charset="0"/>
              </a:rPr>
              <a:t>238</a:t>
            </a:r>
            <a:r>
              <a:rPr lang="en-US" sz="1600" dirty="0">
                <a:latin typeface="Cambria" panose="02040503050406030204" pitchFamily="18" charset="0"/>
              </a:rPr>
              <a:t>U age (in Ma), respectively. The scale bar is 100 mm. Note that zircons from gneiss 99QL07 and 00QL27 have not only relict cores with middle </a:t>
            </a:r>
            <a:r>
              <a:rPr lang="en-US" sz="1600" dirty="0" err="1">
                <a:latin typeface="Cambria" panose="02040503050406030204" pitchFamily="18" charset="0"/>
              </a:rPr>
              <a:t>Neoproterozoic</a:t>
            </a:r>
            <a:r>
              <a:rPr lang="en-US" sz="1600" dirty="0">
                <a:latin typeface="Cambria" panose="02040503050406030204" pitchFamily="18" charset="0"/>
              </a:rPr>
              <a:t> U–Pb ages and positive d</a:t>
            </a:r>
            <a:r>
              <a:rPr lang="en-US" sz="1600" baseline="30000" dirty="0">
                <a:latin typeface="Cambria" panose="02040503050406030204" pitchFamily="18" charset="0"/>
              </a:rPr>
              <a:t>18</a:t>
            </a:r>
            <a:r>
              <a:rPr lang="en-US" sz="1600" dirty="0">
                <a:latin typeface="Cambria" panose="02040503050406030204" pitchFamily="18" charset="0"/>
              </a:rPr>
              <a:t>O values but also mantle/rim domains with Triassic U–Pb ages and negative d</a:t>
            </a:r>
            <a:r>
              <a:rPr lang="en-US" sz="1600" baseline="30000" dirty="0">
                <a:latin typeface="Cambria" panose="02040503050406030204" pitchFamily="18" charset="0"/>
              </a:rPr>
              <a:t>18</a:t>
            </a:r>
            <a:r>
              <a:rPr lang="en-US" sz="1600" dirty="0">
                <a:latin typeface="Cambria" panose="02040503050406030204" pitchFamily="18" charset="0"/>
              </a:rPr>
              <a:t>O values. In contrast, zircon grains from gneiss 99QL16 have not only patchy-zoned cores of pre-Triassic U–Pb ages and variably negative d</a:t>
            </a:r>
            <a:r>
              <a:rPr lang="en-US" sz="1600" baseline="30000" dirty="0">
                <a:latin typeface="Cambria" panose="02040503050406030204" pitchFamily="18" charset="0"/>
              </a:rPr>
              <a:t>18</a:t>
            </a:r>
            <a:r>
              <a:rPr lang="en-US" sz="1600" dirty="0">
                <a:latin typeface="Cambria" panose="02040503050406030204" pitchFamily="18" charset="0"/>
              </a:rPr>
              <a:t>O values but also homogeneous rims of Triassic U–Pb ages and negative d</a:t>
            </a:r>
            <a:r>
              <a:rPr lang="en-US" sz="1600" baseline="30000" dirty="0">
                <a:latin typeface="Cambria" panose="02040503050406030204" pitchFamily="18" charset="0"/>
              </a:rPr>
              <a:t>18</a:t>
            </a:r>
            <a:r>
              <a:rPr lang="en-US" sz="1600" dirty="0">
                <a:latin typeface="Cambria" panose="02040503050406030204" pitchFamily="18" charset="0"/>
              </a:rPr>
              <a:t>O values.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AA57BB-8D24-7319-8296-FA5F5BB3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439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20422" y="711000"/>
            <a:ext cx="6806048" cy="54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57206" y="97035"/>
            <a:ext cx="578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Chen et al., 2011, GCA, V. 75. P. 4877-4898.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7207" y="1227222"/>
            <a:ext cx="57856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Cambria" panose="02040503050406030204" pitchFamily="18" charset="0"/>
              </a:rPr>
              <a:t>Th</a:t>
            </a:r>
            <a:r>
              <a:rPr lang="en-GB" dirty="0">
                <a:latin typeface="Cambria" panose="02040503050406030204" pitchFamily="18" charset="0"/>
              </a:rPr>
              <a:t>/U ratios and </a:t>
            </a:r>
            <a:r>
              <a:rPr lang="en-GB" dirty="0">
                <a:latin typeface="Symbol" panose="05050102010706020507" pitchFamily="18" charset="2"/>
              </a:rPr>
              <a:t>d</a:t>
            </a:r>
            <a:r>
              <a:rPr lang="en-GB" baseline="30000" dirty="0">
                <a:latin typeface="Cambria" panose="02040503050406030204" pitchFamily="18" charset="0"/>
              </a:rPr>
              <a:t>18</a:t>
            </a:r>
            <a:r>
              <a:rPr lang="en-GB" dirty="0">
                <a:latin typeface="Cambria" panose="02040503050406030204" pitchFamily="18" charset="0"/>
              </a:rPr>
              <a:t>O values vs. SIMS U–Pb ages for zircons from </a:t>
            </a:r>
            <a:r>
              <a:rPr lang="en-GB" dirty="0" err="1">
                <a:latin typeface="Cambria" panose="02040503050406030204" pitchFamily="18" charset="0"/>
              </a:rPr>
              <a:t>eclogite</a:t>
            </a:r>
            <a:r>
              <a:rPr lang="en-GB" dirty="0">
                <a:latin typeface="Cambria" panose="02040503050406030204" pitchFamily="18" charset="0"/>
              </a:rPr>
              <a:t> and granitic gneisses at </a:t>
            </a:r>
            <a:r>
              <a:rPr lang="en-GB" dirty="0" err="1">
                <a:latin typeface="Cambria" panose="02040503050406030204" pitchFamily="18" charset="0"/>
              </a:rPr>
              <a:t>Qinglongshan</a:t>
            </a:r>
            <a:r>
              <a:rPr lang="en-GB" dirty="0">
                <a:latin typeface="Cambria" panose="02040503050406030204" pitchFamily="18" charset="0"/>
              </a:rPr>
              <a:t> in the Sulu </a:t>
            </a:r>
            <a:r>
              <a:rPr lang="en-GB" dirty="0" err="1">
                <a:latin typeface="Cambria" panose="02040503050406030204" pitchFamily="18" charset="0"/>
              </a:rPr>
              <a:t>orogen</a:t>
            </a:r>
            <a:r>
              <a:rPr lang="en-GB" dirty="0">
                <a:latin typeface="Cambria" panose="02040503050406030204" pitchFamily="18" charset="0"/>
              </a:rPr>
              <a:t>. </a:t>
            </a:r>
            <a:r>
              <a:rPr lang="en-US" dirty="0">
                <a:latin typeface="Cambria" panose="02040503050406030204" pitchFamily="18" charset="0"/>
              </a:rPr>
              <a:t>Domains with concordant Triassic U–Pb ages are indicated as filled circles, and other domains are denoted as filled triangles.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2827E-BB34-0F54-E5D0-A8BA516BC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270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Williams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4526" y="0"/>
            <a:ext cx="8372475" cy="6853238"/>
          </a:xfrm>
          <a:prstGeom prst="rect">
            <a:avLst/>
          </a:prstGeom>
          <a:noFill/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5965368" y="136526"/>
            <a:ext cx="2531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I.S.Williams</a:t>
            </a:r>
            <a:r>
              <a:rPr lang="ru-RU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1992</a:t>
            </a:r>
            <a:endParaRPr lang="ru-RU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2DF9CB-634C-3A68-6AA2-D1F37703F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Williams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8483600" cy="6853238"/>
          </a:xfrm>
          <a:prstGeom prst="rect">
            <a:avLst/>
          </a:prstGeom>
          <a:noFill/>
        </p:spPr>
      </p:pic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4982936" y="128362"/>
            <a:ext cx="2531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I.S.Williams</a:t>
            </a:r>
            <a:r>
              <a:rPr lang="ru-RU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1992</a:t>
            </a:r>
            <a:endParaRPr lang="ru-RU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F8136F-03FE-E407-EDC2-4C1D186F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Kinny - Watersmeet zirc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0363" y="4764"/>
            <a:ext cx="9021762" cy="6853237"/>
          </a:xfrm>
          <a:prstGeom prst="rect">
            <a:avLst/>
          </a:prstGeom>
          <a:noFill/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2773364" y="82324"/>
            <a:ext cx="47393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P.D.Kinny</a:t>
            </a: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W.Compston</a:t>
            </a: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I.S.Williams</a:t>
            </a: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1991</a:t>
            </a:r>
            <a:endParaRPr lang="ru-RU" sz="2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20DE7F-E54E-56D7-C9B8-F0D88FDE6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847356"/>
              </p:ext>
            </p:extLst>
          </p:nvPr>
        </p:nvGraphicFramePr>
        <p:xfrm>
          <a:off x="851272" y="9000"/>
          <a:ext cx="10489457" cy="68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3" imgW="5285243" imgH="3447003" progId="CorelPhotoPaint.Image.9">
                  <p:embed/>
                </p:oleObj>
              </mc:Choice>
              <mc:Fallback>
                <p:oleObj name="CorelPhotoPaint.Image.9" r:id="rId3" imgW="5285243" imgH="3447003" progId="CorelPhotoPaint.Image.9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272" y="9000"/>
                        <a:ext cx="10489457" cy="68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9F7DBC-7281-CB57-8886-A8EF240F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Williams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9310" y="1"/>
            <a:ext cx="7696200" cy="6854825"/>
          </a:xfrm>
          <a:prstGeom prst="rect">
            <a:avLst/>
          </a:prstGeom>
          <a:noFill/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5916384" y="-16328"/>
            <a:ext cx="2531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I.S.Williams</a:t>
            </a:r>
            <a:r>
              <a:rPr lang="ru-RU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1992</a:t>
            </a:r>
            <a:endParaRPr lang="ru-RU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92A6BE-D786-912C-C1BD-977EDDE1D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Williams-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0"/>
            <a:ext cx="6973888" cy="6851650"/>
          </a:xfrm>
          <a:prstGeom prst="rect">
            <a:avLst/>
          </a:prstGeom>
          <a:noFill/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5442856" y="35834"/>
            <a:ext cx="2531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I.S.Williams</a:t>
            </a:r>
            <a:r>
              <a:rPr lang="ru-RU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1992</a:t>
            </a:r>
            <a:endParaRPr lang="ru-RU" sz="2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9D237D-1A15-147D-78C4-4445B8241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757058"/>
              </p:ext>
            </p:extLst>
          </p:nvPr>
        </p:nvGraphicFramePr>
        <p:xfrm>
          <a:off x="621006" y="0"/>
          <a:ext cx="10949989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747790" imgH="5113050" progId="Excel.Chart.8">
                  <p:link/>
                </p:oleObj>
              </mc:Choice>
              <mc:Fallback>
                <p:oleObj name="Chart" r:id="rId3" imgW="8747790" imgH="5113050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06" y="0"/>
                        <a:ext cx="10949989" cy="640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2346325" y="6356350"/>
            <a:ext cx="28277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Петрова, Костицын, 2000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title"/>
          </p:nvPr>
        </p:nvSpPr>
        <p:spPr>
          <a:xfrm>
            <a:off x="1981200" y="132318"/>
            <a:ext cx="8229600" cy="636587"/>
          </a:xfrm>
        </p:spPr>
        <p:txBody>
          <a:bodyPr/>
          <a:lstStyle/>
          <a:p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Гранитоиды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Сангилена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7F8C5-5AD5-1AA4-A293-B3867CCE2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2A57-919B-4249-86B7-F0639A86C0BC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2111375" y="87314"/>
          <a:ext cx="7659688" cy="667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560759" imgH="5715122" progId="Excel.Chart.8">
                  <p:link/>
                </p:oleObj>
              </mc:Choice>
              <mc:Fallback>
                <p:oleObj name="Chart" r:id="rId3" imgW="6560759" imgH="5715122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5" y="87314"/>
                        <a:ext cx="7659688" cy="667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537326" y="44453"/>
            <a:ext cx="28275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Е.В.Бибикова</a:t>
            </a:r>
            <a:r>
              <a:rPr lang="ru-RU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2003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B19375-0D58-FD14-A237-635F1449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67" y="0"/>
            <a:ext cx="45152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49099" y="5487225"/>
            <a:ext cx="325185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Trail et al., GCA, 2007, Vol.71, p.4044-4065</a:t>
            </a:r>
            <a:endParaRPr lang="ru-RU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4167" y="43222"/>
            <a:ext cx="753687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Древнейшие зёрна циркона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Конгломераты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Jack Hills &amp;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Narryer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Yilgarn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Craton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W.Australia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40D67F4-DB2C-40C3-894C-2D0DA970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27" y="881149"/>
            <a:ext cx="7444635" cy="557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A28F2E-926A-43D1-9EB4-DBA764F27A42}"/>
              </a:ext>
            </a:extLst>
          </p:cNvPr>
          <p:cNvSpPr txBox="1"/>
          <p:nvPr/>
        </p:nvSpPr>
        <p:spPr>
          <a:xfrm>
            <a:off x="5354384" y="6457890"/>
            <a:ext cx="677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Yuri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V.Amelin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Chemical Geology 1998. V. 146. P. 25–38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708E3-30A1-453A-8260-7086C909C2AE}"/>
              </a:ext>
            </a:extLst>
          </p:cNvPr>
          <p:cNvSpPr txBox="1"/>
          <p:nvPr/>
        </p:nvSpPr>
        <p:spPr>
          <a:xfrm>
            <a:off x="5800697" y="1126096"/>
            <a:ext cx="3625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Классический анализ отдельных зёрен и их фрагментов.</a:t>
            </a:r>
          </a:p>
          <a:p>
            <a:r>
              <a:rPr lang="ru-RU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12 целых зёрен и 45 фрагментов </a:t>
            </a:r>
          </a:p>
          <a:p>
            <a:r>
              <a:rPr lang="ru-RU" sz="16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ещё 14 зёрен.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B6EF8-2808-7509-8463-27D9A271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10" y="4164993"/>
            <a:ext cx="3486912" cy="262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" y="52095"/>
            <a:ext cx="6713008" cy="585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6799810" y="6096"/>
            <a:ext cx="5320145" cy="40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Далеко не полный список: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Froude D.O., Ireland T.R.,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Kinny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P.D.,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Compston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W., Williams I.S., Myers J.S. Ion microprobe identification of 4,100-4,200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Myr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-old terrestrial zircons. // Nature.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1983. 304: 616-618. </a:t>
            </a:r>
          </a:p>
          <a:p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Compston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W.,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Pidgeon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R.T. Jack Hills, Evidence of More Very Old Detrital Zircons in Western-Australia. // Nature. 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1986. 321(6072): 766-769. 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Wilde S. A., Valley J. W., Peck W. H., and Graham C. M. Evidence from detrital zircons for the existence of continental crust and oceans on the Earth 4.4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Gyr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ago. // Nature 2001. 409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175–178.</a:t>
            </a:r>
          </a:p>
          <a:p>
            <a:endParaRPr lang="en-US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Peck W.H., Valley J.W., Wilde S.A., Grahams C.M. Oxygen isotope ratios and rare earth elements in 3.3 to 4.4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Ga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zircons: Ion microprobe evidence for high d18O continental crust and oceans in the Early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Archean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//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Geochimica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et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Cosmochimica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Acta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2001. V. 65. P. 4215-4229.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88703" y="6386392"/>
            <a:ext cx="49212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Cambria" panose="02040503050406030204" pitchFamily="18" charset="0"/>
              </a:rPr>
              <a:t>50 </a:t>
            </a:r>
            <a:r>
              <a:rPr lang="en-US" sz="1400" dirty="0">
                <a:latin typeface="Symbol" panose="05050102010706020507" pitchFamily="18" charset="2"/>
              </a:rPr>
              <a:t>m</a:t>
            </a:r>
            <a:r>
              <a:rPr lang="en-US" sz="1400" dirty="0">
                <a:latin typeface="Cambria" panose="02040503050406030204" pitchFamily="18" charset="0"/>
              </a:rPr>
              <a:t>m</a:t>
            </a:r>
            <a:endParaRPr lang="ru-RU" sz="1400" dirty="0"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28A6B-A3B7-D567-2FEE-FA0958DE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271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6" y="293439"/>
            <a:ext cx="8168333" cy="627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1972747"/>
            <a:ext cx="39793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Histogram of bulk </a:t>
            </a:r>
            <a:r>
              <a:rPr lang="en-US" sz="1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207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Pb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*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/</a:t>
            </a:r>
            <a:r>
              <a:rPr lang="en-US" sz="1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206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Pb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*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ages for Jack Hills zircons. The box at the top of each bin represents the 2-sigma (95%) confidence interval. Bins represent mean computed frequencies multiplied by the number of samples. 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The horizontal stippled line (n=1) is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the false-alarm level: the probability that bins with values below this threshold are empty is &gt;95%. The histogram is skewed and a few outliers with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very young ages are observed. The maximum (mode) at 4.10±0.03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therefore gives a better description of the population than the mean. No age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significantly older than 4.25 Ga is observed (&lt;1 sample at the 95% confidence level). All the zircons were free of fractures, inclusions, and rims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according to CLM.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504"/>
            <a:ext cx="3979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Inset: histogram of age differences between SIMS and ICP-MS ages normalized to ICP-MS errors: although most ages are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consistent between the two methods, SIMS ages scatter well beyond ICP-MS errors, especially towards older ages.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E0637-42D5-98BB-FECB-CBB56879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787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48" y="22168"/>
            <a:ext cx="9144000" cy="6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 noChangeAspect="1"/>
          </p:cNvGrpSpPr>
          <p:nvPr/>
        </p:nvGrpSpPr>
        <p:grpSpPr>
          <a:xfrm>
            <a:off x="7941426" y="2143295"/>
            <a:ext cx="4203644" cy="5029200"/>
            <a:chOff x="5715000" y="67074"/>
            <a:chExt cx="3383280" cy="4047726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screen"/>
            <a:stretch>
              <a:fillRect/>
            </a:stretch>
          </p:blipFill>
          <p:spPr bwMode="auto">
            <a:xfrm>
              <a:off x="5715000" y="67074"/>
              <a:ext cx="3383280" cy="4047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5-Point Star 6"/>
            <p:cNvSpPr/>
            <p:nvPr/>
          </p:nvSpPr>
          <p:spPr>
            <a:xfrm>
              <a:off x="6549808" y="2175017"/>
              <a:ext cx="126873" cy="126873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05000" y="6464604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 1:100 000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2402A6-8C2F-1AEE-9375-23ECD90C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83" y="24064"/>
            <a:ext cx="9144000" cy="6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905000" y="6464604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 1:100 000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0573" y="2353677"/>
            <a:ext cx="4779264" cy="450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H="1" flipV="1">
            <a:off x="2876205" y="3125585"/>
            <a:ext cx="6179126" cy="1934095"/>
          </a:xfrm>
          <a:prstGeom prst="straightConnector1">
            <a:avLst/>
          </a:prstGeom>
          <a:ln w="63500"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3" y="-1"/>
            <a:ext cx="4779264" cy="451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E659C5-BE6F-90C2-23E9-A28829E6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06" y="0"/>
            <a:ext cx="9144000" cy="6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905000" y="6464604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 1:100 000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46463" y="0"/>
            <a:ext cx="3595661" cy="338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60724" y="3474720"/>
            <a:ext cx="3585783" cy="338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H="1" flipV="1">
            <a:off x="3120044" y="2074025"/>
            <a:ext cx="6328756" cy="2542310"/>
          </a:xfrm>
          <a:prstGeom prst="straightConnector1">
            <a:avLst/>
          </a:prstGeom>
          <a:ln w="63500">
            <a:solidFill>
              <a:srgbClr val="00206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61DDCF-F284-BDBE-91FD-83178940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238U-Ser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812" y="9000"/>
            <a:ext cx="10204376" cy="684000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6F2328-9BFA-7BFF-36F5-BF1E93BD9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Изотопная геохимия свинца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814" name="Group 6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355145"/>
              </p:ext>
            </p:extLst>
          </p:nvPr>
        </p:nvGraphicFramePr>
        <p:xfrm>
          <a:off x="1524001" y="1174750"/>
          <a:ext cx="9070975" cy="539496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89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n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Th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U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Pb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U/Pb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  <a:cs typeface="Arial" charset="0"/>
                        </a:rPr>
                        <a:t>m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ymbol" panose="05050102010706020507" pitchFamily="18" charset="2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Th/U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206</a:t>
                      </a:r>
                      <a:r>
                        <a:rPr kumimoji="0" lang="en-US" sz="1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Pb</a:t>
                      </a:r>
                      <a:br>
                        <a:rPr kumimoji="0" lang="en-US" sz="1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204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Pb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207</a:t>
                      </a:r>
                      <a:r>
                        <a:rPr kumimoji="0" lang="en-US" sz="1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Pb</a:t>
                      </a:r>
                      <a:br>
                        <a:rPr kumimoji="0" lang="en-US" sz="1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204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Pb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sng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208</a:t>
                      </a:r>
                      <a:r>
                        <a:rPr kumimoji="0" lang="en-US" sz="1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Pb</a:t>
                      </a:r>
                      <a:br>
                        <a:rPr kumimoji="0" lang="en-US" sz="14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</a:b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204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Pb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CI</a:t>
                      </a: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0.0294</a:t>
                      </a: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0.0081</a:t>
                      </a: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2.47</a:t>
                      </a: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0.0033</a:t>
                      </a: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0.13</a:t>
                      </a: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3.63</a:t>
                      </a: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9.44</a:t>
                      </a: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10.38</a:t>
                      </a: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29.60</a:t>
                      </a: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CD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9.307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10.294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29.476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MORB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133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0.297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0.105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0.438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0.175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11.1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2.78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18.40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15.49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37.97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Lherzolites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0.095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0.023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0.37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0.149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12.4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1.90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18.49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15.56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38.43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HIMU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69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4.94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1.304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2.59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0.501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33.8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3.75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20.85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15.74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40.15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CFB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2.16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0.596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2.47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0.212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14.4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3.67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18.24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15.51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38.18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Ocean AB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201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4.98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1.14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3.25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0.366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23.5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3.74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19.37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15.84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39.14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OIB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319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2.18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0.599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2.20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0.349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22.7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3.40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19.20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15.71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38.91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IAB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140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2.99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0.895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5.99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0.126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10.5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2.91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18.73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15.60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38.60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Cont AB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8.85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2.08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8.59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0.398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26.3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3.98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19.14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15.60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38.92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Carbonatites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113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13.2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3.07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0.103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3.63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4.87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22.08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15.87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40.40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Kimberlites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16.1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3.49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9.87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0.325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14.6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4.51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17.78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15.52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37.78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Sediments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4.22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3.19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42.4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0.061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5.57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1.26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18.81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15.64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38.83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River &amp; Dust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2.92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4.21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88.0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0.050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7.24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0.63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18.85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15.66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38.98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I-granites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21.2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7.39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31.8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0.268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16.4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3.07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18.78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15.67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38.98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S-granites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7.29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8.64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21.4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0.425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5.2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0.76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18.24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15.66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38.37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27432" marR="0" anchor="b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4816" name="Rectangle 608"/>
          <p:cNvSpPr>
            <a:spLocks noGrp="1" noChangeArrowheads="1"/>
          </p:cNvSpPr>
          <p:nvPr>
            <p:ph type="title"/>
          </p:nvPr>
        </p:nvSpPr>
        <p:spPr>
          <a:xfrm>
            <a:off x="1981200" y="190500"/>
            <a:ext cx="8229600" cy="850900"/>
          </a:xfrm>
        </p:spPr>
        <p:txBody>
          <a:bodyPr/>
          <a:lstStyle/>
          <a:p>
            <a:r>
              <a:rPr lang="ru-RU" sz="2800" dirty="0">
                <a:latin typeface="Cambria" panose="02040503050406030204" pitchFamily="18" charset="0"/>
              </a:rPr>
              <a:t>Содержание </a:t>
            </a:r>
            <a:r>
              <a:rPr lang="en-US" sz="2800" dirty="0">
                <a:latin typeface="Cambria" panose="02040503050406030204" pitchFamily="18" charset="0"/>
              </a:rPr>
              <a:t>Th, U, Pb</a:t>
            </a:r>
            <a:r>
              <a:rPr lang="ru-RU" sz="2800" dirty="0">
                <a:latin typeface="Cambria" panose="02040503050406030204" pitchFamily="18" charset="0"/>
              </a:rPr>
              <a:t> и изотопный состав свинца </a:t>
            </a:r>
            <a:br>
              <a:rPr lang="ru-RU" sz="2800" dirty="0">
                <a:latin typeface="Cambria" panose="02040503050406030204" pitchFamily="18" charset="0"/>
              </a:rPr>
            </a:br>
            <a:r>
              <a:rPr lang="ru-RU" sz="2800" dirty="0">
                <a:latin typeface="Cambria" panose="02040503050406030204" pitchFamily="18" charset="0"/>
              </a:rPr>
              <a:t>в различных породах Земли и хондритах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7A6976-ED9A-1146-E0BB-C6883CA37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FF00-26B7-4A6F-92C1-323D7CCD074F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1524000" y="3175"/>
          <a:ext cx="9144000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846759" imgH="6629522" progId="Excel.Chart.8">
                  <p:link/>
                </p:oleObj>
              </mc:Choice>
              <mc:Fallback>
                <p:oleObj name="Chart" r:id="rId2" imgW="8846759" imgH="6629522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75"/>
                        <a:ext cx="9144000" cy="685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14D2AB-745F-B6EE-7AFB-877C05E0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914358"/>
              </p:ext>
            </p:extLst>
          </p:nvPr>
        </p:nvGraphicFramePr>
        <p:xfrm>
          <a:off x="2645834" y="169334"/>
          <a:ext cx="6900333" cy="6519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D6940F-5147-FA96-1777-A3A08C67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9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series" animBg="0"/>
        </p:bldSub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64" name="Object 4"/>
          <p:cNvGraphicFramePr>
            <a:graphicFrameLocks noChangeAspect="1"/>
          </p:cNvGraphicFramePr>
          <p:nvPr/>
        </p:nvGraphicFramePr>
        <p:xfrm>
          <a:off x="1524000" y="3175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838" imgH="6629544" progId="Excel.Chart.8">
                  <p:link/>
                </p:oleObj>
              </mc:Choice>
              <mc:Fallback>
                <p:oleObj name="Chart" r:id="rId3" imgW="8846838" imgH="6629544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75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D7E98A-C2D3-BC45-C299-7A980539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388" name="Object 4"/>
          <p:cNvGraphicFramePr>
            <a:graphicFrameLocks noChangeAspect="1"/>
          </p:cNvGraphicFramePr>
          <p:nvPr/>
        </p:nvGraphicFramePr>
        <p:xfrm>
          <a:off x="1524000" y="3175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838" imgH="6629544" progId="Excel.Chart.8">
                  <p:link/>
                </p:oleObj>
              </mc:Choice>
              <mc:Fallback>
                <p:oleObj name="Chart" r:id="rId3" imgW="8846838" imgH="6629544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75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209230-5CEA-EEB4-0672-2AEE128F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5" descr="Earth 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225" y="0"/>
            <a:ext cx="11209551" cy="5396470"/>
          </a:xfrm>
          <a:prstGeom prst="rect">
            <a:avLst/>
          </a:prstGeom>
          <a:noFill/>
        </p:spPr>
      </p:pic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186" y="299484"/>
            <a:ext cx="3218121" cy="609600"/>
          </a:xfrm>
        </p:spPr>
        <p:txBody>
          <a:bodyPr/>
          <a:lstStyle/>
          <a:p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“</a:t>
            </a:r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Возраст Земли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”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55418" y="5412690"/>
            <a:ext cx="120922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Patterson C.C. Age of meteorites and the Earth.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Geochimica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et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Cosmochimica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Acta. 1956. V.10. P.230-237.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1828801" y="4800600"/>
            <a:ext cx="22607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Allegre et al. GCA. 1995.</a:t>
            </a:r>
            <a:endParaRPr lang="ru-RU" sz="16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1524001" y="3709989"/>
            <a:ext cx="5629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10.294</a:t>
            </a:r>
            <a:endParaRPr lang="ru-RU" sz="10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2051051" y="4062414"/>
            <a:ext cx="49244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9.307</a:t>
            </a:r>
            <a:endParaRPr lang="ru-RU" sz="100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graphicFrame>
        <p:nvGraphicFramePr>
          <p:cNvPr id="901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430718"/>
              </p:ext>
            </p:extLst>
          </p:nvPr>
        </p:nvGraphicFramePr>
        <p:xfrm>
          <a:off x="2443549" y="5772151"/>
          <a:ext cx="730490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228920" imgH="583920" progId="Equation.DSMT4">
                  <p:embed/>
                </p:oleObj>
              </mc:Choice>
              <mc:Fallback>
                <p:oleObj name="Equation" r:id="rId3" imgW="4228920" imgH="58392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549" y="5772151"/>
                        <a:ext cx="7304905" cy="100965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BDBCD1-C185-439B-713D-9ABF2709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2A57-919B-4249-86B7-F0639A86C0BC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Sun System 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876" y="152401"/>
            <a:ext cx="9140825" cy="3324225"/>
          </a:xfrm>
          <a:prstGeom prst="rect">
            <a:avLst/>
          </a:prstGeom>
          <a:noFill/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7772400" y="228600"/>
            <a:ext cx="2528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Allegre</a:t>
            </a: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et al. GCA. 1995.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92166" name="Picture 6" descr="Achondrites 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9401" y="3581401"/>
            <a:ext cx="9140825" cy="3184525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1972A0-9BE1-A37C-4753-346626661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671" y="0"/>
            <a:ext cx="749073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08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938" y="1032473"/>
            <a:ext cx="6229350" cy="1458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BED0E0-0AE5-D817-1FAC-F8802A297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6ECB7-EE62-0D5F-C7AD-EC252DE05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6" y="1035527"/>
            <a:ext cx="6288121" cy="5462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2E53C3-F3DB-0E55-83B0-498EF43B3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972" y="2336662"/>
            <a:ext cx="4877051" cy="1689187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F4B2A1C4-3F83-2FF8-CDF3-F5B2CD69B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51" y="112012"/>
            <a:ext cx="103238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Y.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Amelin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et al. Modern U–Pb chronometry of meteorites: Advancing to higher time resolution reveals new problems. /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Geochimica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et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Cosmochimica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Acta. 2009. V.73. P.5212-5223.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08ABA0-8563-E5A2-F5E2-5B8D8DC4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920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723664"/>
              </p:ext>
            </p:extLst>
          </p:nvPr>
        </p:nvGraphicFramePr>
        <p:xfrm>
          <a:off x="1042332" y="9000"/>
          <a:ext cx="10107337" cy="68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9" r:id="rId3" imgW="5126312" imgH="3468631" progId="CorelPhotoPaint.Image.9">
                  <p:embed/>
                </p:oleObj>
              </mc:Choice>
              <mc:Fallback>
                <p:oleObj name="CorelPhotoPaint.Image.9" r:id="rId3" imgW="5126312" imgH="3468631" progId="CorelPhotoPaint.Image.9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332" y="9000"/>
                        <a:ext cx="10107337" cy="68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AFFC6A-B012-6F82-94EC-EF976778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4"/>
            <a:ext cx="8229600" cy="903287"/>
          </a:xfrm>
        </p:spPr>
        <p:txBody>
          <a:bodyPr/>
          <a:lstStyle/>
          <a:p>
            <a:r>
              <a:rPr lang="ru-RU" sz="2400" dirty="0">
                <a:latin typeface="Cambria" panose="02040503050406030204" pitchFamily="18" charset="0"/>
              </a:rPr>
              <a:t>Определение </a:t>
            </a:r>
            <a:r>
              <a:rPr lang="en-US" sz="2400" dirty="0">
                <a:latin typeface="Cambria" panose="02040503050406030204" pitchFamily="18" charset="0"/>
              </a:rPr>
              <a:t>U/Pb </a:t>
            </a:r>
            <a:r>
              <a:rPr lang="ru-RU" sz="2400" dirty="0">
                <a:latin typeface="Cambria" panose="02040503050406030204" pitchFamily="18" charset="0"/>
              </a:rPr>
              <a:t>отношения в породах и их источнике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>
                <a:latin typeface="Cambria" panose="02040503050406030204" pitchFamily="18" charset="0"/>
              </a:rPr>
              <a:t>по изотопному составу свинца</a:t>
            </a:r>
          </a:p>
        </p:txBody>
      </p:sp>
      <p:graphicFrame>
        <p:nvGraphicFramePr>
          <p:cNvPr id="1239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945092"/>
              </p:ext>
            </p:extLst>
          </p:nvPr>
        </p:nvGraphicFramePr>
        <p:xfrm>
          <a:off x="2460399" y="1588935"/>
          <a:ext cx="5799137" cy="1703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54200" imgH="990360" progId="Equation.DSMT4">
                  <p:embed/>
                </p:oleObj>
              </mc:Choice>
              <mc:Fallback>
                <p:oleObj name="Equation" r:id="rId3" imgW="3454200" imgH="99036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0399" y="1588935"/>
                        <a:ext cx="5799137" cy="1703541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209993"/>
              </p:ext>
            </p:extLst>
          </p:nvPr>
        </p:nvGraphicFramePr>
        <p:xfrm>
          <a:off x="2490790" y="3328566"/>
          <a:ext cx="6748506" cy="983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012920" imgH="583920" progId="Equation.DSMT4">
                  <p:embed/>
                </p:oleObj>
              </mc:Choice>
              <mc:Fallback>
                <p:oleObj name="Equation" r:id="rId5" imgW="4012920" imgH="58392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0790" y="3328566"/>
                        <a:ext cx="6748506" cy="98308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820009"/>
              </p:ext>
            </p:extLst>
          </p:nvPr>
        </p:nvGraphicFramePr>
        <p:xfrm>
          <a:off x="2546351" y="5676131"/>
          <a:ext cx="3705201" cy="805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34880" imgH="482400" progId="Equation.DSMT4">
                  <p:embed/>
                </p:oleObj>
              </mc:Choice>
              <mc:Fallback>
                <p:oleObj name="Equation" r:id="rId7" imgW="2234880" imgH="4824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6351" y="5676131"/>
                        <a:ext cx="3705201" cy="80563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668003"/>
              </p:ext>
            </p:extLst>
          </p:nvPr>
        </p:nvGraphicFramePr>
        <p:xfrm>
          <a:off x="2508479" y="4316987"/>
          <a:ext cx="3602279" cy="1199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45960" imgH="698400" progId="Equation.DSMT4">
                  <p:embed/>
                </p:oleObj>
              </mc:Choice>
              <mc:Fallback>
                <p:oleObj name="Equation" r:id="rId9" imgW="2145960" imgH="6984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479" y="4316987"/>
                        <a:ext cx="3602279" cy="1199577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9" name="Text Box 15"/>
          <p:cNvSpPr txBox="1">
            <a:spLocks noChangeArrowheads="1"/>
          </p:cNvSpPr>
          <p:nvPr/>
        </p:nvSpPr>
        <p:spPr bwMode="auto">
          <a:xfrm>
            <a:off x="2092326" y="1111479"/>
            <a:ext cx="33687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1. Рудные свинцы (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U/Pb=0)</a:t>
            </a: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F4FB6-A40B-B2D9-60C4-840F6C3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FF00-26B7-4A6F-92C1-323D7CCD074F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300" name="Object 4"/>
          <p:cNvGraphicFramePr>
            <a:graphicFrameLocks noChangeAspect="1"/>
          </p:cNvGraphicFramePr>
          <p:nvPr/>
        </p:nvGraphicFramePr>
        <p:xfrm>
          <a:off x="1524000" y="6350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846838" imgH="6629544" progId="Excel.Chart.8">
                  <p:link/>
                </p:oleObj>
              </mc:Choice>
              <mc:Fallback>
                <p:oleObj name="Chart" r:id="rId2" imgW="8846838" imgH="6629544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6350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6ABC5-A30D-4914-00FB-91163311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60" name="Object 4"/>
          <p:cNvGraphicFramePr>
            <a:graphicFrameLocks noChangeAspect="1"/>
          </p:cNvGraphicFramePr>
          <p:nvPr/>
        </p:nvGraphicFramePr>
        <p:xfrm>
          <a:off x="1524000" y="6350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838" imgH="6629544" progId="Excel.Chart.8">
                  <p:link/>
                </p:oleObj>
              </mc:Choice>
              <mc:Fallback>
                <p:oleObj name="Chart" r:id="rId3" imgW="8846838" imgH="6629544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6350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1" name="Line 5"/>
          <p:cNvSpPr>
            <a:spLocks noChangeShapeType="1"/>
          </p:cNvSpPr>
          <p:nvPr/>
        </p:nvSpPr>
        <p:spPr bwMode="auto">
          <a:xfrm flipV="1">
            <a:off x="2362201" y="928688"/>
            <a:ext cx="6410325" cy="501491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262" name="Line 6"/>
          <p:cNvSpPr>
            <a:spLocks noChangeShapeType="1"/>
          </p:cNvSpPr>
          <p:nvPr/>
        </p:nvSpPr>
        <p:spPr bwMode="auto">
          <a:xfrm flipV="1">
            <a:off x="2362200" y="1189038"/>
            <a:ext cx="4933950" cy="4754562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 flipV="1">
            <a:off x="2362200" y="1901826"/>
            <a:ext cx="3219450" cy="40417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 flipV="1">
            <a:off x="2360614" y="3779839"/>
            <a:ext cx="1209675" cy="216693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265" name="Line 9"/>
          <p:cNvSpPr>
            <a:spLocks noChangeShapeType="1"/>
          </p:cNvSpPr>
          <p:nvPr/>
        </p:nvSpPr>
        <p:spPr bwMode="auto">
          <a:xfrm flipV="1">
            <a:off x="7294563" y="750888"/>
            <a:ext cx="3308350" cy="44291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266" name="Text Box 10"/>
          <p:cNvSpPr txBox="1">
            <a:spLocks noChangeArrowheads="1"/>
          </p:cNvSpPr>
          <p:nvPr/>
        </p:nvSpPr>
        <p:spPr bwMode="auto">
          <a:xfrm>
            <a:off x="3290888" y="131763"/>
            <a:ext cx="709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2. U/Pb &gt;0</a:t>
            </a:r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6334126" y="3940176"/>
            <a:ext cx="41767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Как лежат точки, отвечающие дифференцированным породам, которые 2.0 млрд. лет назад отделились от источника с </a:t>
            </a:r>
            <a:r>
              <a:rPr lang="el-G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μ</a:t>
            </a:r>
            <a:r>
              <a:rPr 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=8?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F43219-3038-0139-0285-0304AA8B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 animBg="1"/>
      <p:bldP spid="96262" grpId="0" animBg="1"/>
      <p:bldP spid="96263" grpId="0" animBg="1"/>
      <p:bldP spid="96264" grpId="0" animBg="1"/>
      <p:bldP spid="96265" grpId="0" animBg="1"/>
      <p:bldP spid="96266" grpId="0"/>
      <p:bldP spid="9626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ukhtel - Map">
            <a:extLst>
              <a:ext uri="{FF2B5EF4-FFF2-40B4-BE49-F238E27FC236}">
                <a16:creationId xmlns:a16="http://schemas.microsoft.com/office/drawing/2014/main" id="{4432E138-8786-448D-89DE-43DFCC80B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831" y="1073009"/>
            <a:ext cx="5005650" cy="5688000"/>
          </a:xfrm>
          <a:prstGeom prst="rect">
            <a:avLst/>
          </a:prstGeom>
          <a:noFill/>
        </p:spPr>
      </p:pic>
      <p:pic>
        <p:nvPicPr>
          <p:cNvPr id="135170" name="Picture 2" descr="Pukhtel - Pb,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1126" y="1074742"/>
            <a:ext cx="9042382" cy="5688000"/>
          </a:xfrm>
          <a:prstGeom prst="rect">
            <a:avLst/>
          </a:prstGeom>
          <a:noFill/>
        </p:spPr>
      </p:pic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249379" y="155172"/>
            <a:ext cx="116932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Puchtel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I.S.,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Brugmann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G.E.,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et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al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Precise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Re-Os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Mineral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Isochron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Pb-Nd-Os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Isotope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Systematics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of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a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Mafic-Ultramafic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Sill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in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the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2.0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Ga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Onega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Plateau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(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Baltic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Shield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). //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Earth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and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Planetary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Science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Letters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. 1999. 170(4): 447-461.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E3B386-5047-ECAB-CDCD-71EA2D9FB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981" name="Object 5"/>
          <p:cNvGraphicFramePr>
            <a:graphicFrameLocks noChangeAspect="1"/>
          </p:cNvGraphicFramePr>
          <p:nvPr/>
        </p:nvGraphicFramePr>
        <p:xfrm>
          <a:off x="1524000" y="3175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838" imgH="6629544" progId="Excel.Chart.8">
                  <p:link/>
                </p:oleObj>
              </mc:Choice>
              <mc:Fallback>
                <p:oleObj name="Chart" r:id="rId3" imgW="8846838" imgH="6629544" progId="Excel.Chart.8">
                  <p:link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75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927152"/>
              </p:ext>
            </p:extLst>
          </p:nvPr>
        </p:nvGraphicFramePr>
        <p:xfrm>
          <a:off x="8652553" y="501341"/>
          <a:ext cx="1159172" cy="294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98400" imgH="177480" progId="Equation.DSMT4">
                  <p:embed/>
                </p:oleObj>
              </mc:Choice>
              <mc:Fallback>
                <p:oleObj name="Equation" r:id="rId5" imgW="69840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2553" y="501341"/>
                        <a:ext cx="1159172" cy="294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8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894648"/>
              </p:ext>
            </p:extLst>
          </p:nvPr>
        </p:nvGraphicFramePr>
        <p:xfrm>
          <a:off x="5989632" y="2767694"/>
          <a:ext cx="4532118" cy="2017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00120" imgH="1066680" progId="Equation.DSMT4">
                  <p:embed/>
                </p:oleObj>
              </mc:Choice>
              <mc:Fallback>
                <p:oleObj name="Equation" r:id="rId7" imgW="2400120" imgH="10666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9632" y="2767694"/>
                        <a:ext cx="4532118" cy="2017032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8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342542"/>
              </p:ext>
            </p:extLst>
          </p:nvPr>
        </p:nvGraphicFramePr>
        <p:xfrm>
          <a:off x="8647113" y="135804"/>
          <a:ext cx="1118406" cy="295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72840" imgH="177480" progId="Equation.DSMT4">
                  <p:embed/>
                </p:oleObj>
              </mc:Choice>
              <mc:Fallback>
                <p:oleObj name="Equation" r:id="rId9" imgW="672840" imgH="17748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7113" y="135804"/>
                        <a:ext cx="1118406" cy="295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698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477942"/>
              </p:ext>
            </p:extLst>
          </p:nvPr>
        </p:nvGraphicFramePr>
        <p:xfrm>
          <a:off x="7673975" y="4970744"/>
          <a:ext cx="2892618" cy="453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95280" imgH="203040" progId="Equation.DSMT4">
                  <p:embed/>
                </p:oleObj>
              </mc:Choice>
              <mc:Fallback>
                <p:oleObj name="Equation" r:id="rId11" imgW="1295280" imgH="20304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3975" y="4970744"/>
                        <a:ext cx="2892618" cy="4537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85C747-C748-2A8D-CE32-01763D84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1524000" y="3175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838" imgH="6629544" progId="Excel.Chart.8">
                  <p:link/>
                </p:oleObj>
              </mc:Choice>
              <mc:Fallback>
                <p:oleObj name="Chart" r:id="rId3" imgW="8846838" imgH="6629544" progId="Excel.Chart.8">
                  <p:link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75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296107"/>
              </p:ext>
            </p:extLst>
          </p:nvPr>
        </p:nvGraphicFramePr>
        <p:xfrm>
          <a:off x="3694114" y="91131"/>
          <a:ext cx="1586723" cy="897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50680" imgH="482400" progId="Equation.DSMT4">
                  <p:embed/>
                </p:oleObj>
              </mc:Choice>
              <mc:Fallback>
                <p:oleObj name="Equation" r:id="rId5" imgW="850680" imgH="4824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4114" y="91131"/>
                        <a:ext cx="1586723" cy="8978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0076470"/>
              </p:ext>
            </p:extLst>
          </p:nvPr>
        </p:nvGraphicFramePr>
        <p:xfrm>
          <a:off x="7454900" y="1636713"/>
          <a:ext cx="3073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36480" imgH="457200" progId="Equation.DSMT4">
                  <p:embed/>
                </p:oleObj>
              </mc:Choice>
              <mc:Fallback>
                <p:oleObj name="Equation" r:id="rId7" imgW="1536480" imgH="4572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4900" y="1636713"/>
                        <a:ext cx="3073400" cy="9144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833833"/>
              </p:ext>
            </p:extLst>
          </p:nvPr>
        </p:nvGraphicFramePr>
        <p:xfrm>
          <a:off x="6234113" y="2582863"/>
          <a:ext cx="43688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84120" imgH="457200" progId="Equation.DSMT4">
                  <p:embed/>
                </p:oleObj>
              </mc:Choice>
              <mc:Fallback>
                <p:oleObj name="Equation" r:id="rId9" imgW="2184120" imgH="457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4113" y="2582863"/>
                        <a:ext cx="4368800" cy="9144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95053"/>
              </p:ext>
            </p:extLst>
          </p:nvPr>
        </p:nvGraphicFramePr>
        <p:xfrm>
          <a:off x="5613400" y="4426860"/>
          <a:ext cx="2413000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06360" imgH="888840" progId="Equation.DSMT4">
                  <p:embed/>
                </p:oleObj>
              </mc:Choice>
              <mc:Fallback>
                <p:oleObj name="Equation" r:id="rId11" imgW="1206360" imgH="8888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3400" y="4426860"/>
                        <a:ext cx="2413000" cy="177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625317"/>
              </p:ext>
            </p:extLst>
          </p:nvPr>
        </p:nvGraphicFramePr>
        <p:xfrm>
          <a:off x="7312025" y="124356"/>
          <a:ext cx="2759982" cy="796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587240" imgH="457200" progId="Equation.DSMT4">
                  <p:embed/>
                </p:oleObj>
              </mc:Choice>
              <mc:Fallback>
                <p:oleObj name="Equation" r:id="rId13" imgW="1587240" imgH="457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2025" y="124356"/>
                        <a:ext cx="2759982" cy="7963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560877"/>
              </p:ext>
            </p:extLst>
          </p:nvPr>
        </p:nvGraphicFramePr>
        <p:xfrm>
          <a:off x="7308850" y="3671888"/>
          <a:ext cx="3251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625400" imgH="457200" progId="Equation.DSMT4">
                  <p:embed/>
                </p:oleObj>
              </mc:Choice>
              <mc:Fallback>
                <p:oleObj name="Equation" r:id="rId15" imgW="162540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3671888"/>
                        <a:ext cx="32512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/>
          <p:cNvSpPr/>
          <p:nvPr/>
        </p:nvSpPr>
        <p:spPr>
          <a:xfrm>
            <a:off x="4437321" y="2583713"/>
            <a:ext cx="361507" cy="361507"/>
          </a:xfrm>
          <a:prstGeom prst="ellipse">
            <a:avLst/>
          </a:prstGeom>
          <a:solidFill>
            <a:schemeClr val="accent4">
              <a:lumMod val="50000"/>
              <a:alpha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</a:rPr>
              <a:t>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80837" y="2948765"/>
            <a:ext cx="361507" cy="361507"/>
          </a:xfrm>
          <a:prstGeom prst="ellipse">
            <a:avLst/>
          </a:prstGeom>
          <a:solidFill>
            <a:schemeClr val="accent4">
              <a:lumMod val="50000"/>
              <a:alpha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</a:rPr>
              <a:t>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188148" y="1449572"/>
            <a:ext cx="361507" cy="361507"/>
          </a:xfrm>
          <a:prstGeom prst="ellipse">
            <a:avLst/>
          </a:prstGeom>
          <a:solidFill>
            <a:schemeClr val="accent4">
              <a:lumMod val="50000"/>
              <a:alpha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00"/>
                </a:solidFill>
              </a:rPr>
              <a:t>2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EAB1D-824D-6F8A-E2C7-A5B1B115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050" name="Object 2"/>
          <p:cNvGraphicFramePr>
            <a:graphicFrameLocks noChangeAspect="1"/>
          </p:cNvGraphicFramePr>
          <p:nvPr/>
        </p:nvGraphicFramePr>
        <p:xfrm>
          <a:off x="1524000" y="3175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838" imgH="6629544" progId="Excel.Chart.8">
                  <p:link/>
                </p:oleObj>
              </mc:Choice>
              <mc:Fallback>
                <p:oleObj name="Chart" r:id="rId3" imgW="8846838" imgH="6629544" progId="Excel.Chart.8">
                  <p:link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75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756360"/>
              </p:ext>
            </p:extLst>
          </p:nvPr>
        </p:nvGraphicFramePr>
        <p:xfrm>
          <a:off x="3792539" y="78373"/>
          <a:ext cx="1511419" cy="847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63280" imgH="482400" progId="Equation.DSMT4">
                  <p:embed/>
                </p:oleObj>
              </mc:Choice>
              <mc:Fallback>
                <p:oleObj name="Equation" r:id="rId5" imgW="863280" imgH="4824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539" y="78373"/>
                        <a:ext cx="1511419" cy="8471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2" name="Line 4"/>
          <p:cNvSpPr>
            <a:spLocks noChangeShapeType="1"/>
          </p:cNvSpPr>
          <p:nvPr/>
        </p:nvSpPr>
        <p:spPr bwMode="auto">
          <a:xfrm>
            <a:off x="5078414" y="900114"/>
            <a:ext cx="320675" cy="9604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30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300110"/>
              </p:ext>
            </p:extLst>
          </p:nvPr>
        </p:nvGraphicFramePr>
        <p:xfrm>
          <a:off x="7258050" y="1796143"/>
          <a:ext cx="3272876" cy="1261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54000" imgH="698400" progId="Equation.DSMT4">
                  <p:embed/>
                </p:oleObj>
              </mc:Choice>
              <mc:Fallback>
                <p:oleObj name="Equation" r:id="rId7" imgW="1854000" imgH="6984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8050" y="1796143"/>
                        <a:ext cx="3272876" cy="1261382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003184"/>
              </p:ext>
            </p:extLst>
          </p:nvPr>
        </p:nvGraphicFramePr>
        <p:xfrm>
          <a:off x="7258050" y="4644306"/>
          <a:ext cx="1231526" cy="412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98400" imgH="228600" progId="Equation.DSMT4">
                  <p:embed/>
                </p:oleObj>
              </mc:Choice>
              <mc:Fallback>
                <p:oleObj name="Equation" r:id="rId9" imgW="69840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8050" y="4644306"/>
                        <a:ext cx="1231526" cy="412374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230270"/>
              </p:ext>
            </p:extLst>
          </p:nvPr>
        </p:nvGraphicFramePr>
        <p:xfrm>
          <a:off x="6451600" y="64418"/>
          <a:ext cx="1399462" cy="802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99920" imgH="457200" progId="Equation.DSMT4">
                  <p:embed/>
                </p:oleObj>
              </mc:Choice>
              <mc:Fallback>
                <p:oleObj name="Equation" r:id="rId11" imgW="799920" imgH="4572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1600" y="64418"/>
                        <a:ext cx="1399462" cy="8023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056" name="Line 8"/>
          <p:cNvSpPr>
            <a:spLocks noChangeShapeType="1"/>
          </p:cNvSpPr>
          <p:nvPr/>
        </p:nvSpPr>
        <p:spPr bwMode="auto">
          <a:xfrm>
            <a:off x="7150100" y="922339"/>
            <a:ext cx="0" cy="6127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300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760181"/>
              </p:ext>
            </p:extLst>
          </p:nvPr>
        </p:nvGraphicFramePr>
        <p:xfrm>
          <a:off x="7212013" y="3204256"/>
          <a:ext cx="2757874" cy="1261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562040" imgH="698400" progId="Equation.DSMT4">
                  <p:embed/>
                </p:oleObj>
              </mc:Choice>
              <mc:Fallback>
                <p:oleObj name="Equation" r:id="rId13" imgW="1562040" imgH="6984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2013" y="3204256"/>
                        <a:ext cx="2757874" cy="1261382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D3EB81-ED5F-8C26-D7D7-C25F7FA26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6674" name="Object 2"/>
          <p:cNvGraphicFramePr>
            <a:graphicFrameLocks noChangeAspect="1"/>
          </p:cNvGraphicFramePr>
          <p:nvPr/>
        </p:nvGraphicFramePr>
        <p:xfrm>
          <a:off x="1524000" y="3175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838" imgH="6629544" progId="Excel.Chart.8">
                  <p:link/>
                </p:oleObj>
              </mc:Choice>
              <mc:Fallback>
                <p:oleObj name="Chart" r:id="rId3" imgW="8846838" imgH="6629544" progId="Excel.Chart.8">
                  <p:link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75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6109960"/>
              </p:ext>
            </p:extLst>
          </p:nvPr>
        </p:nvGraphicFramePr>
        <p:xfrm>
          <a:off x="3792538" y="34256"/>
          <a:ext cx="1590130" cy="891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63280" imgH="482400" progId="Equation.DSMT4">
                  <p:embed/>
                </p:oleObj>
              </mc:Choice>
              <mc:Fallback>
                <p:oleObj name="Equation" r:id="rId5" imgW="863280" imgH="4824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538" y="34256"/>
                        <a:ext cx="1590130" cy="8912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676" name="Line 4"/>
          <p:cNvSpPr>
            <a:spLocks noChangeShapeType="1"/>
          </p:cNvSpPr>
          <p:nvPr/>
        </p:nvSpPr>
        <p:spPr bwMode="auto">
          <a:xfrm>
            <a:off x="5078414" y="900114"/>
            <a:ext cx="320675" cy="9604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5668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319759"/>
              </p:ext>
            </p:extLst>
          </p:nvPr>
        </p:nvGraphicFramePr>
        <p:xfrm>
          <a:off x="7743825" y="1730830"/>
          <a:ext cx="2239925" cy="1325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06360" imgH="698400" progId="Equation.DSMT4">
                  <p:embed/>
                </p:oleObj>
              </mc:Choice>
              <mc:Fallback>
                <p:oleObj name="Equation" r:id="rId7" imgW="1206360" imgH="6984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3825" y="1730830"/>
                        <a:ext cx="2239925" cy="1325109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985AF9-1D09-C074-9BE1-238B2B444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49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190977"/>
              </p:ext>
            </p:extLst>
          </p:nvPr>
        </p:nvGraphicFramePr>
        <p:xfrm>
          <a:off x="2323649" y="1543054"/>
          <a:ext cx="6207593" cy="1819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54200" imgH="990360" progId="Equation.DSMT4">
                  <p:embed/>
                </p:oleObj>
              </mc:Choice>
              <mc:Fallback>
                <p:oleObj name="Equation" r:id="rId3" imgW="3454200" imgH="99036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3649" y="1543054"/>
                        <a:ext cx="6207593" cy="1819729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339364"/>
              </p:ext>
            </p:extLst>
          </p:nvPr>
        </p:nvGraphicFramePr>
        <p:xfrm>
          <a:off x="2358574" y="3338927"/>
          <a:ext cx="7567644" cy="10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203360" imgH="583920" progId="Equation.DSMT4">
                  <p:embed/>
                </p:oleObj>
              </mc:Choice>
              <mc:Fallback>
                <p:oleObj name="Equation" r:id="rId5" imgW="4203360" imgH="58392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8574" y="3338927"/>
                        <a:ext cx="7567644" cy="105232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636967"/>
              </p:ext>
            </p:extLst>
          </p:nvPr>
        </p:nvGraphicFramePr>
        <p:xfrm>
          <a:off x="2499862" y="5729832"/>
          <a:ext cx="7197238" cy="1069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038480" imgH="596880" progId="Equation.DSMT4">
                  <p:embed/>
                </p:oleObj>
              </mc:Choice>
              <mc:Fallback>
                <p:oleObj name="Equation" r:id="rId7" imgW="4038480" imgH="5968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9862" y="5729832"/>
                        <a:ext cx="7197238" cy="1069424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401261"/>
              </p:ext>
            </p:extLst>
          </p:nvPr>
        </p:nvGraphicFramePr>
        <p:xfrm>
          <a:off x="2336349" y="4375764"/>
          <a:ext cx="7795585" cy="1280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330440" imgH="711000" progId="Equation.DSMT4">
                  <p:embed/>
                </p:oleObj>
              </mc:Choice>
              <mc:Fallback>
                <p:oleObj name="Equation" r:id="rId9" imgW="4330440" imgH="7110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6349" y="4375764"/>
                        <a:ext cx="7795585" cy="1280269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938" name="Rectangle 10"/>
          <p:cNvSpPr>
            <a:spLocks noGrp="1" noChangeArrowheads="1"/>
          </p:cNvSpPr>
          <p:nvPr>
            <p:ph type="title"/>
          </p:nvPr>
        </p:nvSpPr>
        <p:spPr>
          <a:xfrm>
            <a:off x="1897063" y="76200"/>
            <a:ext cx="8229600" cy="903288"/>
          </a:xfrm>
          <a:noFill/>
          <a:ln/>
        </p:spPr>
        <p:txBody>
          <a:bodyPr/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Определение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Th/U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отношения в источнике по изотопному составу свинца</a:t>
            </a:r>
          </a:p>
        </p:txBody>
      </p:sp>
      <p:sp>
        <p:nvSpPr>
          <p:cNvPr id="124939" name="Text Box 11"/>
          <p:cNvSpPr txBox="1">
            <a:spLocks noChangeArrowheads="1"/>
          </p:cNvSpPr>
          <p:nvPr/>
        </p:nvSpPr>
        <p:spPr bwMode="auto">
          <a:xfrm>
            <a:off x="3527659" y="1160463"/>
            <a:ext cx="39650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Рудные свинцы (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U/Pb=Th/Pb=0)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FFFE8-C366-376A-E97A-1F42ADFF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FF00-26B7-4A6F-92C1-323D7CCD074F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1524000" y="3175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838" imgH="6629544" progId="Excel.Chart.8">
                  <p:link/>
                </p:oleObj>
              </mc:Choice>
              <mc:Fallback>
                <p:oleObj name="Chart" r:id="rId3" imgW="8846838" imgH="6629544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75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C9CFDC-C68B-3313-F21E-195535688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7386"/>
            <a:ext cx="8229600" cy="758825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Вычисление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U-Pb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возраста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graphicFrame>
        <p:nvGraphicFramePr>
          <p:cNvPr id="13316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53787"/>
              </p:ext>
            </p:extLst>
          </p:nvPr>
        </p:nvGraphicFramePr>
        <p:xfrm>
          <a:off x="2309813" y="971550"/>
          <a:ext cx="383698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27200" imgH="850680" progId="Equation.DSMT4">
                  <p:embed/>
                </p:oleObj>
              </mc:Choice>
              <mc:Fallback>
                <p:oleObj name="Equation" r:id="rId3" imgW="2527200" imgH="8506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9813" y="971550"/>
                        <a:ext cx="3836987" cy="129222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027703"/>
              </p:ext>
            </p:extLst>
          </p:nvPr>
        </p:nvGraphicFramePr>
        <p:xfrm>
          <a:off x="1881784" y="2409825"/>
          <a:ext cx="4676775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14600" imgH="533160" progId="Equation.DSMT4">
                  <p:embed/>
                </p:oleObj>
              </mc:Choice>
              <mc:Fallback>
                <p:oleObj name="Equation" r:id="rId5" imgW="2514600" imgH="53316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1784" y="2409825"/>
                        <a:ext cx="4676775" cy="993775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383105"/>
              </p:ext>
            </p:extLst>
          </p:nvPr>
        </p:nvGraphicFramePr>
        <p:xfrm>
          <a:off x="3010897" y="3608932"/>
          <a:ext cx="5376862" cy="188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124080" imgH="1066680" progId="Equation.DSMT4">
                  <p:embed/>
                </p:oleObj>
              </mc:Choice>
              <mc:Fallback>
                <p:oleObj name="Equation" r:id="rId7" imgW="3124080" imgH="10666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0897" y="3608932"/>
                        <a:ext cx="5376862" cy="188118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901898"/>
              </p:ext>
            </p:extLst>
          </p:nvPr>
        </p:nvGraphicFramePr>
        <p:xfrm>
          <a:off x="1643063" y="5662613"/>
          <a:ext cx="6753225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924000" imgH="660240" progId="Equation.DSMT4">
                  <p:embed/>
                </p:oleObj>
              </mc:Choice>
              <mc:Fallback>
                <p:oleObj name="Equation" r:id="rId9" imgW="3924000" imgH="6602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5662613"/>
                        <a:ext cx="6753225" cy="113665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999353"/>
              </p:ext>
            </p:extLst>
          </p:nvPr>
        </p:nvGraphicFramePr>
        <p:xfrm>
          <a:off x="6814458" y="824751"/>
          <a:ext cx="2637064" cy="171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23880" imgH="990360" progId="Equation.DSMT4">
                  <p:embed/>
                </p:oleObj>
              </mc:Choice>
              <mc:Fallback>
                <p:oleObj name="Equation" r:id="rId11" imgW="1523880" imgH="99036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4458" y="824751"/>
                        <a:ext cx="2637064" cy="171525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4A97AF-CDED-11F5-19AA-45B87765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FF00-26B7-4A6F-92C1-323D7CCD074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3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935715"/>
              </p:ext>
            </p:extLst>
          </p:nvPr>
        </p:nvGraphicFramePr>
        <p:xfrm>
          <a:off x="1524000" y="3175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838" imgH="6629544" progId="Excel.Chart.8">
                  <p:link/>
                </p:oleObj>
              </mc:Choice>
              <mc:Fallback>
                <p:oleObj name="Chart" r:id="rId3" imgW="8846838" imgH="6629544" progId="Excel.Chart.8">
                  <p:link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75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32" name="Text Box 12"/>
          <p:cNvSpPr txBox="1">
            <a:spLocks noChangeArrowheads="1"/>
          </p:cNvSpPr>
          <p:nvPr/>
        </p:nvSpPr>
        <p:spPr bwMode="auto">
          <a:xfrm>
            <a:off x="9123364" y="1376363"/>
            <a:ext cx="11865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</a:t>
            </a:r>
            <a:r>
              <a:rPr lang="en-US" sz="20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</a:t>
            </a:r>
            <a:r>
              <a:rPr lang="en-US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=0.983</a:t>
            </a:r>
            <a:endParaRPr lang="ru-RU" sz="2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graphicFrame>
        <p:nvGraphicFramePr>
          <p:cNvPr id="10753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498449"/>
              </p:ext>
            </p:extLst>
          </p:nvPr>
        </p:nvGraphicFramePr>
        <p:xfrm>
          <a:off x="2868613" y="983290"/>
          <a:ext cx="4427009" cy="882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89040" imgH="495000" progId="Equation.DSMT4">
                  <p:embed/>
                </p:oleObj>
              </mc:Choice>
              <mc:Fallback>
                <p:oleObj name="Equation" r:id="rId5" imgW="2489040" imgH="4950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8613" y="983290"/>
                        <a:ext cx="4427009" cy="882024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chemeClr val="tx2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3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345228"/>
              </p:ext>
            </p:extLst>
          </p:nvPr>
        </p:nvGraphicFramePr>
        <p:xfrm>
          <a:off x="3103563" y="2055323"/>
          <a:ext cx="3164026" cy="74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77680" imgH="419040" progId="Equation.DSMT4">
                  <p:embed/>
                </p:oleObj>
              </mc:Choice>
              <mc:Fallback>
                <p:oleObj name="Equation" r:id="rId7" imgW="1777680" imgH="4190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563" y="2055323"/>
                        <a:ext cx="3164026" cy="745028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chemeClr val="tx2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53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141594"/>
              </p:ext>
            </p:extLst>
          </p:nvPr>
        </p:nvGraphicFramePr>
        <p:xfrm>
          <a:off x="5595711" y="3706587"/>
          <a:ext cx="4946841" cy="1672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781000" imgH="939600" progId="Equation.DSMT4">
                  <p:embed/>
                </p:oleObj>
              </mc:Choice>
              <mc:Fallback>
                <p:oleObj name="Equation" r:id="rId9" imgW="2781000" imgH="939600" progId="Equation.DSMT4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5711" y="3706587"/>
                        <a:ext cx="4946841" cy="1672093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chemeClr val="tx2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38" name="Text Box 18"/>
          <p:cNvSpPr txBox="1">
            <a:spLocks noChangeArrowheads="1"/>
          </p:cNvSpPr>
          <p:nvPr/>
        </p:nvSpPr>
        <p:spPr bwMode="auto">
          <a:xfrm>
            <a:off x="3290889" y="131763"/>
            <a:ext cx="4198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2. U/Pb &gt; 0; Th/Pb &gt; 0</a:t>
            </a:r>
          </a:p>
        </p:txBody>
      </p:sp>
      <p:graphicFrame>
        <p:nvGraphicFramePr>
          <p:cNvPr id="10754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400874"/>
              </p:ext>
            </p:extLst>
          </p:nvPr>
        </p:nvGraphicFramePr>
        <p:xfrm>
          <a:off x="8215313" y="2800351"/>
          <a:ext cx="1253600" cy="806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11000" imgH="457200" progId="Equation.DSMT4">
                  <p:embed/>
                </p:oleObj>
              </mc:Choice>
              <mc:Fallback>
                <p:oleObj name="Equation" r:id="rId11" imgW="711000" imgH="457200" progId="Equation.DSMT4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5313" y="2800351"/>
                        <a:ext cx="1253600" cy="8069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41" name="Line 21"/>
          <p:cNvSpPr>
            <a:spLocks noChangeShapeType="1"/>
          </p:cNvSpPr>
          <p:nvPr/>
        </p:nvSpPr>
        <p:spPr bwMode="auto">
          <a:xfrm flipH="1" flipV="1">
            <a:off x="7265989" y="2751138"/>
            <a:ext cx="949325" cy="40481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stealth" w="med" len="lg"/>
          </a:ln>
          <a:effectLst/>
        </p:spPr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A12C7B-9EF8-5ACD-3603-12E939BF6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4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54322"/>
              </p:ext>
            </p:extLst>
          </p:nvPr>
        </p:nvGraphicFramePr>
        <p:xfrm>
          <a:off x="2334491" y="1385844"/>
          <a:ext cx="7564583" cy="52806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77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94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74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96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96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Вариант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206</a:t>
                      </a:r>
                      <a:r>
                        <a:rPr lang="en-US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Pb/</a:t>
                      </a:r>
                      <a:r>
                        <a:rPr lang="en-US" sz="1600" u="none" strike="noStrike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204</a:t>
                      </a:r>
                      <a:r>
                        <a:rPr lang="en-US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207</a:t>
                      </a:r>
                      <a:r>
                        <a:rPr lang="en-US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Pb/</a:t>
                      </a:r>
                      <a:r>
                        <a:rPr lang="en-US" sz="1600" u="none" strike="noStrike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204</a:t>
                      </a:r>
                      <a:r>
                        <a:rPr lang="en-US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Вариант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206</a:t>
                      </a:r>
                      <a:r>
                        <a:rPr lang="en-US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Pb/</a:t>
                      </a:r>
                      <a:r>
                        <a:rPr lang="en-US" sz="1600" u="none" strike="noStrike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204</a:t>
                      </a:r>
                      <a:r>
                        <a:rPr lang="en-US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207</a:t>
                      </a:r>
                      <a:r>
                        <a:rPr lang="en-US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Pb/</a:t>
                      </a:r>
                      <a:r>
                        <a:rPr lang="en-US" sz="1600" u="none" strike="noStrike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204</a:t>
                      </a:r>
                      <a:r>
                        <a:rPr lang="en-US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12.7263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14.0411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12.8547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14.0958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13.3929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14.6128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22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12.5551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13.9777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14.0942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14.5778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23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13.4809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14.6112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13.8988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14.8245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24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12.8860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14.3180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5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13.9349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14.8138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25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13.1988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14.5588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12.6690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14.1631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13.0368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14.2256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7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12.6275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14.1379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27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13.5604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14.3856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12.9184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14.1428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13.3696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14.6355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9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13.1164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14.2027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29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12.9943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14.2564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14.2501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14.8011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13.4736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14.5807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12.7195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14.1982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12.8662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14.2614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12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13.8980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14.4900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32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13.1653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14.5461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13.9161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14.5367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33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13.3976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14.3403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13.4719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14.6486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34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14.2138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14.8000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15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13.6562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14.5851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35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13.1495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14.3555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13.4410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14.4801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14.4860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14.9718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17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13.7278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14.4838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37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14.3875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14.8829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13.6107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14.5954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38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13.9875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14.8191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19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13.8440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14.5006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39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13.1682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14.3864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13.2119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14.4671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40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13.3427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14.4571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7884" y="111557"/>
            <a:ext cx="10036232" cy="1146436"/>
          </a:xfrm>
        </p:spPr>
        <p:txBody>
          <a:bodyPr/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Задача 1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6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 Вычислить модельный возраст и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для источника рудного свинца, построить линию эволюции изотопного состава свинца в источнике</a:t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(данные – на сайте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wiki.web.ru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файл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Ex16.xls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B2920-E569-5022-7D1A-F70E90C4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2A57-919B-4249-86B7-F0639A86C0BC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108332"/>
              </p:ext>
            </p:extLst>
          </p:nvPr>
        </p:nvGraphicFramePr>
        <p:xfrm>
          <a:off x="1524000" y="6350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8846820" imgH="6629491" progId="Excel.Chart.8">
                  <p:link/>
                </p:oleObj>
              </mc:Choice>
              <mc:Fallback>
                <p:oleObj name="Chart" r:id="rId2" imgW="8846820" imgH="6629491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6350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D5B402-B82D-ED2A-6C2C-8E20F361E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62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ADFFAD-D835-738C-31B8-B5AC2470C21E}"/>
              </a:ext>
            </a:extLst>
          </p:cNvPr>
          <p:cNvSpPr txBox="1"/>
          <p:nvPr/>
        </p:nvSpPr>
        <p:spPr>
          <a:xfrm>
            <a:off x="7432158" y="3221664"/>
            <a:ext cx="4416056" cy="163121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Stacey J.S., Kramers J.D. Approximation of terrestrial lead isotope evolution by a two-stage model. // Earth and planetary science letters. 1975. V.26(2) P. 207-221.</a:t>
            </a:r>
            <a:endParaRPr lang="en-US" sz="2000" dirty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79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161925"/>
            <a:ext cx="8753475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7FAB5-C8B9-98C4-A680-D20A06DE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53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161925"/>
            <a:ext cx="8753475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93FE49-1C02-F441-721B-9DB6CD4B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284" name="Object 4"/>
          <p:cNvGraphicFramePr>
            <a:graphicFrameLocks noChangeAspect="1"/>
          </p:cNvGraphicFramePr>
          <p:nvPr/>
        </p:nvGraphicFramePr>
        <p:xfrm>
          <a:off x="1524000" y="0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820" imgH="6629491" progId="Excel.Chart.8">
                  <p:link/>
                </p:oleObj>
              </mc:Choice>
              <mc:Fallback>
                <p:oleObj name="Chart" r:id="rId3" imgW="8846820" imgH="6629491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5" name="Line 5"/>
          <p:cNvSpPr>
            <a:spLocks noChangeShapeType="1"/>
          </p:cNvSpPr>
          <p:nvPr/>
        </p:nvSpPr>
        <p:spPr bwMode="auto">
          <a:xfrm flipV="1">
            <a:off x="3522664" y="627063"/>
            <a:ext cx="5341937" cy="2690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6B2231-08C5-64DF-8DD5-60757844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3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161925"/>
            <a:ext cx="8753475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B551A3-3DAC-2EBE-B340-B3397BB98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45" y="155165"/>
            <a:ext cx="8760711" cy="65476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355" y="2538761"/>
            <a:ext cx="3960000" cy="33315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6778D-D732-7670-40FE-CF519239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6" name="Rectangle 116"/>
          <p:cNvSpPr>
            <a:spLocks noGrp="1" noChangeArrowheads="1"/>
          </p:cNvSpPr>
          <p:nvPr>
            <p:ph type="title"/>
          </p:nvPr>
        </p:nvSpPr>
        <p:spPr>
          <a:xfrm>
            <a:off x="1998663" y="0"/>
            <a:ext cx="8229600" cy="446088"/>
          </a:xfrm>
        </p:spPr>
        <p:txBody>
          <a:bodyPr/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Задача 1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7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74256" name="Rectangle 176"/>
          <p:cNvSpPr>
            <a:spLocks noGrp="1" noChangeArrowheads="1"/>
          </p:cNvSpPr>
          <p:nvPr>
            <p:ph type="body" idx="1"/>
          </p:nvPr>
        </p:nvSpPr>
        <p:spPr>
          <a:xfrm>
            <a:off x="2513013" y="423864"/>
            <a:ext cx="7612062" cy="7461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Изотопный состав свинца из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стратиформных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месторождений.</a:t>
            </a:r>
          </a:p>
          <a:p>
            <a:pPr>
              <a:buFont typeface="Wingdings" pitchFamily="2" charset="2"/>
              <a:buNone/>
            </a:pP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Аппроксимировать точки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двустадийной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кривой развития.</a:t>
            </a:r>
          </a:p>
        </p:txBody>
      </p:sp>
      <p:graphicFrame>
        <p:nvGraphicFramePr>
          <p:cNvPr id="174255" name="Group 17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6661229"/>
              </p:ext>
            </p:extLst>
          </p:nvPr>
        </p:nvGraphicFramePr>
        <p:xfrm>
          <a:off x="1981200" y="1260475"/>
          <a:ext cx="8229600" cy="5486400"/>
        </p:xfrm>
        <a:graphic>
          <a:graphicData uri="http://schemas.openxmlformats.org/drawingml/2006/table">
            <a:tbl>
              <a:tblPr/>
              <a:tblGrid>
                <a:gridCol w="1795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4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4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47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19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T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, млрд.лет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206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Pb/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204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207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Pb/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204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208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Pb/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204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Pb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CD: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9.307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10.294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</a:rPr>
                        <a:t>29.476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3.23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12.461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14.077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32.285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2.70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13.211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14.401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33.069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2.60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14.002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14.870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33.716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2.17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14.870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15.160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34.440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1.66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16.111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15.460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35.847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1.66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16.007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15.397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35.675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1.06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16.935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15.505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36.423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0.42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18.050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15.619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38.145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0.41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18.082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15.624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38.125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0.46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18.204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15.655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38.122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0.24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18.350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15.607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38.347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18.463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15.589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38.623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92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0.00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18.757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15.603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" panose="02040503050406030204" pitchFamily="18" charset="0"/>
                          <a:cs typeface="Arial" charset="0"/>
                        </a:rPr>
                        <a:t>38.644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" panose="02040503050406030204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DA6FD1-1235-1EAC-F703-59632873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FF00-26B7-4A6F-92C1-323D7CCD074F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93" y="167358"/>
            <a:ext cx="8754615" cy="652328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80C41-63B7-0CEF-E0DA-9C2BB17A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115" y="736144"/>
            <a:ext cx="5709522" cy="5150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9519" y="6094908"/>
            <a:ext cx="10281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L. N. </a:t>
            </a:r>
            <a:r>
              <a:rPr lang="en-US" sz="1600" dirty="0" err="1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Kogarko</a:t>
            </a:r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 and R. E. </a:t>
            </a:r>
            <a:r>
              <a:rPr lang="en-US" sz="1600" dirty="0" err="1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Zartman</a:t>
            </a:r>
            <a:r>
              <a:rPr lang="ru-RU" sz="16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. </a:t>
            </a:r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A Pb isotope investigation of the </a:t>
            </a:r>
            <a:r>
              <a:rPr lang="en-US" sz="1600" dirty="0" err="1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Guli</a:t>
            </a:r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 massif, </a:t>
            </a:r>
            <a:r>
              <a:rPr lang="en-US" sz="1600" dirty="0" err="1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Maymecha-Kotuy</a:t>
            </a:r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 alkaline-ultramafic complex, Siberian flood basalt province, Polar Siberia.</a:t>
            </a:r>
            <a:r>
              <a:rPr lang="ru-RU" sz="16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16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Mineralogy and Petrology (2007) 89: 113–132</a:t>
            </a:r>
            <a:r>
              <a:rPr lang="ru-RU" sz="16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56" y="735339"/>
            <a:ext cx="4536000" cy="51514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130861"/>
            <a:ext cx="8229600" cy="457526"/>
          </a:xfrm>
        </p:spPr>
        <p:txBody>
          <a:bodyPr/>
          <a:lstStyle/>
          <a:p>
            <a:r>
              <a:rPr lang="ru-RU" sz="2800" dirty="0" err="1">
                <a:latin typeface="Cambria" panose="02040503050406030204" pitchFamily="18" charset="0"/>
              </a:rPr>
              <a:t>Гулинский</a:t>
            </a:r>
            <a:r>
              <a:rPr lang="ru-RU" sz="2800" dirty="0">
                <a:latin typeface="Cambria" panose="02040503050406030204" pitchFamily="18" charset="0"/>
              </a:rPr>
              <a:t> </a:t>
            </a:r>
            <a:r>
              <a:rPr lang="ru-RU" sz="2800" dirty="0" err="1">
                <a:latin typeface="Cambria" panose="02040503050406030204" pitchFamily="18" charset="0"/>
              </a:rPr>
              <a:t>щёлочно</a:t>
            </a:r>
            <a:r>
              <a:rPr lang="ru-RU" sz="2800" dirty="0">
                <a:latin typeface="Cambria" panose="02040503050406030204" pitchFamily="18" charset="0"/>
              </a:rPr>
              <a:t>-карбонатитовый массив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C2751-84E6-D607-9445-054C63F1F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2A57-919B-4249-86B7-F0639A86C0B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56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741" y="167358"/>
            <a:ext cx="8748518" cy="652328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1E97E5-0B9D-1BAA-3D85-36D6ED04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8E241-AD0F-487F-8A06-0F4B3C716E1E}" type="slidenum">
              <a:rPr lang="ru-RU"/>
              <a:pPr/>
              <a:t>71</a:t>
            </a:fld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789" y="170406"/>
            <a:ext cx="8742422" cy="6517189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F05D96-098C-F212-DDC8-2FA079A8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72</a:t>
            </a:fld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D7073-7E3D-1879-6507-C6C902553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452" y="0"/>
            <a:ext cx="7296548" cy="4561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EC309E-5CBC-890F-A80B-2E069E186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81" t="18605" r="32587" b="6667"/>
          <a:stretch/>
        </p:blipFill>
        <p:spPr>
          <a:xfrm>
            <a:off x="0" y="0"/>
            <a:ext cx="7640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340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B0469E-CB0E-492A-B4AD-EE63432EE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73</a:t>
            </a:fld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8E7A5-121F-B3DE-202F-7BF78AD4F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1" t="30698" r="12965" b="5737"/>
          <a:stretch/>
        </p:blipFill>
        <p:spPr>
          <a:xfrm>
            <a:off x="1189792" y="0"/>
            <a:ext cx="11002208" cy="68554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AE02D6-102B-7A77-542B-B22DE3EE0B2D}"/>
              </a:ext>
            </a:extLst>
          </p:cNvPr>
          <p:cNvSpPr txBox="1"/>
          <p:nvPr/>
        </p:nvSpPr>
        <p:spPr>
          <a:xfrm>
            <a:off x="6974959" y="2126511"/>
            <a:ext cx="275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Французская Полинезия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4087EE-C3A3-DAC3-F2BF-1CE682E20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62" t="27132" r="3460" b="8958"/>
          <a:stretch/>
        </p:blipFill>
        <p:spPr>
          <a:xfrm>
            <a:off x="0" y="3700130"/>
            <a:ext cx="5443868" cy="311243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1738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797" y="1"/>
            <a:ext cx="4572000" cy="3409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547" y="1"/>
            <a:ext cx="4572000" cy="3409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797" y="3448914"/>
            <a:ext cx="4572000" cy="34090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773938" y="4712104"/>
                <a:ext cx="37111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Pre>
                          <m:sPrePr>
                            <m:ctrlP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ru-RU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206</m:t>
                            </m:r>
                          </m:sup>
                          <m:e>
                            <m: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𝑃𝑏</m:t>
                            </m:r>
                          </m:e>
                        </m:sPre>
                      </m:num>
                      <m:den>
                        <m:sPre>
                          <m:sPrePr>
                            <m:ctrlP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ru-RU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204</m:t>
                            </m:r>
                          </m:sup>
                          <m:e>
                            <m: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𝑃𝑏</m:t>
                            </m:r>
                          </m:e>
                        </m:sPre>
                      </m:den>
                    </m:f>
                    <m:r>
                      <a:rPr lang="en-US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=18.</m:t>
                    </m:r>
                    <m:r>
                      <a:rPr lang="ru-RU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3</m:t>
                    </m:r>
                  </m:oMath>
                </a14:m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68</a:t>
                </a:r>
                <a:endParaRPr lang="ru-RU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938" y="4712104"/>
                <a:ext cx="3711144" cy="523220"/>
              </a:xfrm>
              <a:prstGeom prst="rect">
                <a:avLst/>
              </a:prstGeom>
              <a:blipFill>
                <a:blip r:embed="rId5"/>
                <a:stretch>
                  <a:fillRect t="-13953" r="-3120" b="-383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41672" y="5226394"/>
                <a:ext cx="37111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Pre>
                          <m:sPrePr>
                            <m:ctrlP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ru-RU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207</m:t>
                            </m:r>
                          </m:sup>
                          <m:e>
                            <m: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𝑃𝑏</m:t>
                            </m:r>
                          </m:e>
                        </m:sPre>
                      </m:num>
                      <m:den>
                        <m:sPre>
                          <m:sPrePr>
                            <m:ctrlP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ru-RU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204</m:t>
                            </m:r>
                          </m:sup>
                          <m:e>
                            <m: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𝑃𝑏</m:t>
                            </m:r>
                          </m:e>
                        </m:sPre>
                      </m:den>
                    </m:f>
                    <m:r>
                      <a:rPr lang="en-US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=15.</m:t>
                    </m:r>
                  </m:oMath>
                </a14:m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49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4</a:t>
                </a:r>
                <a:endParaRPr lang="ru-RU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672" y="5226394"/>
                <a:ext cx="3711144" cy="523220"/>
              </a:xfrm>
              <a:prstGeom prst="rect">
                <a:avLst/>
              </a:prstGeom>
              <a:blipFill>
                <a:blip r:embed="rId6"/>
                <a:stretch>
                  <a:fillRect t="-12791" r="-3284" b="-383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74299" y="5759794"/>
                <a:ext cx="37111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Pre>
                          <m:sPrePr>
                            <m:ctrlP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ru-RU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208</m:t>
                            </m:r>
                          </m:sup>
                          <m:e>
                            <m: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𝑃𝑏</m:t>
                            </m:r>
                          </m:e>
                        </m:sPre>
                      </m:num>
                      <m:den>
                        <m:sPre>
                          <m:sPrePr>
                            <m:ctrlP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ru-RU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204</m:t>
                            </m:r>
                          </m:sup>
                          <m:e>
                            <m:r>
                              <a:rPr lang="en-US" sz="2800" i="1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𝑃𝑏</m:t>
                            </m:r>
                          </m:e>
                        </m:sPre>
                      </m:den>
                    </m:f>
                    <m:r>
                      <a:rPr lang="en-US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=3</m:t>
                    </m:r>
                    <m:r>
                      <a:rPr lang="ru-RU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7</m:t>
                    </m:r>
                    <m:r>
                      <a:rPr lang="en-US" sz="28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.</m:t>
                    </m:r>
                  </m:oMath>
                </a14:m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9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6</a:t>
                </a:r>
                <a:r>
                  <a:rPr lang="ru-RU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7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4299" y="5759794"/>
                <a:ext cx="3711144" cy="523220"/>
              </a:xfrm>
              <a:prstGeom prst="rect">
                <a:avLst/>
              </a:prstGeom>
              <a:blipFill>
                <a:blip r:embed="rId7"/>
                <a:stretch>
                  <a:fillRect t="-13953" r="-3289" b="-383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408966" y="3581400"/>
            <a:ext cx="3841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Примитивная мантия: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056005" y="4274313"/>
                <a:ext cx="155972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8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𝑁𝑑</m:t>
                          </m:r>
                        </m:sub>
                      </m:sSub>
                      <m:r>
                        <a:rPr lang="en-US" sz="28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=+9</m:t>
                      </m:r>
                    </m:oMath>
                  </m:oMathPara>
                </a14:m>
                <a:endParaRPr lang="ru-RU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005" y="4274313"/>
                <a:ext cx="1559722" cy="430887"/>
              </a:xfrm>
              <a:prstGeom prst="rect">
                <a:avLst/>
              </a:prstGeom>
              <a:blipFill>
                <a:blip r:embed="rId8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A2DE26-9E95-0C66-C96B-4B5FC7288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8712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923A3-D19E-45BC-80AF-F202EAC38D9D}" type="slidenum">
              <a:rPr lang="ru-RU" sz="1050">
                <a:latin typeface="Cambria" panose="02040503050406030204" pitchFamily="18" charset="0"/>
              </a:rPr>
              <a:pPr/>
              <a:t>75</a:t>
            </a:fld>
            <a:endParaRPr lang="ru-RU" sz="1050">
              <a:latin typeface="Cambria" panose="02040503050406030204" pitchFamily="18" charset="0"/>
            </a:endParaRP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7215" y="173180"/>
            <a:ext cx="11914909" cy="802178"/>
          </a:xfrm>
        </p:spPr>
        <p:txBody>
          <a:bodyPr/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Hofmann A.W. et al., 1986. EPSL. V.79. P.33-45:</a:t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"Источник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HIMU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возник в результате субдукции обеднённых свинцом пород океанической коры"</a:t>
            </a: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75802" y="847841"/>
            <a:ext cx="7899573" cy="5972069"/>
          </a:xfrm>
          <a:noFill/>
          <a:ln/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77585" y="2057400"/>
            <a:ext cx="419821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ru-RU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Островодужные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базальты </a:t>
            </a:r>
            <a:b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</a:b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обогащены свинцом относительно инертного церия, значит в остатке (в погружающейся плите)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U/Pb</a:t>
            </a:r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" panose="02040503050406030204" pitchFamily="18" charset="0"/>
              </a:rPr>
              <a:t> отношение должно бы повыситься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EDCAA-7B21-4BD1-B950-152ADB16DE34}" type="slidenum">
              <a:rPr lang="ru-RU"/>
              <a:pPr/>
              <a:t>76</a:t>
            </a:fld>
            <a:endParaRPr lang="ru-RU"/>
          </a:p>
        </p:txBody>
      </p:sp>
      <p:pic>
        <p:nvPicPr>
          <p:cNvPr id="140292" name="Picture 4" descr="Wide upward diago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0334" y="0"/>
            <a:ext cx="9151332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23E99-F774-499B-8621-999A7DA09EE0}" type="slidenum">
              <a:rPr lang="ru-RU"/>
              <a:pPr/>
              <a:t>77</a:t>
            </a:fld>
            <a:endParaRPr lang="ru-RU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502735" y="49101"/>
            <a:ext cx="9186531" cy="6759798"/>
          </a:xfrm>
          <a:noFill/>
          <a:ln/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 descr="Wide upward diago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044" y="1244269"/>
            <a:ext cx="5944783" cy="44596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50533" name="Picture 5" descr="Wide upward diago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7587" y="1245857"/>
            <a:ext cx="5944783" cy="44601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127462" y="5962393"/>
            <a:ext cx="11914909" cy="83099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39999"/>
                </a:schemeClr>
              </a:gs>
            </a:gsLst>
            <a:lin ang="5400000" scaled="1"/>
          </a:gradFill>
          <a:ln w="127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 algn="l"/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</a:t>
            </a:r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MORB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наблюдаются сильные корреляционные связи между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элементами-примесями 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широкие вариации их концентраций: более </a:t>
            </a:r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 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порядков для </a:t>
            </a:r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U, Th, Rb, 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более одного порядка для </a:t>
            </a:r>
            <a:r>
              <a:rPr lang="en-US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Sr, Pb, REE.</a:t>
            </a:r>
          </a:p>
          <a:p>
            <a:pPr algn="l"/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Эти вариации невозможно объяснить различными степенями одностадийного плавления гомогенного источника.</a:t>
            </a:r>
          </a:p>
        </p:txBody>
      </p:sp>
      <p:sp>
        <p:nvSpPr>
          <p:cNvPr id="150536" name="Text Box 8" descr="Wide upward diagonal"/>
          <p:cNvSpPr txBox="1">
            <a:spLocks noChangeArrowheads="1"/>
          </p:cNvSpPr>
          <p:nvPr/>
        </p:nvSpPr>
        <p:spPr bwMode="auto">
          <a:xfrm>
            <a:off x="803564" y="73026"/>
            <a:ext cx="1058487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вновь ключевой вопрос: мантия </a:t>
            </a:r>
            <a:r>
              <a:rPr lang="ru-RU" sz="2400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химически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гомогенна или гетерогенна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?</a:t>
            </a:r>
            <a:endParaRPr lang="ru-R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0537" name="Text Box 9"/>
          <p:cNvSpPr txBox="1">
            <a:spLocks noChangeArrowheads="1"/>
          </p:cNvSpPr>
          <p:nvPr/>
        </p:nvSpPr>
        <p:spPr bwMode="auto">
          <a:xfrm>
            <a:off x="595745" y="515388"/>
            <a:ext cx="11000510" cy="646331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39999"/>
                </a:schemeClr>
              </a:gs>
            </a:gsLst>
            <a:lin ang="5400000" scaled="1"/>
          </a:gradFill>
          <a:ln w="127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Если некоторый источник магматических пород в течение длительного времени неоднороден по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Rb/Sr, Sm/Nd, U/Th/Pb 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Lu/Hf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нём неизбежно возникнут вариации изотопного состава 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Sr, Nd, Pb 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</a:t>
            </a:r>
            <a:r>
              <a:rPr lang="en-US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Hf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912141-B3BA-DA46-B016-3324D5562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78</a:t>
            </a:fld>
            <a:endParaRPr lang="ru-RU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050" y="37807"/>
            <a:ext cx="5749926" cy="4879978"/>
            <a:chOff x="60" y="-244"/>
            <a:chExt cx="3622" cy="3074"/>
          </a:xfrm>
        </p:grpSpPr>
        <p:pic>
          <p:nvPicPr>
            <p:cNvPr id="159746" name="Picture 2" descr="Wide upward diagona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" y="-244"/>
              <a:ext cx="3622" cy="27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59756" name="Text Box 12"/>
            <p:cNvSpPr txBox="1">
              <a:spLocks noChangeArrowheads="1"/>
            </p:cNvSpPr>
            <p:nvPr/>
          </p:nvSpPr>
          <p:spPr bwMode="auto">
            <a:xfrm>
              <a:off x="92" y="2500"/>
              <a:ext cx="3590" cy="33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>
                    <a:alpha val="39999"/>
                  </a:schemeClr>
                </a:gs>
              </a:gsLst>
              <a:lin ang="5400000" scaled="1"/>
            </a:gradFill>
            <a:ln w="12700" algn="ctr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square" anchorCtr="1">
              <a:spAutoFit/>
            </a:bodyPr>
            <a:lstStyle/>
            <a:p>
              <a:pPr algn="l"/>
              <a:r>
                <a:rPr lang="ru-RU" sz="14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Если бы породы мантии не перемешивались, на этих диаграммах наблюдались бы тренды с наклоном, близким к возрасту Земли</a:t>
              </a:r>
              <a:r>
                <a:rPr lang="en-US" sz="14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.</a:t>
              </a:r>
              <a:endPara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159747" name="Line 3"/>
            <p:cNvSpPr>
              <a:spLocks noChangeShapeType="1"/>
            </p:cNvSpPr>
            <p:nvPr/>
          </p:nvSpPr>
          <p:spPr bwMode="auto">
            <a:xfrm flipV="1">
              <a:off x="968" y="263"/>
              <a:ext cx="2455" cy="1296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159748" name="Text Box 4"/>
            <p:cNvSpPr txBox="1">
              <a:spLocks noChangeArrowheads="1"/>
            </p:cNvSpPr>
            <p:nvPr/>
          </p:nvSpPr>
          <p:spPr bwMode="auto">
            <a:xfrm>
              <a:off x="2685" y="618"/>
              <a:ext cx="66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1</a:t>
              </a:r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.</a:t>
              </a:r>
              <a:r>
                <a:rPr lang="ru-RU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7 </a:t>
              </a:r>
              <a:r>
                <a:rPr lang="en-US" sz="24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Ga</a:t>
              </a:r>
              <a:endPara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pic>
        <p:nvPicPr>
          <p:cNvPr id="159750" name="Picture 6"/>
          <p:cNvPicPr>
            <a:picLocks noGrp="1" noChangeAspect="1" noChangeArrowheads="1"/>
          </p:cNvPicPr>
          <p:nvPr>
            <p:ph/>
          </p:nvPr>
        </p:nvPicPr>
        <p:blipFill>
          <a:blip r:embed="rId4"/>
          <a:srcRect/>
          <a:stretch>
            <a:fillRect/>
          </a:stretch>
        </p:blipFill>
        <p:spPr>
          <a:xfrm>
            <a:off x="6049888" y="2355273"/>
            <a:ext cx="6119953" cy="4502727"/>
          </a:xfrm>
          <a:noFill/>
          <a:ln/>
        </p:spPr>
      </p:pic>
      <p:sp>
        <p:nvSpPr>
          <p:cNvPr id="159751" name="Line 7"/>
          <p:cNvSpPr>
            <a:spLocks noChangeShapeType="1"/>
          </p:cNvSpPr>
          <p:nvPr/>
        </p:nvSpPr>
        <p:spPr bwMode="auto">
          <a:xfrm flipV="1">
            <a:off x="7418654" y="2938346"/>
            <a:ext cx="4038600" cy="3810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10577312" y="2960408"/>
            <a:ext cx="12362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0.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15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Ga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9753" name="Text Box 9" descr="Wide upward diagonal"/>
          <p:cNvSpPr txBox="1">
            <a:spLocks noChangeArrowheads="1"/>
          </p:cNvSpPr>
          <p:nvPr/>
        </p:nvSpPr>
        <p:spPr bwMode="auto">
          <a:xfrm>
            <a:off x="7213600" y="307976"/>
            <a:ext cx="34544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l"/>
            <a:endParaRPr lang="en-US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l"/>
            <a:endParaRPr lang="ru-RU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9754" name="AutoShape 10"/>
          <p:cNvSpPr>
            <a:spLocks noChangeArrowheads="1"/>
          </p:cNvSpPr>
          <p:nvPr/>
        </p:nvSpPr>
        <p:spPr bwMode="auto">
          <a:xfrm>
            <a:off x="6096000" y="401493"/>
            <a:ext cx="5985165" cy="1792067"/>
          </a:xfrm>
          <a:prstGeom prst="downArrowCallout">
            <a:avLst>
              <a:gd name="adj1" fmla="val 20911"/>
              <a:gd name="adj2" fmla="val 33368"/>
              <a:gd name="adj3" fmla="val 11046"/>
              <a:gd name="adj4" fmla="val 87144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39999"/>
                </a:schemeClr>
              </a:gs>
            </a:gsLst>
            <a:lin ang="5400000" scaled="1"/>
          </a:gradFill>
          <a:ln w="127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/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Эта корреляция указывает, что вариации </a:t>
            </a:r>
            <a:r>
              <a:rPr lang="en-US" sz="1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</a:t>
            </a:r>
            <a:r>
              <a:rPr lang="en-US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/Nd 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отношения в </a:t>
            </a:r>
            <a:r>
              <a:rPr lang="en-US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MORB</a:t>
            </a:r>
            <a:endParaRPr lang="ru-RU" sz="1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l"/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возникли довольно давно</a:t>
            </a:r>
            <a:r>
              <a:rPr lang="en-US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…</a:t>
            </a:r>
          </a:p>
          <a:p>
            <a:pPr algn="l"/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Но </a:t>
            </a:r>
            <a:r>
              <a:rPr lang="en-US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MORB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– современные базальты</a:t>
            </a:r>
            <a:r>
              <a:rPr lang="en-US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! </a:t>
            </a:r>
          </a:p>
          <a:p>
            <a:pPr algn="l"/>
            <a:endParaRPr lang="ru-RU" sz="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l"/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Вариации </a:t>
            </a:r>
            <a:r>
              <a:rPr lang="en-US" sz="1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</a:t>
            </a:r>
            <a:r>
              <a:rPr lang="en-US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/Nd 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</a:t>
            </a:r>
            <a:r>
              <a:rPr lang="en-US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MORB 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не могут отражать фракционирование эле-</a:t>
            </a:r>
            <a:b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ментов только на стадии образования и кристаллизации базальтов.</a:t>
            </a:r>
            <a:endParaRPr lang="en-US" sz="1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l"/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Отчасти они унаследованы от источника</a:t>
            </a:r>
            <a:r>
              <a:rPr lang="en-US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endParaRPr lang="ru-RU" sz="1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59759" name="Text Box 15"/>
          <p:cNvSpPr txBox="1">
            <a:spLocks noChangeArrowheads="1"/>
          </p:cNvSpPr>
          <p:nvPr/>
        </p:nvSpPr>
        <p:spPr bwMode="auto">
          <a:xfrm>
            <a:off x="69850" y="5323808"/>
            <a:ext cx="5699126" cy="1200329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39999"/>
                </a:schemeClr>
              </a:gs>
            </a:gsLst>
            <a:lin ang="5400000" scaled="1"/>
          </a:gradFill>
          <a:ln w="127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 anchorCtr="1">
            <a:spAutoFit/>
          </a:bodyPr>
          <a:lstStyle/>
          <a:p>
            <a:pPr algn="l"/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Если изотопная гетерогенность возникла за счёт добавки аномального (</a:t>
            </a:r>
            <a:r>
              <a:rPr lang="ru-R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корового</a:t>
            </a:r>
            <a:r>
              <a:rPr lang="ru-RU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 компонента в мантию, тренды на обоих графиках должны отвечать примерно одному возрасту.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BA12F-763D-6D26-D183-61919AD0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AE03-BBBA-4F7C-9CC3-C436F39AD050}" type="slidenum">
              <a:rPr lang="ru-RU" smtClean="0"/>
              <a:pPr/>
              <a:t>79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8" name="Object 4"/>
          <p:cNvGraphicFramePr>
            <a:graphicFrameLocks noChangeAspect="1"/>
          </p:cNvGraphicFramePr>
          <p:nvPr/>
        </p:nvGraphicFramePr>
        <p:xfrm>
          <a:off x="1524000" y="182564"/>
          <a:ext cx="9144000" cy="652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9303959" imgH="6629522" progId="Excel.Chart.8">
                  <p:link/>
                </p:oleObj>
              </mc:Choice>
              <mc:Fallback>
                <p:oleObj name="Chart" r:id="rId3" imgW="9303959" imgH="6629522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82564"/>
                        <a:ext cx="9144000" cy="6523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9" name="Object 5"/>
          <p:cNvGraphicFramePr>
            <a:graphicFrameLocks noChangeAspect="1"/>
          </p:cNvGraphicFramePr>
          <p:nvPr/>
        </p:nvGraphicFramePr>
        <p:xfrm>
          <a:off x="3124200" y="762000"/>
          <a:ext cx="3894138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27200" imgH="596880" progId="Equation.3">
                  <p:embed/>
                </p:oleObj>
              </mc:Choice>
              <mc:Fallback>
                <p:oleObj name="Equation" r:id="rId5" imgW="2527200" imgH="5968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762000"/>
                        <a:ext cx="3894138" cy="920750"/>
                      </a:xfrm>
                      <a:prstGeom prst="rect">
                        <a:avLst/>
                      </a:prstGeom>
                      <a:noFill/>
                      <a:effectLst>
                        <a:outerShdw dist="17961" dir="2700000" algn="ctr" rotWithShape="0">
                          <a:srgbClr val="00000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E33076-E5A8-1156-4460-E2474986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335" y="0"/>
            <a:ext cx="6395258" cy="4833132"/>
          </a:xfrm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9156" y="1968269"/>
            <a:ext cx="6472844" cy="488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439593" y="985061"/>
            <a:ext cx="570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Изотопная гетерогенность мантии (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87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Sr/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86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143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Nd/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144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 может быть следствием её химической гетерогенности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(Rb/Sr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Sm/Nd)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334" y="4783975"/>
            <a:ext cx="5674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Два главных типа мантийных магм с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“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обогащёнными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”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характеристиками: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Щелочные базальты (А)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Обогащённые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толеиты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(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EB7CB-4256-AFA5-BC7C-53E77E7AB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AE03-BBBA-4F7C-9CC3-C436F39AD050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917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9268" name="Object 4"/>
          <p:cNvGraphicFramePr>
            <a:graphicFrameLocks noChangeAspect="1"/>
          </p:cNvGraphicFramePr>
          <p:nvPr/>
        </p:nvGraphicFramePr>
        <p:xfrm>
          <a:off x="1524000" y="3175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838" imgH="6629544" progId="Excel.Chart.8">
                  <p:link/>
                </p:oleObj>
              </mc:Choice>
              <mc:Fallback>
                <p:oleObj name="Chart" r:id="rId3" imgW="8846838" imgH="6629544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75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E8E24D-101F-237D-A0C3-C5864EB7D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546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24000" y="0"/>
          <a:ext cx="4572000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759" imgH="6172322" progId="Excel.Chart.8">
                  <p:link/>
                </p:oleObj>
              </mc:Choice>
              <mc:Fallback>
                <p:oleObj name="Chart" r:id="rId3" imgW="8846759" imgH="6172322" progId="Excel.Chart.8">
                  <p:link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4572000" cy="345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47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096000" y="0"/>
          <a:ext cx="4572000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8846759" imgH="6172322" progId="Excel.Chart.8">
                  <p:link/>
                </p:oleObj>
              </mc:Choice>
              <mc:Fallback>
                <p:oleObj name="Chart" r:id="rId5" imgW="8846759" imgH="6172322" progId="Excel.Chart.8">
                  <p:link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0"/>
                        <a:ext cx="4572000" cy="345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48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524000" y="3403600"/>
          <a:ext cx="4572000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7" imgW="8846759" imgH="6172322" progId="Excel.Chart.8">
                  <p:link/>
                </p:oleObj>
              </mc:Choice>
              <mc:Fallback>
                <p:oleObj name="Chart" r:id="rId7" imgW="8846759" imgH="6172322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403600"/>
                        <a:ext cx="4572000" cy="345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49" name="Object 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096000" y="3403600"/>
          <a:ext cx="4572000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9" imgW="8846759" imgH="6172322" progId="Excel.Chart.8">
                  <p:link/>
                </p:oleObj>
              </mc:Choice>
              <mc:Fallback>
                <p:oleObj name="Chart" r:id="rId9" imgW="8846759" imgH="6172322" progId="Excel.Chart.8">
                  <p:link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403600"/>
                        <a:ext cx="4572000" cy="345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B5284-E5E5-631C-04BE-42D6AC625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E22B-1DB9-4132-8CDE-08D1B57F6154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94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24000" y="0"/>
          <a:ext cx="4572000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759" imgH="6172322" progId="Excel.Chart.8">
                  <p:link/>
                </p:oleObj>
              </mc:Choice>
              <mc:Fallback>
                <p:oleObj name="Chart" r:id="rId3" imgW="8846759" imgH="6172322" progId="Excel.Chart.8">
                  <p:link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4572000" cy="345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5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096000" y="0"/>
          <a:ext cx="4572000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8846759" imgH="6172322" progId="Excel.Chart.8">
                  <p:link/>
                </p:oleObj>
              </mc:Choice>
              <mc:Fallback>
                <p:oleObj name="Chart" r:id="rId5" imgW="8846759" imgH="6172322" progId="Excel.Chart.8">
                  <p:link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0"/>
                        <a:ext cx="4572000" cy="345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6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524000" y="3403600"/>
          <a:ext cx="4572000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7" imgW="8846759" imgH="6172322" progId="Excel.Chart.8">
                  <p:link/>
                </p:oleObj>
              </mc:Choice>
              <mc:Fallback>
                <p:oleObj name="Chart" r:id="rId7" imgW="8846759" imgH="6172322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403600"/>
                        <a:ext cx="4572000" cy="345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7" name="Object 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096000" y="3403600"/>
          <a:ext cx="4572000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9" imgW="8846759" imgH="6172322" progId="Excel.Chart.8">
                  <p:link/>
                </p:oleObj>
              </mc:Choice>
              <mc:Fallback>
                <p:oleObj name="Chart" r:id="rId9" imgW="8846759" imgH="6172322" progId="Excel.Chart.8">
                  <p:link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403600"/>
                        <a:ext cx="4572000" cy="345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C9808F-F09C-76E4-0AC9-675E4BEC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E22B-1DB9-4132-8CDE-08D1B57F6154}" type="slidenum">
              <a:rPr lang="ru-RU" smtClean="0"/>
              <a:pPr/>
              <a:t>83</a:t>
            </a:fld>
            <a:endParaRPr lang="ru-RU"/>
          </a:p>
        </p:txBody>
      </p:sp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60" name="Object 4"/>
          <p:cNvGraphicFramePr>
            <a:graphicFrameLocks noChangeAspect="1"/>
          </p:cNvGraphicFramePr>
          <p:nvPr/>
        </p:nvGraphicFramePr>
        <p:xfrm>
          <a:off x="1524000" y="3175"/>
          <a:ext cx="914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838" imgH="6629544" progId="Excel.Chart.8">
                  <p:link/>
                </p:oleObj>
              </mc:Choice>
              <mc:Fallback>
                <p:oleObj name="Chart" r:id="rId3" imgW="8846838" imgH="6629544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175"/>
                        <a:ext cx="9144000" cy="685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861" name="Object 5"/>
          <p:cNvGraphicFramePr>
            <a:graphicFrameLocks noChangeAspect="1"/>
          </p:cNvGraphicFramePr>
          <p:nvPr/>
        </p:nvGraphicFramePr>
        <p:xfrm>
          <a:off x="6032501" y="5113338"/>
          <a:ext cx="3889375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90560" imgH="698400" progId="Equation.3">
                  <p:embed/>
                </p:oleObj>
              </mc:Choice>
              <mc:Fallback>
                <p:oleObj name="Equation" r:id="rId5" imgW="2590560" imgH="698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1" y="5113338"/>
                        <a:ext cx="3889375" cy="10731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0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A148FC-3F93-FE6F-D4AA-EF794A087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84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0480" y="1197034"/>
            <a:ext cx="12131040" cy="4738254"/>
            <a:chOff x="0" y="104"/>
            <a:chExt cx="5758" cy="2073"/>
          </a:xfrm>
        </p:grpSpPr>
        <p:sp>
          <p:nvSpPr>
            <p:cNvPr id="116752" name="Rectangle 16"/>
            <p:cNvSpPr>
              <a:spLocks noChangeArrowheads="1"/>
            </p:cNvSpPr>
            <p:nvPr/>
          </p:nvSpPr>
          <p:spPr bwMode="auto">
            <a:xfrm>
              <a:off x="0" y="104"/>
              <a:ext cx="5758" cy="2073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pic>
          <p:nvPicPr>
            <p:cNvPr id="116747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04"/>
              <a:ext cx="1382" cy="1037"/>
            </a:xfrm>
            <a:prstGeom prst="rect">
              <a:avLst/>
            </a:prstGeom>
            <a:noFill/>
          </p:spPr>
        </p:pic>
        <p:pic>
          <p:nvPicPr>
            <p:cNvPr id="116746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136"/>
              <a:ext cx="1382" cy="1037"/>
            </a:xfrm>
            <a:prstGeom prst="rect">
              <a:avLst/>
            </a:prstGeom>
            <a:noFill/>
          </p:spPr>
        </p:pic>
        <p:pic>
          <p:nvPicPr>
            <p:cNvPr id="116745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86" y="107"/>
              <a:ext cx="1382" cy="1037"/>
            </a:xfrm>
            <a:prstGeom prst="rect">
              <a:avLst/>
            </a:prstGeom>
            <a:noFill/>
          </p:spPr>
        </p:pic>
        <p:pic>
          <p:nvPicPr>
            <p:cNvPr id="116744" name="Picture 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83" y="1137"/>
              <a:ext cx="1382" cy="1037"/>
            </a:xfrm>
            <a:prstGeom prst="rect">
              <a:avLst/>
            </a:prstGeom>
            <a:noFill/>
          </p:spPr>
        </p:pic>
        <p:pic>
          <p:nvPicPr>
            <p:cNvPr id="116753" name="Picture 1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98" y="106"/>
              <a:ext cx="1382" cy="1038"/>
            </a:xfrm>
            <a:prstGeom prst="rect">
              <a:avLst/>
            </a:prstGeom>
            <a:noFill/>
          </p:spPr>
        </p:pic>
        <p:pic>
          <p:nvPicPr>
            <p:cNvPr id="116754" name="Picture 1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01" y="1134"/>
              <a:ext cx="1382" cy="1038"/>
            </a:xfrm>
            <a:prstGeom prst="rect">
              <a:avLst/>
            </a:prstGeom>
            <a:noFill/>
          </p:spPr>
        </p:pic>
        <p:pic>
          <p:nvPicPr>
            <p:cNvPr id="116755" name="Picture 1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77" y="109"/>
              <a:ext cx="1382" cy="1038"/>
            </a:xfrm>
            <a:prstGeom prst="rect">
              <a:avLst/>
            </a:prstGeom>
            <a:noFill/>
          </p:spPr>
        </p:pic>
        <p:pic>
          <p:nvPicPr>
            <p:cNvPr id="116756" name="Picture 2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182" y="1134"/>
              <a:ext cx="1382" cy="1038"/>
            </a:xfrm>
            <a:prstGeom prst="rect">
              <a:avLst/>
            </a:prstGeom>
            <a:noFill/>
          </p:spPr>
        </p:pic>
      </p:grpSp>
      <p:sp>
        <p:nvSpPr>
          <p:cNvPr id="116758" name="Rectangle 22"/>
          <p:cNvSpPr>
            <a:spLocks noGrp="1" noChangeArrowheads="1"/>
          </p:cNvSpPr>
          <p:nvPr>
            <p:ph type="title"/>
          </p:nvPr>
        </p:nvSpPr>
        <p:spPr>
          <a:xfrm>
            <a:off x="609600" y="-4818"/>
            <a:ext cx="10972800" cy="1139825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Формы статистических распределений элементов-примесей в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MORB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16759" name="Text Box 23" descr="Wide upward diagonal"/>
          <p:cNvSpPr txBox="1">
            <a:spLocks noChangeArrowheads="1"/>
          </p:cNvSpPr>
          <p:nvPr/>
        </p:nvSpPr>
        <p:spPr bwMode="auto">
          <a:xfrm>
            <a:off x="1922766" y="1424496"/>
            <a:ext cx="45397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16760" name="Text Box 24" descr="Wide upward diagonal"/>
          <p:cNvSpPr txBox="1">
            <a:spLocks noChangeArrowheads="1"/>
          </p:cNvSpPr>
          <p:nvPr/>
        </p:nvSpPr>
        <p:spPr bwMode="auto">
          <a:xfrm>
            <a:off x="1916909" y="3657001"/>
            <a:ext cx="98937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Log(Rb)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16761" name="Text Box 25" descr="Wide upward diagonal"/>
          <p:cNvSpPr txBox="1">
            <a:spLocks noChangeArrowheads="1"/>
          </p:cNvSpPr>
          <p:nvPr/>
        </p:nvSpPr>
        <p:spPr bwMode="auto">
          <a:xfrm>
            <a:off x="5097873" y="1424496"/>
            <a:ext cx="39466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16762" name="Text Box 26" descr="Wide upward diagonal"/>
          <p:cNvSpPr txBox="1">
            <a:spLocks noChangeArrowheads="1"/>
          </p:cNvSpPr>
          <p:nvPr/>
        </p:nvSpPr>
        <p:spPr bwMode="auto">
          <a:xfrm>
            <a:off x="4735341" y="3651527"/>
            <a:ext cx="93006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Log(Sr)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16763" name="Text Box 27" descr="Wide upward diagonal"/>
          <p:cNvSpPr txBox="1">
            <a:spLocks noChangeArrowheads="1"/>
          </p:cNvSpPr>
          <p:nvPr/>
        </p:nvSpPr>
        <p:spPr bwMode="auto">
          <a:xfrm>
            <a:off x="7797854" y="3651527"/>
            <a:ext cx="100540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Log(Nd)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16764" name="Text Box 28" descr="Wide upward diagonal"/>
          <p:cNvSpPr txBox="1">
            <a:spLocks noChangeArrowheads="1"/>
          </p:cNvSpPr>
          <p:nvPr/>
        </p:nvSpPr>
        <p:spPr bwMode="auto">
          <a:xfrm>
            <a:off x="8009491" y="1424496"/>
            <a:ext cx="4700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16765" name="Text Box 29" descr="Wide upward diagonal"/>
          <p:cNvSpPr txBox="1">
            <a:spLocks noChangeArrowheads="1"/>
          </p:cNvSpPr>
          <p:nvPr/>
        </p:nvSpPr>
        <p:spPr bwMode="auto">
          <a:xfrm>
            <a:off x="11028507" y="1424496"/>
            <a:ext cx="44755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16766" name="Text Box 30" descr="Wide upward diagonal"/>
          <p:cNvSpPr txBox="1">
            <a:spLocks noChangeArrowheads="1"/>
          </p:cNvSpPr>
          <p:nvPr/>
        </p:nvSpPr>
        <p:spPr bwMode="auto">
          <a:xfrm>
            <a:off x="10721841" y="3651527"/>
            <a:ext cx="98296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Log(Th)</a:t>
            </a:r>
            <a:endParaRPr lang="ru-RU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16767" name="Text Box 31" descr="Wide upward diagonal"/>
          <p:cNvSpPr txBox="1">
            <a:spLocks noChangeArrowheads="1"/>
          </p:cNvSpPr>
          <p:nvPr/>
        </p:nvSpPr>
        <p:spPr bwMode="auto">
          <a:xfrm>
            <a:off x="2225518" y="6118254"/>
            <a:ext cx="774096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>
              <a:spcBef>
                <a:spcPct val="30000"/>
              </a:spcBef>
            </a:pPr>
            <a:r>
              <a:rPr lang="ru-RU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Формы всех распределений близки к логнормальным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6F31F6-9D35-2DFC-7A87-A6F6D229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2A57-919B-4249-86B7-F0639A86C0BC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5DD80-E8E3-45AB-BB45-79A2A763BE7D}" type="slidenum">
              <a:rPr lang="ru-RU" sz="10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pPr/>
              <a:t>86</a:t>
            </a:fld>
            <a:endParaRPr lang="ru-RU" sz="10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7815"/>
            <a:ext cx="10972800" cy="679116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Что должна предусматривать более продвинутая модель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: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56931"/>
            <a:ext cx="10972800" cy="5173995"/>
          </a:xfrm>
        </p:spPr>
        <p:txBody>
          <a:bodyPr/>
          <a:lstStyle/>
          <a:p>
            <a:pPr>
              <a:spcBef>
                <a:spcPct val="6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Современная мантия химически гетерогенна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;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>
              <a:spcBef>
                <a:spcPct val="6000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Rb, Sr,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Nd, Lu, Hf, U, Th, Pb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и их парные отношения взаимно коррелированы в мантии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;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>
              <a:spcBef>
                <a:spcPct val="6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 мантии действуют процессы, противоположно влияющие на изотопные системы пород в ней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:</a:t>
            </a:r>
          </a:p>
          <a:p>
            <a:pPr lvl="1">
              <a:spcBef>
                <a:spcPct val="6000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постоянно возникающая химическая гетерогенность порождает изотопные вариации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;</a:t>
            </a:r>
          </a:p>
          <a:p>
            <a:pPr lvl="1">
              <a:spcBef>
                <a:spcPct val="6000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перемешивание вещества направлено на уничтожение любой гетерогенности (химической и изотопной) в мантии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</a:p>
          <a:p>
            <a:pPr>
              <a:spcBef>
                <a:spcPct val="60000"/>
              </a:spcBef>
            </a:pP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39939-2D4A-4FF3-88BB-7973D5048402}" type="slidenum"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pPr/>
              <a:t>87</a:t>
            </a:fld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r>
              <a:rPr lang="ru-RU" sz="3600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Статистическая модель: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3345" y="891363"/>
            <a:ext cx="11432771" cy="4990469"/>
          </a:xfr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ct val="70000"/>
              </a:spcAft>
              <a:buSzPct val="80000"/>
            </a:pP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Мантийный источник представлен дискретными элементами (доменами), изначально гомогенными. Количество доменов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 10</a:t>
            </a:r>
            <a:r>
              <a:rPr lang="ru-RU" sz="200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3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до  10</a:t>
            </a:r>
            <a:r>
              <a:rPr lang="ru-RU" sz="2000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6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приводит к одинаковым результатам;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70000"/>
              </a:spcAft>
              <a:buSzPct val="80000"/>
            </a:pP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Временная шкала разбивается на 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малых шагов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Dt; </a:t>
            </a:r>
            <a:b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2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S×Dt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= 4.5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ru-RU" sz="2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млрд.лет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;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=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30÷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100)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;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70000"/>
              </a:spcAft>
              <a:buSzPct val="80000"/>
            </a:pP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 самого начала на каждом шаге в каждом дискретном элементе (домене) формируется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‘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случайный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'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сдвиг по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U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/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Pb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Th/Pb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/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Nd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Rb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/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и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Lu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/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Hf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так, чтобы в конце всего процесса получить статистические распределения этих отношений, наблюдаемые в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MORB;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70000"/>
              </a:spcAft>
              <a:buSzPct val="80000"/>
            </a:pP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 каждом временном шаге изотопные отношения изменяются в соответствии с законом радиоактивного распада;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70000"/>
              </a:spcAft>
              <a:buSzPct val="80000"/>
            </a:pP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 каждом шаге в двух случайно выбранных элементах (доменах) изотопные отношения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Sr, Pb, Nd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Hf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уравновешиваются между собой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моделируется смешение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).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Доля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(F)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доменов, вовлечённых в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‘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смешение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’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менялось от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0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до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D, </a:t>
            </a:r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лучшие результаты получены для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F=0.2×D.</a:t>
            </a:r>
            <a:endParaRPr lang="ru-RU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515"/>
            <a:ext cx="9235440" cy="69210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7350" name="Rectangle 6"/>
          <p:cNvSpPr>
            <a:spLocks noGrp="1" noChangeArrowheads="1"/>
          </p:cNvSpPr>
          <p:nvPr>
            <p:ph type="title"/>
          </p:nvPr>
        </p:nvSpPr>
        <p:spPr>
          <a:xfrm>
            <a:off x="9144000" y="139700"/>
            <a:ext cx="3048000" cy="2357440"/>
          </a:xfrm>
        </p:spPr>
        <p:txBody>
          <a:bodyPr/>
          <a:lstStyle/>
          <a:p>
            <a:pPr algn="l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 очень хорошим приближением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/Nd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отношение в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толеитах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(MORB)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отражает состав их источника по причине высоких степеней плавления</a:t>
            </a:r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4491038" y="2497139"/>
            <a:ext cx="1757362" cy="3792537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6E0B2C-D409-4523-DCC4-3E58F9F0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12A57-919B-4249-86B7-F0639A86C0BC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38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21468917"/>
              </p:ext>
            </p:extLst>
          </p:nvPr>
        </p:nvGraphicFramePr>
        <p:xfrm>
          <a:off x="0" y="1328735"/>
          <a:ext cx="6095238" cy="46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759" imgH="6172322" progId="Excel.Chart.8">
                  <p:link/>
                </p:oleObj>
              </mc:Choice>
              <mc:Fallback>
                <p:oleObj name="Chart" r:id="rId3" imgW="8846759" imgH="6172322" progId="Excel.Chart.8">
                  <p:link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28735"/>
                        <a:ext cx="6095238" cy="46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39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17121087"/>
              </p:ext>
            </p:extLst>
          </p:nvPr>
        </p:nvGraphicFramePr>
        <p:xfrm>
          <a:off x="6096762" y="1328737"/>
          <a:ext cx="6095238" cy="46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8846759" imgH="6172322" progId="Excel.Chart.8">
                  <p:link/>
                </p:oleObj>
              </mc:Choice>
              <mc:Fallback>
                <p:oleObj name="Chart" r:id="rId5" imgW="8846759" imgH="6172322" progId="Excel.Chart.8">
                  <p:link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762" y="1328737"/>
                        <a:ext cx="6095238" cy="46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E1411-DE26-0E30-9AFC-803666BE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CD48C-F18B-4F3D-839A-1AFF3C3B6D04}" type="slidenum">
              <a:rPr lang="ru-RU" smtClean="0"/>
              <a:pPr/>
              <a:t>89</a:t>
            </a:fld>
            <a:endParaRPr lang="ru-RU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724" name="Object 4"/>
          <p:cNvGraphicFramePr>
            <a:graphicFrameLocks noChangeAspect="1"/>
          </p:cNvGraphicFramePr>
          <p:nvPr/>
        </p:nvGraphicFramePr>
        <p:xfrm>
          <a:off x="1524000" y="1"/>
          <a:ext cx="9144000" cy="685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846838" imgH="6629544" progId="Excel.Chart.8">
                  <p:link/>
                </p:oleObj>
              </mc:Choice>
              <mc:Fallback>
                <p:oleObj name="Chart" r:id="rId3" imgW="8846838" imgH="6629544" progId="Excel.Chart.8">
                  <p:link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"/>
                        <a:ext cx="9144000" cy="685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53EA93-9363-8C49-F73E-B022C912B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76201"/>
            <a:ext cx="4268788" cy="3197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279776"/>
            <a:ext cx="4268788" cy="3197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7214" y="3276601"/>
            <a:ext cx="4268787" cy="319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184325" name="Group 5"/>
          <p:cNvGrpSpPr>
            <a:grpSpLocks/>
          </p:cNvGrpSpPr>
          <p:nvPr/>
        </p:nvGrpSpPr>
        <p:grpSpPr bwMode="auto">
          <a:xfrm>
            <a:off x="1827214" y="76200"/>
            <a:ext cx="8537575" cy="6400800"/>
            <a:chOff x="191" y="48"/>
            <a:chExt cx="5378" cy="4032"/>
          </a:xfrm>
        </p:grpSpPr>
        <p:pic>
          <p:nvPicPr>
            <p:cNvPr id="184326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" y="48"/>
              <a:ext cx="2689" cy="20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84327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880" y="2066"/>
              <a:ext cx="2689" cy="201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84328" name="Picture 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1" y="2064"/>
              <a:ext cx="2689" cy="20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184329" name="Text Box 9" descr="Wide upward diagonal"/>
          <p:cNvSpPr txBox="1">
            <a:spLocks noChangeArrowheads="1"/>
          </p:cNvSpPr>
          <p:nvPr/>
        </p:nvSpPr>
        <p:spPr bwMode="auto">
          <a:xfrm>
            <a:off x="6094414" y="280989"/>
            <a:ext cx="4573587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r>
              <a:rPr lang="ru-RU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Химическая гетерогенность в модели увеличивается от нуля в начале до современных вариаций в </a:t>
            </a:r>
            <a:r>
              <a:rPr 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MORB</a:t>
            </a:r>
            <a:endParaRPr lang="ru-RU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9506B1-BB33-32CB-4B58-60755FB14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90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1030" y="153986"/>
            <a:ext cx="4428000" cy="33181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4413" y="153986"/>
            <a:ext cx="4428000" cy="33181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8663" y="3470768"/>
            <a:ext cx="4428000" cy="33181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863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4413" y="3463639"/>
            <a:ext cx="4428000" cy="33181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4743450" y="1530350"/>
            <a:ext cx="2686050" cy="349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39999"/>
                </a:schemeClr>
              </a:gs>
            </a:gsLst>
            <a:lin ang="5400000" scaled="1"/>
          </a:gradFill>
          <a:ln w="127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 algn="ctr"/>
            <a:r>
              <a:rPr lang="ru-RU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слабое перемешивание</a:t>
            </a:r>
          </a:p>
        </p:txBody>
      </p:sp>
      <p:sp>
        <p:nvSpPr>
          <p:cNvPr id="186375" name="Text Box 7"/>
          <p:cNvSpPr txBox="1">
            <a:spLocks noChangeArrowheads="1"/>
          </p:cNvSpPr>
          <p:nvPr/>
        </p:nvSpPr>
        <p:spPr bwMode="auto">
          <a:xfrm>
            <a:off x="4718051" y="4721225"/>
            <a:ext cx="2595563" cy="3492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39999"/>
                </a:schemeClr>
              </a:gs>
            </a:gsLst>
            <a:lin ang="5400000" scaled="1"/>
          </a:gradFill>
          <a:ln w="127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Ctr="1">
            <a:spAutoFit/>
          </a:bodyPr>
          <a:lstStyle/>
          <a:p>
            <a:pPr algn="ctr"/>
            <a:r>
              <a:rPr lang="ru-RU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полная гомогенизация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6E184-1E62-4C2D-3FF7-D4BBE63C5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AE03-BBBA-4F7C-9CC3-C436F39AD050}" type="slidenum">
              <a:rPr lang="ru-RU" smtClean="0"/>
              <a:pPr/>
              <a:t>91</a:t>
            </a:fld>
            <a:endParaRPr lang="ru-RU"/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625" y="228601"/>
            <a:ext cx="4268788" cy="319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884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4414" y="228601"/>
            <a:ext cx="4268787" cy="319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7214" y="3429001"/>
            <a:ext cx="4268787" cy="319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884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4414" y="3430588"/>
            <a:ext cx="4268787" cy="3198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188422" name="Group 6"/>
          <p:cNvGrpSpPr>
            <a:grpSpLocks/>
          </p:cNvGrpSpPr>
          <p:nvPr/>
        </p:nvGrpSpPr>
        <p:grpSpPr bwMode="auto">
          <a:xfrm>
            <a:off x="1827214" y="228600"/>
            <a:ext cx="8535987" cy="6400800"/>
            <a:chOff x="191" y="144"/>
            <a:chExt cx="5377" cy="4032"/>
          </a:xfrm>
        </p:grpSpPr>
        <p:pic>
          <p:nvPicPr>
            <p:cNvPr id="188423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1" y="2160"/>
              <a:ext cx="2689" cy="20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88424" name="Picture 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1" y="145"/>
              <a:ext cx="2689" cy="20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88425" name="Picture 9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878" y="144"/>
              <a:ext cx="2689" cy="20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88426" name="Picture 10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879" y="2161"/>
              <a:ext cx="2689" cy="201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8B1F6C-90F9-DC4F-5BE3-594340AC6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2292-C643-4D36-ACDE-AB5CF8448BDC}" type="slidenum">
              <a:rPr lang="ru-RU" smtClean="0"/>
              <a:pPr/>
              <a:t>92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38051" y="1031389"/>
            <a:ext cx="11515898" cy="4795223"/>
          </a:xfr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110000"/>
              </a:spcBef>
            </a:pP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Наблюдаемые изотопные аномалии могли возникнуть в результате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внутримантийной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дифференциации вещества, например, в связи с интрузивным </a:t>
            </a:r>
            <a:r>
              <a:rPr lang="ru-RU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магматизмом</a:t>
            </a: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в мантии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.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>
              <a:lnSpc>
                <a:spcPct val="110000"/>
              </a:lnSpc>
              <a:spcBef>
                <a:spcPct val="11000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Насколько реальны такие процессы?</a:t>
            </a:r>
          </a:p>
          <a:p>
            <a:pPr>
              <a:lnSpc>
                <a:spcPct val="110000"/>
              </a:lnSpc>
              <a:spcBef>
                <a:spcPct val="110000"/>
              </a:spcBef>
              <a:buFont typeface="Wingdings" pitchFamily="2" charset="2"/>
              <a:buNone/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				или:</a:t>
            </a:r>
          </a:p>
          <a:p>
            <a:pPr>
              <a:lnSpc>
                <a:spcPct val="110000"/>
              </a:lnSpc>
              <a:spcBef>
                <a:spcPct val="110000"/>
              </a:spcBef>
            </a:pPr>
            <a:r>
              <a:rPr lang="ru-RU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Всегда ли возможно полное (100.0%) удаление расплавов из мантии?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86905A-653D-29AB-4014-C57B3C1B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FF00-26B7-4A6F-92C1-323D7CCD074F}" type="slidenum">
              <a:rPr lang="ru-RU" smtClean="0"/>
              <a:pPr/>
              <a:t>93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0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90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6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77529"/>
            <a:ext cx="8229600" cy="584775"/>
          </a:xfrm>
          <a:noFill/>
        </p:spPr>
        <p:txBody>
          <a:bodyPr>
            <a:sp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Вывод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2974" y="1087437"/>
            <a:ext cx="11006051" cy="4683125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8000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Характер изотопной гетерогенности мантийных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толеитов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статистически согласуется с их (и, вероятно, мантийной) химической гетерогенностью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;</a:t>
            </a:r>
          </a:p>
          <a:p>
            <a:pPr>
              <a:lnSpc>
                <a:spcPct val="110000"/>
              </a:lnSpc>
              <a:spcBef>
                <a:spcPct val="8000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Изотопные аномалии (компоненты)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DM,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EM-I, EM-II, HIMU вполне непротиворечиво могут быть объяснены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внутримантийным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магматизмом:</a:t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grpSp>
        <p:nvGrpSpPr>
          <p:cNvPr id="192516" name="Group 4"/>
          <p:cNvGrpSpPr>
            <a:grpSpLocks/>
          </p:cNvGrpSpPr>
          <p:nvPr/>
        </p:nvGrpSpPr>
        <p:grpSpPr bwMode="auto">
          <a:xfrm>
            <a:off x="2425700" y="3932241"/>
            <a:ext cx="7702550" cy="625475"/>
            <a:chOff x="485" y="2544"/>
            <a:chExt cx="4852" cy="394"/>
          </a:xfrm>
        </p:grpSpPr>
        <p:grpSp>
          <p:nvGrpSpPr>
            <p:cNvPr id="192517" name="Group 5"/>
            <p:cNvGrpSpPr>
              <a:grpSpLocks/>
            </p:cNvGrpSpPr>
            <p:nvPr/>
          </p:nvGrpSpPr>
          <p:grpSpPr bwMode="auto">
            <a:xfrm>
              <a:off x="485" y="2556"/>
              <a:ext cx="1241" cy="382"/>
              <a:chOff x="624" y="3072"/>
              <a:chExt cx="1344" cy="382"/>
            </a:xfrm>
          </p:grpSpPr>
          <p:sp>
            <p:nvSpPr>
              <p:cNvPr id="192518" name="Text Box 6"/>
              <p:cNvSpPr txBox="1">
                <a:spLocks noChangeArrowheads="1"/>
              </p:cNvSpPr>
              <p:nvPr/>
            </p:nvSpPr>
            <p:spPr bwMode="auto">
              <a:xfrm>
                <a:off x="624" y="3072"/>
                <a:ext cx="960" cy="382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Частичное плавление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  <p:sp>
            <p:nvSpPr>
              <p:cNvPr id="192519" name="Line 7"/>
              <p:cNvSpPr>
                <a:spLocks noChangeShapeType="1"/>
              </p:cNvSpPr>
              <p:nvPr/>
            </p:nvSpPr>
            <p:spPr bwMode="auto">
              <a:xfrm>
                <a:off x="1584" y="3264"/>
                <a:ext cx="384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stealth" w="med" len="lg"/>
              </a:ln>
              <a:effectLst/>
            </p:spPr>
            <p:txBody>
              <a:bodyPr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192520" name="Group 8"/>
            <p:cNvGrpSpPr>
              <a:grpSpLocks/>
            </p:cNvGrpSpPr>
            <p:nvPr/>
          </p:nvGrpSpPr>
          <p:grpSpPr bwMode="auto">
            <a:xfrm>
              <a:off x="1726" y="2544"/>
              <a:ext cx="1373" cy="382"/>
              <a:chOff x="2064" y="3072"/>
              <a:chExt cx="1488" cy="382"/>
            </a:xfrm>
          </p:grpSpPr>
          <p:sp>
            <p:nvSpPr>
              <p:cNvPr id="192521" name="Text Box 9"/>
              <p:cNvSpPr txBox="1">
                <a:spLocks noChangeArrowheads="1"/>
              </p:cNvSpPr>
              <p:nvPr/>
            </p:nvSpPr>
            <p:spPr bwMode="auto">
              <a:xfrm>
                <a:off x="2064" y="3072"/>
                <a:ext cx="1152" cy="382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ru-RU" sz="16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</a:rPr>
                  <a:t>перемещение расплава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  <p:sp>
            <p:nvSpPr>
              <p:cNvPr id="192522" name="Line 10"/>
              <p:cNvSpPr>
                <a:spLocks noChangeShapeType="1"/>
              </p:cNvSpPr>
              <p:nvPr/>
            </p:nvSpPr>
            <p:spPr bwMode="auto">
              <a:xfrm>
                <a:off x="3216" y="3264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stealth" w="med" len="lg"/>
              </a:ln>
              <a:effectLst/>
            </p:spPr>
            <p:txBody>
              <a:bodyPr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endParaRPr>
              </a:p>
            </p:txBody>
          </p:sp>
        </p:grpSp>
        <p:sp>
          <p:nvSpPr>
            <p:cNvPr id="192523" name="Text Box 11"/>
            <p:cNvSpPr txBox="1">
              <a:spLocks noChangeArrowheads="1"/>
            </p:cNvSpPr>
            <p:nvPr/>
          </p:nvSpPr>
          <p:spPr bwMode="auto">
            <a:xfrm>
              <a:off x="3144" y="2544"/>
              <a:ext cx="1152" cy="382"/>
            </a:xfrm>
            <a:prstGeom prst="rect">
              <a:avLst/>
            </a:prstGeom>
            <a:noFill/>
            <a:ln w="25400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Кристаллизация в мантии</a:t>
              </a:r>
              <a:endPara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192524" name="Text Box 12"/>
            <p:cNvSpPr txBox="1">
              <a:spLocks noChangeArrowheads="1"/>
            </p:cNvSpPr>
            <p:nvPr/>
          </p:nvSpPr>
          <p:spPr bwMode="auto">
            <a:xfrm>
              <a:off x="4517" y="2624"/>
              <a:ext cx="82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+</a:t>
              </a:r>
              <a:r>
                <a:rPr lang="ru-RU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 Время</a:t>
              </a:r>
              <a:endPara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</p:grpSp>
      <p:grpSp>
        <p:nvGrpSpPr>
          <p:cNvPr id="192525" name="Group 13"/>
          <p:cNvGrpSpPr>
            <a:grpSpLocks/>
          </p:cNvGrpSpPr>
          <p:nvPr/>
        </p:nvGrpSpPr>
        <p:grpSpPr bwMode="auto">
          <a:xfrm>
            <a:off x="2008753" y="4810129"/>
            <a:ext cx="8359291" cy="1220788"/>
            <a:chOff x="1736" y="3360"/>
            <a:chExt cx="3076" cy="769"/>
          </a:xfrm>
        </p:grpSpPr>
        <p:sp>
          <p:nvSpPr>
            <p:cNvPr id="192526" name="AutoShape 14"/>
            <p:cNvSpPr>
              <a:spLocks/>
            </p:cNvSpPr>
            <p:nvPr/>
          </p:nvSpPr>
          <p:spPr bwMode="auto">
            <a:xfrm rot="16200000">
              <a:off x="3190" y="1994"/>
              <a:ext cx="198" cy="2930"/>
            </a:xfrm>
            <a:prstGeom prst="leftBrace">
              <a:avLst>
                <a:gd name="adj1" fmla="val 122917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endParaRPr>
            </a:p>
          </p:txBody>
        </p:sp>
        <p:sp>
          <p:nvSpPr>
            <p:cNvPr id="192527" name="Text Box 15"/>
            <p:cNvSpPr txBox="1">
              <a:spLocks noChangeArrowheads="1"/>
            </p:cNvSpPr>
            <p:nvPr/>
          </p:nvSpPr>
          <p:spPr bwMode="auto">
            <a:xfrm>
              <a:off x="1736" y="3606"/>
              <a:ext cx="3076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на фоне конвективного перемешивания мантии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 </a:t>
              </a:r>
              <a:b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</a:br>
              <a:r>
                <a:rPr lang="ru-RU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</a:rPr>
                <a:t>(недостаточно эффективного для полной гомогенизации)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EF5078-03DF-F7F4-10B1-3D04A7FD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3FF00-26B7-4A6F-92C1-323D7CCD074F}" type="slidenum">
              <a:rPr lang="ru-RU" smtClean="0"/>
              <a:pPr/>
              <a:t>94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9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9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227BE-54F2-459B-9BEA-A281EDF9435C}" type="slidenum">
              <a:rPr lang="ru-RU" sz="10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pPr/>
              <a:t>95</a:t>
            </a:fld>
            <a:endParaRPr lang="ru-RU" sz="10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150530" name="Picture 2" descr="Wide upward diago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56" y="1149150"/>
            <a:ext cx="6099536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50531" name="Picture 3" descr="Wide upward diago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57" y="1149150"/>
            <a:ext cx="6099537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50532" name="Picture 4" descr="Wide upward diagon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2817" y="1145975"/>
            <a:ext cx="6099536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50533" name="Picture 5" descr="Wide upward diagona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6467" y="1145975"/>
            <a:ext cx="6099536" cy="457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50534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43888"/>
            <a:ext cx="10972800" cy="1040633"/>
          </a:xfrm>
        </p:spPr>
        <p:txBody>
          <a:bodyPr/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Сравнение составов магматических пород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и пород, связанных с метасоматозом</a:t>
            </a:r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1987550" y="5749189"/>
            <a:ext cx="8216900" cy="83099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39999"/>
                </a:schemeClr>
              </a:gs>
            </a:gsLst>
            <a:lin ang="5400000" scaled="1"/>
          </a:gradFill>
          <a:ln w="127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l">
              <a:spcBef>
                <a:spcPct val="30000"/>
              </a:spcBef>
            </a:pPr>
            <a:r>
              <a:rPr lang="ru-RU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Модели, привлекающие метасоматоз в качестве причины изменения состава геосфер – не состоятельны.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after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5" grpId="0" animBg="1"/>
    </p:bld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698</TotalTime>
  <Words>4698</Words>
  <Application>Microsoft Office PowerPoint</Application>
  <PresentationFormat>Widescreen</PresentationFormat>
  <Paragraphs>886</Paragraphs>
  <Slides>95</Slides>
  <Notes>72</Notes>
  <HiddenSlides>4</HiddenSlides>
  <MMClips>0</MMClips>
  <ScaleCrop>false</ScaleCrop>
  <HeadingPairs>
    <vt:vector size="10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Links</vt:lpstr>
      </vt:variant>
      <vt:variant>
        <vt:i4>34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139" baseType="lpstr">
      <vt:lpstr>Arial</vt:lpstr>
      <vt:lpstr>Calibri</vt:lpstr>
      <vt:lpstr>Cambria</vt:lpstr>
      <vt:lpstr>Cambria Math</vt:lpstr>
      <vt:lpstr>Symbol</vt:lpstr>
      <vt:lpstr>Verdana</vt:lpstr>
      <vt:lpstr>Wingdings</vt:lpstr>
      <vt:lpstr>Globe</vt:lpstr>
      <vt:lpstr>file:///C:\Users\Yuri%20Kostitsyn\Documents\Lectures\LECTURES.XLS!Chart3</vt:lpstr>
      <vt:lpstr>file:///C:\Users\Yuri%20Kostitsyn\Documents\Lectures\Lectures.XLS!Chart3</vt:lpstr>
      <vt:lpstr>file:///C:\Users\Yuri%20Kostitsyn\Documents\Lectures\LECTURES.XLS!Concordia</vt:lpstr>
      <vt:lpstr>file:///C:\Users\Yuri%20Kostitsyn\Documents\Lectures\LECTURES.XLS!Concordia</vt:lpstr>
      <vt:lpstr>file:///C:\Users\Yuri%20Kostitsyn\Documents\Lectures\LECTURES.XLS!Concordia</vt:lpstr>
      <vt:lpstr>file:///C:\Users\Yuri%20Kostitsyn\Documents\Lectures\LECTURES.XLS!Concordia</vt:lpstr>
      <vt:lpstr>file:///C:\Users\Yuri%20Kostitsyn\Documents\Lectures\LECTURES.XLS!Concordia</vt:lpstr>
      <vt:lpstr>file:///C:\Users\Yuri%20Kostitsyn\Documents\EX\Sangilen%20U-Pb.xls!Общее</vt:lpstr>
      <vt:lpstr>file:///C:\Documents%20and%20Settings\Elena%20V.Bibikova.BIBIKOVA\My%20Documents\HOME\tables\186ratios1.xls!Concordia3</vt:lpstr>
      <vt:lpstr>file:///C:\Users\Yuri%20Kostitsyn\Documents\EX\Pictures.xls!U(Pb)</vt:lpstr>
      <vt:lpstr>file:///C:\Users\Yuri%20Kostitsyn\Documents\Lectures\Lectures.XLS!FirstPb</vt:lpstr>
      <vt:lpstr>file:///C:\Users\Yuri%20Kostitsyn\Documents\Lectures\Lectures.XLS!FirstPb</vt:lpstr>
      <vt:lpstr>file:///C:\Users\Yuri%20Kostitsyn\Documents\Lectures\LECTURES.XLS!Stacey-Kr%20(3)</vt:lpstr>
      <vt:lpstr>file:///C:\Users\Yuri%20Kostitsyn\Documents\Lectures\LECTURES.XLS!Stacey-Kr%20(3)</vt:lpstr>
      <vt:lpstr>file:///C:\Users\Yuri%20Kostitsyn\Documents\Lectures\Lectures.XLS!Stacey-Kr%20(9)</vt:lpstr>
      <vt:lpstr>file:///C:\Users\Yuri%20Kostitsyn\Documents\Lectures\Lectures.XLS!Stacey-Kr%20(9)</vt:lpstr>
      <vt:lpstr>file:///C:\Users\Yuri%20Kostitsyn\Documents\Lectures\Lectures.XLS!Stacey-Kr%20(9)</vt:lpstr>
      <vt:lpstr>file:///C:\Users\Yuri%20Kostitsyn\Documents\Lectures\Lectures.XLS!Stacey-Kr%20(9)</vt:lpstr>
      <vt:lpstr>file:///C:\Users\Yuri%20Kostitsyn\Documents\Lectures\Lectures.XLS!Th-U</vt:lpstr>
      <vt:lpstr>file:///C:\Users\Yuri%20Kostitsyn\Documents\Lectures\Lectures.XLS!208206</vt:lpstr>
      <vt:lpstr>file:///C:\Users\Yuri%20Kostitsyn\Documents\Lectures\LECTURES.XLS!Stacey-Kr%20(4)</vt:lpstr>
      <vt:lpstr>file:///C:\Users\Yuri%20Kostitsyn\Documents\Lectures\LECTURES.XLS!Stacey-Kr%20(4)</vt:lpstr>
      <vt:lpstr>file:///C:\Users\Yuri%20Kostitsyn\Documents\EX\Pictures.xls!ENd(6Pb)</vt:lpstr>
      <vt:lpstr>file:///C:\Users\Yuri%20Kostitsyn\Documents\PPT\EX\Pictures.xls!U(Sr)</vt:lpstr>
      <vt:lpstr>file:///C:\Users\Yuri%20Kostitsyn\Documents\PPT\EX\Pictures.xls!Nd(Sr)</vt:lpstr>
      <vt:lpstr>file:///C:\Users\Yuri%20Kostitsyn\Documents\PPT\EX\Pictures.xls!Pb(Sr)</vt:lpstr>
      <vt:lpstr>file:///C:\Users\Yuri%20Kostitsyn\Documents\PPT\EX\Pictures.xls!U(Rb)</vt:lpstr>
      <vt:lpstr>file:///C:\Users\Yuri%20Kostitsyn\Documents\PPT\EX\Pictures.xls!Nd(SmNd)</vt:lpstr>
      <vt:lpstr>file:///C:\Users\Yuri%20Kostitsyn\Documents\PPT\EX\Pictures.xls!Pb(SmNd)</vt:lpstr>
      <vt:lpstr>file:///C:\Users\Yuri%20Kostitsyn\Documents\PPT\EX\Pictures.xls!U(SmNd)</vt:lpstr>
      <vt:lpstr>file:///C:\Users\Yuri%20Kostitsyn\Documents\PPT\EX\Pictures.xls!Th(SmNd)</vt:lpstr>
      <vt:lpstr>file:///C:\Users\Yuri%20Kostitsyn\Documents\EX\Pictures.xls!mu(mui)</vt:lpstr>
      <vt:lpstr>file:///C:\Users\Yuri%20Kostitsyn\Documents\PPT\EX\Pictures.xls!Nd(Sr)</vt:lpstr>
      <vt:lpstr>file:///C:\Users\Yuri%20Kostitsyn\Documents\PPT\EX\Pictures.xls!U(Sr)</vt:lpstr>
      <vt:lpstr>Equation</vt:lpstr>
      <vt:lpstr>CorelPhotoPaint.Image.9</vt:lpstr>
      <vt:lpstr>U-Th-Pb система</vt:lpstr>
      <vt:lpstr>Схемы распада</vt:lpstr>
      <vt:lpstr>PowerPoint Presentation</vt:lpstr>
      <vt:lpstr>PowerPoint Presentation</vt:lpstr>
      <vt:lpstr>PowerPoint Presentation</vt:lpstr>
      <vt:lpstr>Вычисление U-Pb возраста</vt:lpstr>
      <vt:lpstr>Гулинский щёлочно-карбонатитовый массив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Задача 15. Построить U-Pb дискордию  (в координатах Аренса-Везерилла и Тера-Вассербурга) для T1 и T2:</vt:lpstr>
      <vt:lpstr>PowerPoint Presentation</vt:lpstr>
      <vt:lpstr>Катодолюминесцентные снимки зёрен циркона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Гранитоиды Сангилена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Изотопная геохимия свинца</vt:lpstr>
      <vt:lpstr>Содержание Th, U, Pb и изотопный состав свинца  в различных породах Земли и хондритах</vt:lpstr>
      <vt:lpstr>PowerPoint Presentation</vt:lpstr>
      <vt:lpstr>PowerPoint Presentation</vt:lpstr>
      <vt:lpstr>PowerPoint Presentation</vt:lpstr>
      <vt:lpstr>PowerPoint Presentation</vt:lpstr>
      <vt:lpstr>“Возраст Земли”</vt:lpstr>
      <vt:lpstr>PowerPoint Presentation</vt:lpstr>
      <vt:lpstr>PowerPoint Presentation</vt:lpstr>
      <vt:lpstr>PowerPoint Presentation</vt:lpstr>
      <vt:lpstr>Определение U/Pb отношения в породах и их источнике по изотопному составу свинца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Определение Th/U отношения в источнике по изотопному составу свинца</vt:lpstr>
      <vt:lpstr>PowerPoint Presentation</vt:lpstr>
      <vt:lpstr>PowerPoint Presentation</vt:lpstr>
      <vt:lpstr>Задача 16. Вычислить модельный возраст и m для источника рудного свинца, построить линию эволюции изотопного состава свинца в источнике (данные – на сайте wiki.web.ru, файл Ex16.xls)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Задача 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Формы статистических распределений элементов-примесей в MORB</vt:lpstr>
      <vt:lpstr>Что должна предусматривать более продвинутая модель:</vt:lpstr>
      <vt:lpstr>Статистическая модель:</vt:lpstr>
      <vt:lpstr>С очень хорошим приближением Sm/Nd отношение в толеитах (MORB) отражает состав их источника по причине высоких степеней плавления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Вывод:</vt:lpstr>
      <vt:lpstr>Сравнение составов магматических пород и пород, связанных с метасоматозом</vt:lpstr>
    </vt:vector>
  </TitlesOfParts>
  <Company>IMGRE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U-Pb метод</dc:title>
  <dc:creator>Yuri Kostitsyn</dc:creator>
  <cp:lastModifiedBy>Yuri Kostitsyn</cp:lastModifiedBy>
  <cp:revision>242</cp:revision>
  <dcterms:created xsi:type="dcterms:W3CDTF">2002-12-03T12:14:18Z</dcterms:created>
  <dcterms:modified xsi:type="dcterms:W3CDTF">2022-12-04T16:35:24Z</dcterms:modified>
</cp:coreProperties>
</file>