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7"/>
  </p:notesMasterIdLst>
  <p:handoutMasterIdLst>
    <p:handoutMasterId r:id="rId48"/>
  </p:handoutMasterIdLst>
  <p:sldIdLst>
    <p:sldId id="334" r:id="rId2"/>
    <p:sldId id="357" r:id="rId3"/>
    <p:sldId id="369" r:id="rId4"/>
    <p:sldId id="304" r:id="rId5"/>
    <p:sldId id="305" r:id="rId6"/>
    <p:sldId id="306" r:id="rId7"/>
    <p:sldId id="307" r:id="rId8"/>
    <p:sldId id="308" r:id="rId9"/>
    <p:sldId id="309" r:id="rId10"/>
    <p:sldId id="315" r:id="rId11"/>
    <p:sldId id="311" r:id="rId12"/>
    <p:sldId id="310" r:id="rId13"/>
    <p:sldId id="335" r:id="rId14"/>
    <p:sldId id="368" r:id="rId15"/>
    <p:sldId id="313" r:id="rId16"/>
    <p:sldId id="327" r:id="rId17"/>
    <p:sldId id="318" r:id="rId18"/>
    <p:sldId id="345" r:id="rId19"/>
    <p:sldId id="348" r:id="rId20"/>
    <p:sldId id="346" r:id="rId21"/>
    <p:sldId id="347" r:id="rId22"/>
    <p:sldId id="349" r:id="rId23"/>
    <p:sldId id="370" r:id="rId24"/>
    <p:sldId id="363" r:id="rId25"/>
    <p:sldId id="329" r:id="rId26"/>
    <p:sldId id="326" r:id="rId27"/>
    <p:sldId id="359" r:id="rId28"/>
    <p:sldId id="332" r:id="rId29"/>
    <p:sldId id="338" r:id="rId30"/>
    <p:sldId id="354" r:id="rId31"/>
    <p:sldId id="320" r:id="rId32"/>
    <p:sldId id="358" r:id="rId33"/>
    <p:sldId id="364" r:id="rId34"/>
    <p:sldId id="341" r:id="rId35"/>
    <p:sldId id="367" r:id="rId36"/>
    <p:sldId id="360" r:id="rId37"/>
    <p:sldId id="361" r:id="rId38"/>
    <p:sldId id="337" r:id="rId39"/>
    <p:sldId id="366" r:id="rId40"/>
    <p:sldId id="324" r:id="rId41"/>
    <p:sldId id="365" r:id="rId42"/>
    <p:sldId id="342" r:id="rId43"/>
    <p:sldId id="317" r:id="rId44"/>
    <p:sldId id="333" r:id="rId45"/>
    <p:sldId id="330" r:id="rId46"/>
  </p:sldIdLst>
  <p:sldSz cx="12192000" cy="6858000"/>
  <p:notesSz cx="6888163" cy="96234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31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66"/>
    <a:srgbClr val="00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6" autoAdjust="0"/>
    <p:restoredTop sz="89373" autoAdjust="0"/>
  </p:normalViewPr>
  <p:slideViewPr>
    <p:cSldViewPr>
      <p:cViewPr varScale="1">
        <p:scale>
          <a:sx n="69" d="100"/>
          <a:sy n="69" d="100"/>
        </p:scale>
        <p:origin x="955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64"/>
    </p:cViewPr>
  </p:sorterViewPr>
  <p:notesViewPr>
    <p:cSldViewPr>
      <p:cViewPr varScale="1">
        <p:scale>
          <a:sx n="44" d="100"/>
          <a:sy n="44" d="100"/>
        </p:scale>
        <p:origin x="-840" y="-77"/>
      </p:cViewPr>
      <p:guideLst>
        <p:guide orient="horz" pos="3031"/>
        <p:guide pos="216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64066238708114"/>
          <c:y val="3.9011367993659243E-2"/>
          <c:w val="0.84987066375739173"/>
          <c:h val="0.83413237580894517"/>
        </c:manualLayout>
      </c:layout>
      <c:scatterChart>
        <c:scatterStyle val="smoothMarker"/>
        <c:varyColors val="0"/>
        <c:ser>
          <c:idx val="0"/>
          <c:order val="0"/>
          <c:spPr>
            <a:ln w="38100">
              <a:solidFill>
                <a:srgbClr val="000000"/>
              </a:solidFill>
            </a:ln>
          </c:spPr>
          <c:marker>
            <c:symbol val="none"/>
          </c:marker>
          <c:dPt>
            <c:idx val="10"/>
            <c:marker>
              <c:symbol val="circle"/>
              <c:size val="11"/>
              <c:spPr>
                <a:solidFill>
                  <a:srgbClr val="FFFFFF"/>
                </a:solidFill>
                <a:ln w="31750">
                  <a:solidFill>
                    <a:srgbClr val="00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244-441C-9C72-ACCCC9B32AB6}"/>
              </c:ext>
            </c:extLst>
          </c:dPt>
          <c:xVal>
            <c:numRef>
              <c:f>Sheet1!$A$4:$A$19</c:f>
              <c:numCache>
                <c:formatCode>General</c:formatCode>
                <c:ptCount val="16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5.6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</c:numCache>
            </c:numRef>
          </c:xVal>
          <c:yVal>
            <c:numRef>
              <c:f>Sheet1!$B$4:$B$19</c:f>
              <c:numCache>
                <c:formatCode>General</c:formatCode>
                <c:ptCount val="16"/>
                <c:pt idx="0">
                  <c:v>-2.6</c:v>
                </c:pt>
                <c:pt idx="1">
                  <c:v>-2.08</c:v>
                </c:pt>
                <c:pt idx="2">
                  <c:v>-1.56</c:v>
                </c:pt>
                <c:pt idx="3">
                  <c:v>-1.04</c:v>
                </c:pt>
                <c:pt idx="4">
                  <c:v>-0.52</c:v>
                </c:pt>
                <c:pt idx="5">
                  <c:v>0</c:v>
                </c:pt>
                <c:pt idx="6">
                  <c:v>0.52</c:v>
                </c:pt>
                <c:pt idx="7">
                  <c:v>1.04</c:v>
                </c:pt>
                <c:pt idx="8">
                  <c:v>1.56</c:v>
                </c:pt>
                <c:pt idx="9">
                  <c:v>2.08</c:v>
                </c:pt>
                <c:pt idx="10">
                  <c:v>2.9119999999999999</c:v>
                </c:pt>
                <c:pt idx="11">
                  <c:v>3.12</c:v>
                </c:pt>
                <c:pt idx="12">
                  <c:v>3.64</c:v>
                </c:pt>
                <c:pt idx="13">
                  <c:v>4.16</c:v>
                </c:pt>
                <c:pt idx="14">
                  <c:v>4.68</c:v>
                </c:pt>
                <c:pt idx="15">
                  <c:v>5.2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244-441C-9C72-ACCCC9B32AB6}"/>
            </c:ext>
          </c:extLst>
        </c:ser>
        <c:ser>
          <c:idx val="1"/>
          <c:order val="1"/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Pt>
            <c:idx val="0"/>
            <c:marker>
              <c:symbol val="circle"/>
              <c:size val="11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7244-441C-9C72-ACCCC9B32AB6}"/>
              </c:ext>
            </c:extLst>
          </c:dPt>
          <c:xVal>
            <c:numRef>
              <c:f>Sheet1!$A$10:$A$14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5.6</c:v>
                </c:pt>
              </c:numCache>
            </c:numRef>
          </c:xVal>
          <c:yVal>
            <c:numRef>
              <c:f>Sheet1!$C$10:$C$14</c:f>
              <c:numCache>
                <c:formatCode>General</c:formatCode>
                <c:ptCount val="5"/>
                <c:pt idx="0">
                  <c:v>-1.6879999999999997</c:v>
                </c:pt>
                <c:pt idx="1">
                  <c:v>-0.68799999999999972</c:v>
                </c:pt>
                <c:pt idx="2">
                  <c:v>0.31200000000000028</c:v>
                </c:pt>
                <c:pt idx="3">
                  <c:v>1.3120000000000003</c:v>
                </c:pt>
                <c:pt idx="4">
                  <c:v>2.9119999999999999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244-441C-9C72-ACCCC9B32AB6}"/>
            </c:ext>
          </c:extLst>
        </c:ser>
        <c:ser>
          <c:idx val="2"/>
          <c:order val="2"/>
          <c:spPr>
            <a:ln w="63500">
              <a:solidFill>
                <a:srgbClr val="000000"/>
              </a:solidFill>
              <a:prstDash val="sysDot"/>
            </a:ln>
          </c:spPr>
          <c:marker>
            <c:symbol val="none"/>
          </c:marker>
          <c:xVal>
            <c:numRef>
              <c:f>Sheet1!$A$4:$A$19</c:f>
              <c:numCache>
                <c:formatCode>General</c:formatCode>
                <c:ptCount val="16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5.6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</c:numCache>
            </c:numRef>
          </c:xVal>
          <c:yVal>
            <c:numRef>
              <c:f>Sheet1!$D$4:$D$19</c:f>
              <c:numCache>
                <c:formatCode>General</c:formatCode>
                <c:ptCount val="16"/>
                <c:pt idx="0">
                  <c:v>-4.7680000000000007</c:v>
                </c:pt>
                <c:pt idx="1">
                  <c:v>-4.2480000000000002</c:v>
                </c:pt>
                <c:pt idx="2">
                  <c:v>-3.7280000000000002</c:v>
                </c:pt>
                <c:pt idx="3">
                  <c:v>-3.2080000000000002</c:v>
                </c:pt>
                <c:pt idx="4">
                  <c:v>-2.6880000000000002</c:v>
                </c:pt>
                <c:pt idx="5">
                  <c:v>-2.1680000000000001</c:v>
                </c:pt>
                <c:pt idx="6">
                  <c:v>-1.6480000000000001</c:v>
                </c:pt>
                <c:pt idx="7">
                  <c:v>-1.1280000000000001</c:v>
                </c:pt>
                <c:pt idx="8">
                  <c:v>-0.6080000000000001</c:v>
                </c:pt>
                <c:pt idx="9">
                  <c:v>-8.8000000000000078E-2</c:v>
                </c:pt>
                <c:pt idx="10">
                  <c:v>0.74399999999999977</c:v>
                </c:pt>
                <c:pt idx="11">
                  <c:v>0.95199999999999996</c:v>
                </c:pt>
                <c:pt idx="12">
                  <c:v>1.472</c:v>
                </c:pt>
                <c:pt idx="13">
                  <c:v>1.992</c:v>
                </c:pt>
                <c:pt idx="14">
                  <c:v>2.5119999999999996</c:v>
                </c:pt>
                <c:pt idx="15">
                  <c:v>3.032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7244-441C-9C72-ACCCC9B32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325456"/>
        <c:axId val="245325848"/>
      </c:scatterChart>
      <c:valAx>
        <c:axId val="245325456"/>
        <c:scaling>
          <c:orientation val="minMax"/>
          <c:max val="10"/>
          <c:min val="-5"/>
        </c:scaling>
        <c:delete val="0"/>
        <c:axPos val="b"/>
        <c:majorGridlines/>
        <c:title>
          <c:tx>
            <c:rich>
              <a:bodyPr rot="0" vert="horz"/>
              <a:lstStyle/>
              <a:p>
                <a:pPr algn="ctr">
                  <a:defRPr sz="2000" b="1" i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000" baseline="0" dirty="0">
                    <a:latin typeface="Symbol" pitchFamily="18" charset="2"/>
                  </a:rPr>
                  <a:t>d</a:t>
                </a:r>
                <a:r>
                  <a:rPr lang="en-US" sz="2000" baseline="30000" dirty="0"/>
                  <a:t>18</a:t>
                </a:r>
                <a:r>
                  <a:rPr lang="en-US" sz="2000" baseline="0" dirty="0"/>
                  <a:t>O, ‰</a:t>
                </a:r>
              </a:p>
            </c:rich>
          </c:tx>
          <c:layout>
            <c:manualLayout>
              <c:xMode val="edge"/>
              <c:yMode val="edge"/>
              <c:x val="0.77133879349418677"/>
              <c:y val="0.76672304643002098"/>
            </c:manualLayout>
          </c:layout>
          <c:overlay val="0"/>
          <c:spPr>
            <a:noFill/>
          </c:spPr>
        </c:title>
        <c:numFmt formatCode="General" sourceLinked="0"/>
        <c:majorTickMark val="cross"/>
        <c:minorTickMark val="in"/>
        <c:tickLblPos val="nextTo"/>
        <c:spPr>
          <a:ln w="38100">
            <a:solidFill>
              <a:srgbClr val="000000"/>
            </a:solidFill>
            <a:prstDash val="solid"/>
          </a:ln>
        </c:spPr>
        <c:crossAx val="245325848"/>
        <c:crossesAt val="-5"/>
        <c:crossBetween val="midCat"/>
      </c:valAx>
      <c:valAx>
        <c:axId val="245325848"/>
        <c:scaling>
          <c:orientation val="minMax"/>
          <c:max val="10"/>
          <c:min val="-5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 algn="ctr">
                  <a:defRPr sz="2000" b="1" i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000" baseline="0" dirty="0">
                    <a:latin typeface="Symbol" pitchFamily="18" charset="2"/>
                  </a:rPr>
                  <a:t>d</a:t>
                </a:r>
                <a:r>
                  <a:rPr lang="en-US" sz="2000" baseline="30000" dirty="0"/>
                  <a:t>17</a:t>
                </a:r>
                <a:r>
                  <a:rPr lang="en-US" sz="2000" baseline="0" dirty="0"/>
                  <a:t>O,</a:t>
                </a:r>
                <a:r>
                  <a:rPr lang="ru-RU" sz="2000" baseline="0" dirty="0"/>
                  <a:t> ‰</a:t>
                </a:r>
                <a:endParaRPr lang="en-US" sz="2000" baseline="0" dirty="0"/>
              </a:p>
            </c:rich>
          </c:tx>
          <c:layout>
            <c:manualLayout>
              <c:xMode val="edge"/>
              <c:yMode val="edge"/>
              <c:x val="0.14412716482728818"/>
              <c:y val="1.8825325953658299E-2"/>
            </c:manualLayout>
          </c:layout>
          <c:overlay val="0"/>
          <c:spPr>
            <a:noFill/>
          </c:spPr>
        </c:title>
        <c:numFmt formatCode="General" sourceLinked="0"/>
        <c:majorTickMark val="cross"/>
        <c:minorTickMark val="in"/>
        <c:tickLblPos val="nextTo"/>
        <c:spPr>
          <a:ln w="38100">
            <a:solidFill>
              <a:srgbClr val="000000"/>
            </a:solidFill>
            <a:prstDash val="solid"/>
          </a:ln>
        </c:spPr>
        <c:crossAx val="245325456"/>
        <c:crossesAt val="-5"/>
        <c:crossBetween val="midCat"/>
        <c:majorUnit val="5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800" b="0" i="0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fld id="{11692FF8-C18E-4CC0-8771-F03338A06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69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8125" y="722313"/>
            <a:ext cx="6411913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570413"/>
            <a:ext cx="5510213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E58592-E4AC-47A9-88AE-39A6E4B81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49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0B7CE1-587C-41D9-A851-160387A4276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25" y="722313"/>
            <a:ext cx="6411913" cy="3608387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938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608E0E-8E8A-4A5D-B296-1384DE12511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25" y="722313"/>
            <a:ext cx="6411913" cy="360838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378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C55278-2D69-4BF3-946B-E3DDBB528F2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25" y="722313"/>
            <a:ext cx="6411913" cy="3608387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/>
              <a:t>Данные получены в опытах с равновесием с кальцитом при разных температурах (от двух до пяти точек на каждой линии). Экспериментальные данные не показаны и все линии проведены через ноль при бесконечно высокой температуре.</a:t>
            </a:r>
          </a:p>
        </p:txBody>
      </p:sp>
    </p:spTree>
    <p:extLst>
      <p:ext uri="{BB962C8B-B14F-4D97-AF65-F5344CB8AC3E}">
        <p14:creationId xmlns:p14="http://schemas.microsoft.com/office/powerpoint/2010/main" val="3362801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25" y="722313"/>
            <a:ext cx="6411913" cy="3608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58592-E4AC-47A9-88AE-39A6E4B814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40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1565F7-A718-4D2A-91B5-D5E494EB21E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25" y="722313"/>
            <a:ext cx="6411913" cy="36083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161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AA1D38-A147-4ED0-9278-A69D7C1C189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25" y="722313"/>
            <a:ext cx="6411913" cy="36083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058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7BCD1-D086-4FA0-BE9B-07A16D88660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25" y="722313"/>
            <a:ext cx="6411913" cy="3608387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893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25" y="722313"/>
            <a:ext cx="6411913" cy="3608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Что значит смешение, если речь о воде и породе? </a:t>
            </a:r>
            <a:endParaRPr lang="en-US" dirty="0"/>
          </a:p>
          <a:p>
            <a:endParaRPr lang="ru-RU" dirty="0"/>
          </a:p>
          <a:p>
            <a:r>
              <a:rPr lang="en-US" dirty="0"/>
              <a:t>m </a:t>
            </a:r>
            <a:r>
              <a:rPr lang="ru-RU" dirty="0"/>
              <a:t>– м.б. виртуальный компонент или реальный раствор, например </a:t>
            </a:r>
            <a:r>
              <a:rPr lang="en-US" dirty="0"/>
              <a:t>SiO2 </a:t>
            </a:r>
            <a:r>
              <a:rPr lang="ru-RU" dirty="0"/>
              <a:t>в воде.</a:t>
            </a:r>
            <a:endParaRPr lang="en-US" dirty="0"/>
          </a:p>
          <a:p>
            <a:endParaRPr lang="en-US" dirty="0"/>
          </a:p>
          <a:p>
            <a:r>
              <a:rPr lang="ru-RU" dirty="0"/>
              <a:t>Два явления</a:t>
            </a:r>
            <a:r>
              <a:rPr lang="ru-RU" baseline="0" dirty="0"/>
              <a:t>: смешение вещества и разделение с фракционированием изотопов.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58592-E4AC-47A9-88AE-39A6E4B814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21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25" y="722313"/>
            <a:ext cx="6411913" cy="3608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Пунктирная</a:t>
            </a:r>
            <a:r>
              <a:rPr lang="ru-RU" baseline="0" dirty="0"/>
              <a:t> линия – состав смеси. Она становится прямой, если концентрации кислорода в обоих компонентах равны. </a:t>
            </a:r>
          </a:p>
          <a:p>
            <a:r>
              <a:rPr lang="ru-RU" baseline="0" dirty="0"/>
              <a:t>В </a:t>
            </a:r>
            <a:r>
              <a:rPr lang="en-US" baseline="0" dirty="0"/>
              <a:t>SiO2 </a:t>
            </a:r>
            <a:r>
              <a:rPr lang="ru-RU" baseline="0" dirty="0"/>
              <a:t>– 53% кислорода (в гранитах – 48, базальтах – 43), а в воде – 89%.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58592-E4AC-47A9-88AE-39A6E4B814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50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25" y="722313"/>
            <a:ext cx="6411913" cy="3608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Пунктир – виртуальная смесь (состав системы)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58592-E4AC-47A9-88AE-39A6E4B814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43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25" y="722313"/>
            <a:ext cx="6411913" cy="3608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Следует различать:</a:t>
            </a:r>
          </a:p>
          <a:p>
            <a:r>
              <a:rPr lang="ru-RU" dirty="0" err="1"/>
              <a:t>Водо-доминирующие</a:t>
            </a:r>
            <a:r>
              <a:rPr lang="ru-RU" dirty="0"/>
              <a:t> системы (справа)</a:t>
            </a:r>
          </a:p>
          <a:p>
            <a:r>
              <a:rPr lang="ru-RU" dirty="0" err="1"/>
              <a:t>Породо</a:t>
            </a:r>
            <a:r>
              <a:rPr lang="ru-RU" dirty="0"/>
              <a:t>-доминирующие системы (слева)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58592-E4AC-47A9-88AE-39A6E4B814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4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BB68A0-14A4-49AF-9F4D-232FFC1AFDB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25" y="722313"/>
            <a:ext cx="6411913" cy="360838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912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25" y="722313"/>
            <a:ext cx="6411913" cy="3608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То же, но при участии морской воды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58592-E4AC-47A9-88AE-39A6E4B814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28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(Мета)осадочные породы и метеорная вода. </a:t>
            </a:r>
          </a:p>
          <a:p>
            <a:r>
              <a:rPr lang="ru-RU" dirty="0"/>
              <a:t>Происхождение метаморфических вод с тяжёлым кислородом.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E58592-E4AC-47A9-88AE-39A6E4B814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2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25" y="722313"/>
            <a:ext cx="6411913" cy="3608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Крупные</a:t>
            </a:r>
            <a:r>
              <a:rPr lang="ru-RU" baseline="0" dirty="0"/>
              <a:t> зёрна кварца (0.1 – 0.5 мм) пустынного песка имеют низкие изотопные отношения кислорода, в мелких (2 – 6  мкм) они повышаются и дают большой разброс.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58592-E4AC-47A9-88AE-39A6E4B814D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754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1F265D-4862-405A-996B-D11A1BC9E0C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25" y="722313"/>
            <a:ext cx="6411913" cy="360838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4253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48DBC-98B6-4EB7-8ADF-04140524B8F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25" y="722313"/>
            <a:ext cx="6411913" cy="360838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9808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25" y="722313"/>
            <a:ext cx="6411913" cy="3608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Местные метеорные воды частично измерены полностью (и водород и кислород)</a:t>
            </a:r>
            <a:r>
              <a:rPr lang="ru-RU" baseline="0" dirty="0"/>
              <a:t> частично вычислены, если были данные только по одному из них. Обозначения для вод – свои.</a:t>
            </a:r>
          </a:p>
          <a:p>
            <a:pPr algn="l"/>
            <a:r>
              <a:rPr lang="ru-RU" baseline="0"/>
              <a:t>Для </a:t>
            </a:r>
            <a:r>
              <a:rPr lang="ru-RU" baseline="0" dirty="0"/>
              <a:t>некоторых образцов глин вводились поправки, вычитался вклад оставшейся материнской породы.</a:t>
            </a:r>
          </a:p>
          <a:p>
            <a:pPr algn="l"/>
            <a:r>
              <a:rPr lang="ru-RU" baseline="0" dirty="0" err="1"/>
              <a:t>Гиббситы</a:t>
            </a:r>
            <a:r>
              <a:rPr lang="ru-RU" baseline="0" dirty="0"/>
              <a:t> расположены левее каолинитовой линии и для них в этой работе предложена своя зависимость.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58592-E4AC-47A9-88AE-39A6E4B814D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43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8902DF-209D-4AB8-938A-2F0C2545873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25" y="722313"/>
            <a:ext cx="6411913" cy="3608387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/>
              <a:t>Вопрос: почему вариации по </a:t>
            </a:r>
            <a:r>
              <a:rPr lang="el-GR"/>
              <a:t>δ</a:t>
            </a:r>
            <a:r>
              <a:rPr lang="en-US"/>
              <a:t>D </a:t>
            </a:r>
            <a:r>
              <a:rPr lang="ru-RU"/>
              <a:t>малы в сравнении с </a:t>
            </a:r>
            <a:r>
              <a:rPr lang="el-GR"/>
              <a:t>δ</a:t>
            </a:r>
            <a:r>
              <a:rPr lang="en-US"/>
              <a:t>O?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3360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25" y="722313"/>
            <a:ext cx="6411913" cy="3608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58592-E4AC-47A9-88AE-39A6E4B814D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99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8125" y="722313"/>
            <a:ext cx="6411913" cy="3608387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/>
              <a:t>Линии – модельные равновесные составы минералов.</a:t>
            </a:r>
            <a:endParaRPr 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EB48C1-5560-4465-9CFE-1E44433FDF9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39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25" y="722313"/>
            <a:ext cx="6411913" cy="3608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58592-E4AC-47A9-88AE-39A6E4B814D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86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D66B2D-4C6E-4C2F-BE5C-D7B87E1645F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25" y="722313"/>
            <a:ext cx="6411913" cy="36083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7226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25" y="722313"/>
            <a:ext cx="6411913" cy="3608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Риолиты</a:t>
            </a:r>
            <a:r>
              <a:rPr lang="ru-RU" baseline="0" dirty="0"/>
              <a:t> и </a:t>
            </a:r>
            <a:r>
              <a:rPr lang="ru-RU" baseline="0" dirty="0" err="1"/>
              <a:t>дациты</a:t>
            </a:r>
            <a:r>
              <a:rPr lang="ru-RU" baseline="0" dirty="0"/>
              <a:t> с низкими </a:t>
            </a:r>
            <a:r>
              <a:rPr lang="en-US" baseline="0" dirty="0"/>
              <a:t>d18O</a:t>
            </a:r>
            <a:r>
              <a:rPr lang="ru-RU" baseline="0" dirty="0"/>
              <a:t> – выплавки из гидротермально изменённых пород коры.</a:t>
            </a:r>
          </a:p>
          <a:p>
            <a:r>
              <a:rPr lang="ru-RU" baseline="0" dirty="0"/>
              <a:t>Средние – интерпретируются как результат смешения кислых и основных расплавов, однако типично мантийные по </a:t>
            </a:r>
            <a:r>
              <a:rPr lang="en-US" baseline="0" dirty="0" err="1"/>
              <a:t>MgO</a:t>
            </a:r>
            <a:r>
              <a:rPr lang="ru-RU" baseline="0" dirty="0"/>
              <a:t> базальты (считаются первичными магмами) имеют также пониженные изотопные отношения кислорода. Предполагается, что под Исландией – изотопно-аномальная мантия. </a:t>
            </a:r>
          </a:p>
          <a:p>
            <a:r>
              <a:rPr lang="ru-RU" baseline="0" dirty="0"/>
              <a:t>Возможно, гидротермальные изменения пород достигли глубин зарождения базальтовой магмы.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58592-E4AC-47A9-88AE-39A6E4B814D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048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25" y="722313"/>
            <a:ext cx="6411913" cy="3608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Фракционирование земного вещества приводит к разбросу точек строго вдоль линии. Смешение двух земных источников тоже даст серию точек вдоль этой же линии.</a:t>
            </a: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Однако смешение с аномальным кислородом даст линию с другим наклоном.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 1973 года полагали, что изотопный состав кислорода и других стабильных изотопов подчиняется правилу плеяд. Но появились работы Роберта </a:t>
            </a:r>
            <a:r>
              <a:rPr lang="ru-RU" dirty="0" err="1"/>
              <a:t>Клейтона</a:t>
            </a:r>
            <a:r>
              <a:rPr lang="ru-RU" dirty="0"/>
              <a:t>…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58592-E4AC-47A9-88AE-39A6E4B814D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278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AF1683-8BF6-4C35-9BA0-5AE1991371F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25" y="722313"/>
            <a:ext cx="6411913" cy="3608387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Mars - SNC-meteorites –</a:t>
            </a:r>
            <a:r>
              <a:rPr lang="ru-RU" dirty="0"/>
              <a:t> таких известно 26 метеоритов. </a:t>
            </a:r>
          </a:p>
          <a:p>
            <a:pPr eaLnBrk="1" hangingPunct="1"/>
            <a:r>
              <a:rPr lang="ru-RU" dirty="0"/>
              <a:t>Всего – более </a:t>
            </a:r>
            <a:r>
              <a:rPr lang="en-US" dirty="0"/>
              <a:t>23</a:t>
            </a:r>
            <a:r>
              <a:rPr lang="ru-RU" dirty="0"/>
              <a:t>000.</a:t>
            </a:r>
          </a:p>
        </p:txBody>
      </p:sp>
    </p:spTree>
    <p:extLst>
      <p:ext uri="{BB962C8B-B14F-4D97-AF65-F5344CB8AC3E}">
        <p14:creationId xmlns:p14="http://schemas.microsoft.com/office/powerpoint/2010/main" val="11373251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7BAF3-8D68-4EBD-A955-C39725CAFA1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25" y="722313"/>
            <a:ext cx="6411913" cy="3608387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/>
              <a:t>Ближе всего к земному составу кислорода – </a:t>
            </a:r>
            <a:r>
              <a:rPr lang="ru-RU" dirty="0" err="1"/>
              <a:t>энстатитовые</a:t>
            </a:r>
            <a:r>
              <a:rPr lang="ru-RU" dirty="0"/>
              <a:t> хондриты.</a:t>
            </a:r>
          </a:p>
          <a:p>
            <a:pPr eaLnBrk="1" hangingPunct="1"/>
            <a:r>
              <a:rPr lang="en-US" dirty="0"/>
              <a:t>CCAM – carbonaceous </a:t>
            </a:r>
            <a:r>
              <a:rPr lang="en-US" dirty="0" err="1"/>
              <a:t>chondrites</a:t>
            </a:r>
            <a:r>
              <a:rPr lang="en-US" dirty="0"/>
              <a:t> anhydrous minerals.</a:t>
            </a:r>
            <a:endParaRPr lang="ru-RU" dirty="0"/>
          </a:p>
          <a:p>
            <a:pPr eaLnBrk="1" hangingPunct="1"/>
            <a:r>
              <a:rPr lang="ru-RU" dirty="0"/>
              <a:t>Сначала предполагали</a:t>
            </a:r>
            <a:r>
              <a:rPr lang="ru-RU" baseline="0" dirty="0"/>
              <a:t> участие ядерных реакций (напр. взрыв сверхновой), однако некоторые типы метеоритов (напр., </a:t>
            </a:r>
            <a:r>
              <a:rPr lang="en-US" baseline="0" dirty="0"/>
              <a:t>CH)</a:t>
            </a:r>
            <a:r>
              <a:rPr lang="ru-RU" baseline="0" dirty="0"/>
              <a:t> не имеют аномалий раннего нуклеосинтеза. </a:t>
            </a:r>
            <a:r>
              <a:rPr lang="ru-RU" dirty="0"/>
              <a:t>Тем не менее после работ </a:t>
            </a:r>
            <a:r>
              <a:rPr lang="en-US" dirty="0"/>
              <a:t>Clayton et al., (1973)</a:t>
            </a:r>
            <a:r>
              <a:rPr lang="ru-RU" dirty="0"/>
              <a:t>, после обнаружения изотопных аномалий на кислороде, геохимики стали более серьёзно относиться и, например, к </a:t>
            </a:r>
            <a:r>
              <a:rPr lang="ru-RU" dirty="0" err="1"/>
              <a:t>нуклеосинтетической</a:t>
            </a:r>
            <a:r>
              <a:rPr lang="ru-RU" dirty="0"/>
              <a:t> природе изотопных аномалий, обнаруженных в благородных газах. Эти аномалии стали искать и нашли для многих короткоживущих нуклидов,</a:t>
            </a:r>
            <a:r>
              <a:rPr lang="ru-RU" baseline="0" dirty="0"/>
              <a:t> хотя природа изотопных вариаций кислорода скорее всего иная, не </a:t>
            </a:r>
            <a:r>
              <a:rPr lang="ru-RU" baseline="0" dirty="0" err="1"/>
              <a:t>нуклеосинтетическая</a:t>
            </a:r>
            <a:r>
              <a:rPr lang="ru-RU" baseline="0" dirty="0"/>
              <a:t>.</a:t>
            </a:r>
            <a:endParaRPr lang="ru-RU" dirty="0"/>
          </a:p>
          <a:p>
            <a:pPr eaLnBrk="1" hangingPunct="1"/>
            <a:r>
              <a:rPr lang="ru-RU" dirty="0"/>
              <a:t>Современное объяснение вариациям </a:t>
            </a:r>
            <a:r>
              <a:rPr lang="ru-RU" baseline="30000" dirty="0"/>
              <a:t>16</a:t>
            </a:r>
            <a:r>
              <a:rPr lang="en-US" dirty="0"/>
              <a:t>O</a:t>
            </a:r>
            <a:r>
              <a:rPr lang="ru-RU" dirty="0"/>
              <a:t> таково:</a:t>
            </a:r>
          </a:p>
          <a:p>
            <a:pPr eaLnBrk="1" hangingPunct="1"/>
            <a:r>
              <a:rPr lang="ru-RU" dirty="0"/>
              <a:t>Ультрафиолетовое</a:t>
            </a:r>
            <a:r>
              <a:rPr lang="ru-RU" baseline="0" dirty="0"/>
              <a:t> излучение в протопланетном облаке вызывало диссоциацию молекул </a:t>
            </a:r>
            <a:r>
              <a:rPr lang="en-US" baseline="0" dirty="0"/>
              <a:t>CO</a:t>
            </a:r>
            <a:r>
              <a:rPr lang="ru-RU" baseline="0" dirty="0"/>
              <a:t>. Спектр поглощения – дискретный, т.е. вполне определённые </a:t>
            </a:r>
            <a:r>
              <a:rPr lang="ru-RU" baseline="0" dirty="0" err="1"/>
              <a:t>гамма-кванты</a:t>
            </a:r>
            <a:r>
              <a:rPr lang="ru-RU" baseline="0" dirty="0"/>
              <a:t> должны быть поглощены молекулами, чтобы произошла их диссоциация. Молекул </a:t>
            </a:r>
            <a:r>
              <a:rPr lang="en-US" baseline="0" dirty="0"/>
              <a:t>C</a:t>
            </a:r>
            <a:r>
              <a:rPr lang="en-US" baseline="30000" dirty="0"/>
              <a:t>16</a:t>
            </a:r>
            <a:r>
              <a:rPr lang="en-US" baseline="0" dirty="0"/>
              <a:t>O </a:t>
            </a:r>
            <a:r>
              <a:rPr lang="ru-RU" baseline="0" dirty="0"/>
              <a:t>гораздо больше, чем </a:t>
            </a:r>
            <a:r>
              <a:rPr lang="en-US" baseline="0" dirty="0"/>
              <a:t>C</a:t>
            </a:r>
            <a:r>
              <a:rPr lang="en-US" baseline="30000" dirty="0"/>
              <a:t>17</a:t>
            </a:r>
            <a:r>
              <a:rPr lang="en-US" baseline="0" dirty="0"/>
              <a:t>O</a:t>
            </a:r>
            <a:r>
              <a:rPr lang="ru-RU" baseline="0" dirty="0"/>
              <a:t> и</a:t>
            </a:r>
            <a:r>
              <a:rPr lang="en-US" baseline="0" dirty="0"/>
              <a:t> C</a:t>
            </a:r>
            <a:r>
              <a:rPr lang="en-US" baseline="30000" dirty="0"/>
              <a:t>18</a:t>
            </a:r>
            <a:r>
              <a:rPr lang="en-US" baseline="0" dirty="0"/>
              <a:t>O </a:t>
            </a:r>
            <a:r>
              <a:rPr lang="ru-RU" baseline="0" dirty="0"/>
              <a:t>и при умеренном излучении возникает эффект насыщения – для </a:t>
            </a:r>
            <a:r>
              <a:rPr lang="en-US" baseline="0" dirty="0"/>
              <a:t>C</a:t>
            </a:r>
            <a:r>
              <a:rPr lang="en-US" baseline="30000" dirty="0"/>
              <a:t>16</a:t>
            </a:r>
            <a:r>
              <a:rPr lang="en-US" baseline="0" dirty="0"/>
              <a:t>O </a:t>
            </a:r>
            <a:r>
              <a:rPr lang="ru-RU" baseline="0" dirty="0"/>
              <a:t>не хватает</a:t>
            </a:r>
            <a:r>
              <a:rPr lang="en-US" baseline="0" dirty="0"/>
              <a:t> </a:t>
            </a:r>
            <a:r>
              <a:rPr lang="ru-RU" baseline="0" dirty="0"/>
              <a:t>квантов, и диссоциация </a:t>
            </a:r>
            <a:r>
              <a:rPr lang="en-US" baseline="30000" dirty="0"/>
              <a:t>1</a:t>
            </a:r>
            <a:r>
              <a:rPr lang="ru-RU" baseline="30000" dirty="0"/>
              <a:t>7</a:t>
            </a:r>
            <a:r>
              <a:rPr lang="en-US" baseline="0" dirty="0"/>
              <a:t>O </a:t>
            </a:r>
            <a:r>
              <a:rPr lang="ru-RU" baseline="0" dirty="0"/>
              <a:t>и </a:t>
            </a:r>
            <a:r>
              <a:rPr lang="en-US" baseline="30000" dirty="0"/>
              <a:t>1</a:t>
            </a:r>
            <a:r>
              <a:rPr lang="ru-RU" baseline="30000" dirty="0"/>
              <a:t>8</a:t>
            </a:r>
            <a:r>
              <a:rPr lang="en-US" baseline="0" dirty="0"/>
              <a:t>O </a:t>
            </a:r>
            <a:r>
              <a:rPr lang="ru-RU" baseline="0" dirty="0"/>
              <a:t>происходит полнее. Затем кислород объединяется с водородом, таким образом вода (лёд) оказывается обеднённым </a:t>
            </a:r>
            <a:r>
              <a:rPr lang="en-US" baseline="30000" dirty="0"/>
              <a:t>16</a:t>
            </a:r>
            <a:r>
              <a:rPr lang="en-US" baseline="0" dirty="0"/>
              <a:t>O.</a:t>
            </a:r>
          </a:p>
          <a:p>
            <a:pPr eaLnBrk="1" hangingPunct="1"/>
            <a:r>
              <a:rPr lang="ru-RU" baseline="0" dirty="0"/>
              <a:t>Самые ранние высокотемпературные минералы имеют Солнечный изотопный состав кислорода, всё остальное – результат изотопного обмена или просто смесь.</a:t>
            </a:r>
            <a:endParaRPr lang="en-US" baseline="0" dirty="0"/>
          </a:p>
          <a:p>
            <a:pPr eaLnBrk="1" hangingPunct="1"/>
            <a:r>
              <a:rPr lang="ru-RU" baseline="0" dirty="0"/>
              <a:t>Если это так, то каким должен быть изотопный состав кислорода на Солнце?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8104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25" y="722313"/>
            <a:ext cx="6411913" cy="3608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Лагранж в 1772 году решая задачу трёх тел открыл точки устойчивого равновесия. </a:t>
            </a:r>
            <a:r>
              <a:rPr lang="en-US" dirty="0"/>
              <a:t>L4 – </a:t>
            </a:r>
            <a:r>
              <a:rPr lang="ru-RU" dirty="0"/>
              <a:t>греки, </a:t>
            </a:r>
            <a:r>
              <a:rPr lang="en-US" dirty="0"/>
              <a:t>L5 – </a:t>
            </a:r>
            <a:r>
              <a:rPr lang="ru-RU" dirty="0"/>
              <a:t>троянцы. Троянцы пытаются догнать греков.</a:t>
            </a:r>
            <a:endParaRPr lang="en-US" dirty="0"/>
          </a:p>
          <a:p>
            <a:r>
              <a:rPr lang="ru-RU" dirty="0"/>
              <a:t>Аппарат</a:t>
            </a:r>
            <a:r>
              <a:rPr lang="ru-RU" baseline="0" dirty="0"/>
              <a:t> </a:t>
            </a:r>
            <a:r>
              <a:rPr lang="en-US" baseline="0" dirty="0"/>
              <a:t>NASA GENESIS </a:t>
            </a:r>
            <a:r>
              <a:rPr lang="ru-RU" baseline="0" dirty="0"/>
              <a:t> был запущен 8 августа 2001 для улавливания частиц солнечного ветра. Коллекторы изготовлены из различных ультра-чистых веществ – кремния, углерода (алмаз), корунда, золота, платины, молибдена и др. – всего 285 ловушек.</a:t>
            </a:r>
          </a:p>
          <a:p>
            <a:r>
              <a:rPr lang="ru-RU" baseline="0" dirty="0"/>
              <a:t>Через три года 8 сентября 2004 он вернулся на землю, но парашют не раскрылся и посадка была жёсткой (</a:t>
            </a:r>
            <a:r>
              <a:rPr lang="en-US" baseline="0" dirty="0"/>
              <a:t>~</a:t>
            </a:r>
            <a:r>
              <a:rPr lang="ru-RU" baseline="0" dirty="0"/>
              <a:t>311</a:t>
            </a:r>
            <a:r>
              <a:rPr lang="en-US" baseline="0" dirty="0"/>
              <a:t> </a:t>
            </a:r>
            <a:r>
              <a:rPr lang="ru-RU" baseline="0" dirty="0"/>
              <a:t>км/ч). Тем не менее аппарат упал в мягкий грунт, часть материала коллекторов была спасена. Анализ кислорода проводили из кремниевого коллектора с нанесённым на него «</a:t>
            </a:r>
            <a:r>
              <a:rPr lang="ru-RU" baseline="0" dirty="0" err="1"/>
              <a:t>алмазо</a:t>
            </a:r>
            <a:r>
              <a:rPr lang="ru-RU" baseline="0" dirty="0"/>
              <a:t>-подобным углеродом».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58592-E4AC-47A9-88AE-39A6E4B814D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934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25" y="722313"/>
            <a:ext cx="6411913" cy="3608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Аппарат</a:t>
            </a:r>
            <a:r>
              <a:rPr lang="ru-RU" baseline="0" dirty="0"/>
              <a:t> </a:t>
            </a:r>
            <a:r>
              <a:rPr lang="en-US" baseline="0" dirty="0"/>
              <a:t>NASA GENESIS </a:t>
            </a:r>
            <a:r>
              <a:rPr lang="ru-RU" baseline="0" dirty="0"/>
              <a:t> был запущен 8 августа 2001 для улавливания частиц солнечного ветра. Коллекторы изготовлены из различных ультра-чистых веществ – кремния, углерода (алмаз), корунда, золота, платины, молибдена и др. – всего 285 ловушек.</a:t>
            </a:r>
          </a:p>
          <a:p>
            <a:r>
              <a:rPr lang="ru-RU" baseline="0" dirty="0"/>
              <a:t>Через три года 8 сентября 2004 он вернулся на землю, но парашют не раскрылся и посадка была жёсткой (</a:t>
            </a:r>
            <a:r>
              <a:rPr lang="en-US" baseline="0" dirty="0"/>
              <a:t>~</a:t>
            </a:r>
            <a:r>
              <a:rPr lang="ru-RU" baseline="0" dirty="0"/>
              <a:t>311</a:t>
            </a:r>
            <a:r>
              <a:rPr lang="en-US" baseline="0" dirty="0"/>
              <a:t> </a:t>
            </a:r>
            <a:r>
              <a:rPr lang="ru-RU" baseline="0" dirty="0"/>
              <a:t>км/ч). Тем не менее аппарат упал в мягкий грунт, часть материала коллекторов была спасена. Анализ кислорода проводили из кремниевого коллектора с нанесённым на него «</a:t>
            </a:r>
            <a:r>
              <a:rPr lang="ru-RU" baseline="0" dirty="0" err="1"/>
              <a:t>алмазо</a:t>
            </a:r>
            <a:r>
              <a:rPr lang="ru-RU" baseline="0" dirty="0"/>
              <a:t>-подобным углеродом».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58592-E4AC-47A9-88AE-39A6E4B814D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934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E347D-AB85-4C23-8BF7-79F69029560A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25" y="722313"/>
            <a:ext cx="6411913" cy="3608387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WR-meteorites. </a:t>
            </a:r>
            <a:r>
              <a:rPr lang="ru-RU" dirty="0"/>
              <a:t>Сравни </a:t>
            </a:r>
            <a:r>
              <a:rPr lang="en-US" dirty="0"/>
              <a:t>EC</a:t>
            </a:r>
            <a:r>
              <a:rPr lang="ru-RU" dirty="0"/>
              <a:t> и </a:t>
            </a:r>
            <a:r>
              <a:rPr lang="en-US" dirty="0"/>
              <a:t>Earth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0868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7032A-B4D7-41CF-BA78-A0DFF47A1A29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25" y="722313"/>
            <a:ext cx="6411913" cy="36083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1401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33F82A-BA35-410A-8F46-CD9F8ABDFAE2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25" y="722313"/>
            <a:ext cx="6411913" cy="36083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8594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F7FC69-6AA5-41EE-B70D-66FBC2585FED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25" y="722313"/>
            <a:ext cx="6411913" cy="3608387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903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5DCB33-EDD1-47BD-862A-9E8D8ACDDFE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25" y="722313"/>
            <a:ext cx="6411913" cy="3608387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889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FFD16-8BE0-4B4D-A1E7-9F7D3F4B37E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25" y="722313"/>
            <a:ext cx="6411913" cy="36083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924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0ADD96-B40C-42C6-AF9F-FFEDC6E25E6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25" y="722313"/>
            <a:ext cx="6411913" cy="36083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/>
              <a:t>Неравновесные условия.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ru-RU" dirty="0"/>
              <a:t>Кинетический изотопный эффект равен отношению скоростей реакции для тяжёлого и лёгкого изотопов.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ru-RU" dirty="0"/>
              <a:t>Он зависит от относительной разницы масс изотопов и (ВАЖНО) – от температуры. При высоких Т экспонента близка к единице</a:t>
            </a:r>
            <a:r>
              <a:rPr lang="ru-RU" baseline="0" dirty="0"/>
              <a:t> и изотопный сдвиг определяется соотношением приведённых масс. </a:t>
            </a:r>
            <a:endParaRPr lang="en-US" dirty="0"/>
          </a:p>
          <a:p>
            <a:pPr eaLnBrk="1" hangingPunct="1"/>
            <a:r>
              <a:rPr lang="ru-RU" dirty="0"/>
              <a:t>Чем ниже температура, тем больше изотопный эффект реакции!</a:t>
            </a:r>
          </a:p>
          <a:p>
            <a:pPr eaLnBrk="1" hangingPunct="1"/>
            <a:endParaRPr lang="ru-RU" dirty="0"/>
          </a:p>
          <a:p>
            <a:pPr eaLnBrk="1" hangingPunct="1"/>
            <a:r>
              <a:rPr lang="ru-RU" dirty="0"/>
              <a:t>Продукты реакции всегда обогащаются лёгким изотопом,</a:t>
            </a:r>
            <a:r>
              <a:rPr lang="ru-RU" baseline="0" dirty="0"/>
              <a:t> а остаток – тяжёлым. </a:t>
            </a:r>
          </a:p>
          <a:p>
            <a:pPr eaLnBrk="1" hangingPunct="1"/>
            <a:endParaRPr lang="ru-RU" baseline="0" dirty="0"/>
          </a:p>
          <a:p>
            <a:pPr eaLnBrk="1" hangingPunct="1"/>
            <a:r>
              <a:rPr lang="ru-RU" baseline="0" dirty="0"/>
              <a:t>Разницу энергий активации изотопных форм оценить непросто.</a:t>
            </a:r>
          </a:p>
          <a:p>
            <a:pPr eaLnBrk="1" hangingPunct="1"/>
            <a:r>
              <a:rPr lang="ru-RU" baseline="0" dirty="0"/>
              <a:t>Для многоатомных молекул приведённые массы также оценить непросто. Поэтому  теоретические расчёты кинетического изотопного эффекта носят весьма приблизительный характер.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194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8F26C1-A143-42AC-92EF-67DC82FDE1F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25" y="722313"/>
            <a:ext cx="6411913" cy="3608387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/>
              <a:t>Модель молекулы водорода</a:t>
            </a:r>
            <a:r>
              <a:rPr lang="en-US" dirty="0"/>
              <a:t> </a:t>
            </a:r>
            <a:r>
              <a:rPr lang="ru-RU" dirty="0"/>
              <a:t>в виде двух шариков на пружинке</a:t>
            </a:r>
          </a:p>
          <a:p>
            <a:pPr eaLnBrk="1" hangingPunct="1"/>
            <a:r>
              <a:rPr lang="ru-RU" dirty="0"/>
              <a:t>С точки зрения классической механики не должно быть различия в положении минимума потенциальной энергии связей </a:t>
            </a:r>
            <a:r>
              <a:rPr lang="en-US" dirty="0"/>
              <a:t>H-H, H-D, D-D.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ru-RU" dirty="0"/>
              <a:t>Однако, квантовая механика предсказывает, что при температурах, близких к абсолютному нулю колебательная энергия </a:t>
            </a:r>
            <a:endParaRPr lang="en-US" dirty="0"/>
          </a:p>
          <a:p>
            <a:pPr marL="0" indent="0" eaLnBrk="1" hangingPunct="1">
              <a:buNone/>
            </a:pPr>
            <a:r>
              <a:rPr lang="ru-RU" dirty="0"/>
              <a:t>(1) не равна нулю и </a:t>
            </a:r>
            <a:endParaRPr lang="en-US" dirty="0"/>
          </a:p>
          <a:p>
            <a:pPr marL="0" indent="0" eaLnBrk="1" hangingPunct="1">
              <a:buNone/>
            </a:pPr>
            <a:r>
              <a:rPr lang="ru-RU" dirty="0"/>
              <a:t>(2) квантуется. </a:t>
            </a:r>
            <a:endParaRPr lang="en-US" dirty="0"/>
          </a:p>
          <a:p>
            <a:pPr marL="0" indent="0" eaLnBrk="1" hangingPunct="1">
              <a:buNone/>
            </a:pPr>
            <a:r>
              <a:rPr lang="ru-RU" dirty="0"/>
              <a:t>Тяжёлые атомы имеют более низкий т.н. нулевой уровень энергии, чем лёгкие. </a:t>
            </a:r>
          </a:p>
        </p:txBody>
      </p:sp>
    </p:spTree>
    <p:extLst>
      <p:ext uri="{BB962C8B-B14F-4D97-AF65-F5344CB8AC3E}">
        <p14:creationId xmlns:p14="http://schemas.microsoft.com/office/powerpoint/2010/main" val="2667899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1F1115-E809-49B4-884D-2A1FDB17DED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25" y="722313"/>
            <a:ext cx="6411913" cy="36083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/>
              <a:t>К</a:t>
            </a:r>
            <a:r>
              <a:rPr lang="ru-RU" baseline="0" dirty="0"/>
              <a:t> – константа равновесия в данном случае выступает как константа изотопного равновесия, альфа. </a:t>
            </a:r>
          </a:p>
          <a:p>
            <a:pPr eaLnBrk="1" hangingPunct="1"/>
            <a:endParaRPr lang="ru-RU" baseline="0" dirty="0"/>
          </a:p>
          <a:p>
            <a:pPr eaLnBrk="1" hangingPunct="1"/>
            <a:r>
              <a:rPr lang="ru-RU" baseline="0" dirty="0"/>
              <a:t>Константа равновесия определяется термодинамическими свойствами участвующих в реакции веществ. </a:t>
            </a:r>
          </a:p>
          <a:p>
            <a:pPr eaLnBrk="1" hangingPunct="1"/>
            <a:endParaRPr lang="ru-RU" baseline="0" dirty="0"/>
          </a:p>
          <a:p>
            <a:pPr eaLnBrk="1" hangingPunct="1"/>
            <a:r>
              <a:rPr lang="ru-RU" baseline="0" dirty="0"/>
              <a:t>Её величина обусловлена изменением свободной энергии Гиббса при замещении одного изотопа другим и может быть выражена через соответствующие значения </a:t>
            </a:r>
            <a:r>
              <a:rPr lang="ru-RU" baseline="0" dirty="0" err="1"/>
              <a:t>бетта</a:t>
            </a:r>
            <a:r>
              <a:rPr lang="ru-RU" baseline="0" dirty="0"/>
              <a:t>-факторов.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219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03A1E1-913D-48BD-B7F7-853448FA715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25" y="722313"/>
            <a:ext cx="6411913" cy="360838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/>
              <a:t>Изменение свободной энергии при</a:t>
            </a:r>
            <a:r>
              <a:rPr lang="ru-RU" baseline="0" dirty="0"/>
              <a:t> изотопном замещении ничтожно.</a:t>
            </a:r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r>
              <a:rPr lang="ru-RU" dirty="0"/>
              <a:t>Изотопная</a:t>
            </a:r>
            <a:r>
              <a:rPr lang="ru-RU" baseline="0" dirty="0"/>
              <a:t> неравновесность между веществами может сохраняться сколь угодно долго, если не протекает химическая реакция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44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21978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5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92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8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</p:grpSp>
      <p:sp>
        <p:nvSpPr>
          <p:cNvPr id="307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7"/>
            <a:ext cx="10363200" cy="17367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92434-392B-4A4D-9EA9-80AD5C70C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AD9FD-F9B9-437F-B143-B19FEED6D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7813"/>
            <a:ext cx="8042031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00511-EF10-4F40-87D7-93A62A8F6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FA037-92D6-4AF6-8CF7-7B71D7194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5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92616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89784" y="1600202"/>
            <a:ext cx="5392616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89784" y="3941763"/>
            <a:ext cx="5392616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38E48-EA41-437C-8533-A094B5B1D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58712-E7FC-4E89-B43E-FD9576AA9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53805-CB86-44EA-976C-A9D656CA8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92616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4" y="1600202"/>
            <a:ext cx="5392616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7FB62-632F-4B18-BD30-02262319C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4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4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37CA3-1C6F-423F-B1AF-725040C2C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939AE-AC33-4E75-AB17-4830573DB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293ED-CDF6-4C6D-9EB8-3FA755C4F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4" y="273052"/>
            <a:ext cx="681501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F4D39-852D-4E9F-96BF-A34B2AE69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1EC31-63F8-40E5-88D6-2CDC2C3E6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7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955" y="0"/>
            <a:ext cx="12197861" cy="6851650"/>
            <a:chOff x="1" y="0"/>
            <a:chExt cx="5763" cy="4316"/>
          </a:xfrm>
        </p:grpSpPr>
        <p:sp>
          <p:nvSpPr>
            <p:cNvPr id="296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297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297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grpSp>
          <p:nvGrpSpPr>
            <p:cNvPr id="1639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97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5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704" name="Freeform 8"/>
              <p:cNvSpPr>
                <a:spLocks/>
              </p:cNvSpPr>
              <p:nvPr userDrawn="1"/>
            </p:nvSpPr>
            <p:spPr bwMode="hidden">
              <a:xfrm>
                <a:off x="3092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7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7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7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7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7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7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7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712" name="Freeform 16"/>
              <p:cNvSpPr>
                <a:spLocks/>
              </p:cNvSpPr>
              <p:nvPr userDrawn="1"/>
            </p:nvSpPr>
            <p:spPr bwMode="hidden">
              <a:xfrm>
                <a:off x="1568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7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714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7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</p:grpSp>
        <p:sp>
          <p:nvSpPr>
            <p:cNvPr id="297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297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297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2971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2972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297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2972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2972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2972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2972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grpSp>
          <p:nvGrpSpPr>
            <p:cNvPr id="1640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972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72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73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73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73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</p:grpSp>
        <p:sp>
          <p:nvSpPr>
            <p:cNvPr id="2973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2973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</p:grpSp>
      <p:sp>
        <p:nvSpPr>
          <p:cNvPr id="297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5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7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7023249-9C79-4988-AC59-14143F8E4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97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uri.kostitsyn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iki.web.ru/wiki/&#1043;&#1077;&#1086;&#1083;&#1086;&#1075;&#1080;&#1095;&#1077;&#1089;&#1082;&#1080;&#1081;_&#1060;&#1072;&#1082;&#1091;&#1083;&#1100;&#1090;&#1077;&#1090;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4.gif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3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24.bin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500px.com/sigand" TargetMode="External"/><Relationship Id="rId4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chart" Target="../charts/chart1.xml"/><Relationship Id="rId7" Type="http://schemas.openxmlformats.org/officeDocument/2006/relationships/image" Target="../media/image57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5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wmf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866900" y="1692277"/>
            <a:ext cx="8458200" cy="1736725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Геохимия стабильных изотопов</a:t>
            </a:r>
            <a:b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Введение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95600" y="3960265"/>
            <a:ext cx="6400800" cy="1447800"/>
          </a:xfrm>
        </p:spPr>
        <p:txBody>
          <a:bodyPr anchor="ctr"/>
          <a:lstStyle/>
          <a:p>
            <a:pPr eaLnBrk="1" hangingPunct="1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Юрий Александрович Костицын</a:t>
            </a:r>
          </a:p>
          <a:p>
            <a:pPr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hlinkClick r:id="rId3"/>
              </a:rPr>
              <a:t>yuri.kostitsyn@gmail.com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09800" y="76202"/>
            <a:ext cx="7772400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МГУ им. М. В. Ломоносова</a:t>
            </a:r>
          </a:p>
          <a:p>
            <a:pPr>
              <a:defRPr/>
            </a:pPr>
            <a:r>
              <a:rPr lang="ru-RU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Геологический факультет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57400" y="5257800"/>
            <a:ext cx="815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Задачи (*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xlsx</a:t>
            </a: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 и лекции (*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pptx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</a:t>
            </a: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– на сайте</a:t>
            </a:r>
          </a:p>
          <a:p>
            <a:pPr lvl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A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hlinkClick r:id="rId4"/>
              </a:rPr>
              <a:t>http://wiki.web.ru/wiki/</a:t>
            </a:r>
            <a:r>
              <a:rPr lang="ru-R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hlinkClick r:id="rId4"/>
              </a:rPr>
              <a:t>Геологический_Факультет</a:t>
            </a:r>
            <a:r>
              <a:rPr lang="ru-R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_МГУ</a:t>
            </a: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:</a:t>
            </a:r>
            <a:b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Геохимия_Изотопов_и_Геохронология</a:t>
            </a:r>
            <a:endParaRPr lang="ru-RU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665187"/>
              </p:ext>
            </p:extLst>
          </p:nvPr>
        </p:nvGraphicFramePr>
        <p:xfrm>
          <a:off x="762000" y="411164"/>
          <a:ext cx="5283200" cy="262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84400" imgH="1460160" progId="Equation.DSMT4">
                  <p:embed/>
                </p:oleObj>
              </mc:Choice>
              <mc:Fallback>
                <p:oleObj name="Equation" r:id="rId3" imgW="2984400" imgH="1460160" progId="Equation.DSMT4">
                  <p:embed/>
                  <p:pic>
                    <p:nvPicPr>
                      <p:cNvPr id="512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11164"/>
                        <a:ext cx="5283200" cy="2624137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7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291974"/>
              </p:ext>
            </p:extLst>
          </p:nvPr>
        </p:nvGraphicFramePr>
        <p:xfrm>
          <a:off x="762000" y="5486400"/>
          <a:ext cx="287496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50960" imgH="431640" progId="Equation.DSMT4">
                  <p:embed/>
                </p:oleObj>
              </mc:Choice>
              <mc:Fallback>
                <p:oleObj name="Equation" r:id="rId5" imgW="1650960" imgH="431640" progId="Equation.DSMT4">
                  <p:embed/>
                  <p:pic>
                    <p:nvPicPr>
                      <p:cNvPr id="1986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486400"/>
                        <a:ext cx="2874962" cy="776288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14400" y="3581400"/>
            <a:ext cx="10134600" cy="1569660"/>
            <a:chOff x="730912" y="3276600"/>
            <a:chExt cx="10979150" cy="1569025"/>
          </a:xfrm>
        </p:grpSpPr>
        <p:graphicFrame>
          <p:nvGraphicFramePr>
            <p:cNvPr id="198669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2411579"/>
                </p:ext>
              </p:extLst>
            </p:nvPr>
          </p:nvGraphicFramePr>
          <p:xfrm>
            <a:off x="730912" y="3414004"/>
            <a:ext cx="2158338" cy="977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977760" imgH="444240" progId="Equation.DSMT4">
                    <p:embed/>
                  </p:oleObj>
                </mc:Choice>
                <mc:Fallback>
                  <p:oleObj name="Equation" r:id="rId7" imgW="977760" imgH="444240" progId="Equation.DSMT4">
                    <p:embed/>
                    <p:pic>
                      <p:nvPicPr>
                        <p:cNvPr id="198669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0912" y="3414004"/>
                          <a:ext cx="2158338" cy="977222"/>
                        </a:xfrm>
                        <a:prstGeom prst="rect">
                          <a:avLst/>
                        </a:prstGeom>
                        <a:noFill/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3762904" y="3276600"/>
              <a:ext cx="7947158" cy="15690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ru-RU" sz="24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cs typeface="Arial" charset="0"/>
                </a:rPr>
                <a:t>Физический смысл </a:t>
              </a:r>
              <a:r>
                <a:rPr lang="el-GR" sz="24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cs typeface="Arial" charset="0"/>
                </a:rPr>
                <a:t>β</a:t>
              </a:r>
              <a:r>
                <a:rPr lang="en-US" sz="24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cs typeface="Arial" charset="0"/>
                </a:rPr>
                <a:t>-</a:t>
              </a:r>
              <a:r>
                <a:rPr lang="ru-RU" sz="24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cs typeface="Arial" charset="0"/>
                </a:rPr>
                <a:t>фактора:</a:t>
              </a:r>
            </a:p>
            <a:p>
              <a:pPr algn="l">
                <a:defRPr/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величина изотопного фракционирования между данным соединением и полностью диссоциированным веществом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 bwMode="auto">
          <a:xfrm>
            <a:off x="3713162" y="2102423"/>
            <a:ext cx="81740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Константа изотопного равновесия может быть выражена через термодинамические изотопные факторы (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Bigeleisen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and Mayer, 1947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>
                <a:latin typeface="Cambria" panose="02040503050406030204" pitchFamily="18" charset="0"/>
              </a:rPr>
              <a:t>Изотопная неравновесность не может быть движущей силой для химических реакций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016798"/>
              </p:ext>
            </p:extLst>
          </p:nvPr>
        </p:nvGraphicFramePr>
        <p:xfrm>
          <a:off x="3632200" y="1424598"/>
          <a:ext cx="4927600" cy="5204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60440" imgH="2387520" progId="Equation.DSMT4">
                  <p:embed/>
                </p:oleObj>
              </mc:Choice>
              <mc:Fallback>
                <p:oleObj name="Equation" r:id="rId3" imgW="2260440" imgH="2387520" progId="Equation.DSMT4">
                  <p:embed/>
                  <p:pic>
                    <p:nvPicPr>
                      <p:cNvPr id="614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1424598"/>
                        <a:ext cx="4927600" cy="5204802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1" y="156503"/>
            <a:ext cx="4190999" cy="653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170" name="Object 1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954783530"/>
              </p:ext>
            </p:extLst>
          </p:nvPr>
        </p:nvGraphicFramePr>
        <p:xfrm>
          <a:off x="762000" y="289768"/>
          <a:ext cx="4700588" cy="4891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89040" imgH="2590560" progId="Equation.DSMT4">
                  <p:embed/>
                </p:oleObj>
              </mc:Choice>
              <mc:Fallback>
                <p:oleObj name="Equation" r:id="rId4" imgW="2489040" imgH="2590560" progId="Equation.DSMT4">
                  <p:embed/>
                  <p:pic>
                    <p:nvPicPr>
                      <p:cNvPr id="717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9768"/>
                        <a:ext cx="4700588" cy="4891832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6" name="Object 1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918349822"/>
              </p:ext>
            </p:extLst>
          </p:nvPr>
        </p:nvGraphicFramePr>
        <p:xfrm>
          <a:off x="762000" y="5410200"/>
          <a:ext cx="410862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8920" imgH="558720" progId="Equation.DSMT4">
                  <p:embed/>
                </p:oleObj>
              </mc:Choice>
              <mc:Fallback>
                <p:oleObj name="Equation" r:id="rId6" imgW="2158920" imgH="558720" progId="Equation.DSMT4">
                  <p:embed/>
                  <p:pic>
                    <p:nvPicPr>
                      <p:cNvPr id="1822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410200"/>
                        <a:ext cx="4108620" cy="1063625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0401" y="156503"/>
            <a:ext cx="4190999" cy="653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10401" y="156503"/>
            <a:ext cx="4190999" cy="653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O-fractionation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9286" y="315915"/>
            <a:ext cx="7813431" cy="622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07548" y="990600"/>
            <a:ext cx="103105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baseline="30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O/</a:t>
            </a:r>
            <a:r>
              <a:rPr lang="en-US" sz="2000" b="1" baseline="30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77000" y="457200"/>
            <a:ext cx="3525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Фракционирование между разными фазами уменьшается с ростом температуры</a:t>
            </a:r>
            <a:endParaRPr lang="en-US" sz="2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1"/>
            <a:ext cx="7162800" cy="2133599"/>
          </a:xfrm>
        </p:spPr>
        <p:txBody>
          <a:bodyPr/>
          <a:lstStyle/>
          <a:p>
            <a:pPr algn="l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Задача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 Вычислить температуры равновесия между минералами кварцевого диорита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 изотопному составу кислорода в них. 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Сделать выводы о замкнутости изотопной системы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552693"/>
              </p:ext>
            </p:extLst>
          </p:nvPr>
        </p:nvGraphicFramePr>
        <p:xfrm>
          <a:off x="2016551" y="4590319"/>
          <a:ext cx="2743201" cy="1959706"/>
        </p:xfrm>
        <a:graphic>
          <a:graphicData uri="http://schemas.openxmlformats.org/drawingml/2006/table">
            <a:tbl>
              <a:tblPr/>
              <a:tblGrid>
                <a:gridCol w="132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4018"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6350" marR="6350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Дацитовый</a:t>
                      </a:r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расплав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6350" marR="6350" marT="687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42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6350" marR="6350" marT="6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a</a:t>
                      </a:r>
                    </a:p>
                  </a:txBody>
                  <a:tcPr marL="6350" marR="6350" marT="6879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b</a:t>
                      </a:r>
                    </a:p>
                  </a:txBody>
                  <a:tcPr marL="6350" marR="6350" marT="6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Albite</a:t>
                      </a:r>
                    </a:p>
                  </a:txBody>
                  <a:tcPr marL="6350" marR="6350" marT="6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0.4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0.015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Quartz</a:t>
                      </a:r>
                    </a:p>
                  </a:txBody>
                  <a:tcPr marL="6350" marR="6350" marT="6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1.3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0.015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Magnetite</a:t>
                      </a:r>
                    </a:p>
                  </a:txBody>
                  <a:tcPr marL="6350" marR="6350" marT="6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-5.0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0.015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026940"/>
              </p:ext>
            </p:extLst>
          </p:nvPr>
        </p:nvGraphicFramePr>
        <p:xfrm>
          <a:off x="7467601" y="19812"/>
          <a:ext cx="2514600" cy="67894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2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600" b="0" i="0" u="none" strike="noStrike" baseline="300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18</a:t>
                      </a:r>
                      <a:r>
                        <a:rPr lang="en-US" sz="1600" b="0" i="0" u="none" strike="noStrike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O, ‰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Вар.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Q</a:t>
                      </a:r>
                      <a:endParaRPr lang="en-US" sz="1600" b="0" i="0" u="none" strike="noStrike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Ab</a:t>
                      </a:r>
                      <a:endParaRPr lang="en-US" sz="1600" b="0" i="0" u="none" strike="noStrike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Mt</a:t>
                      </a:r>
                      <a:endParaRPr lang="en-US" sz="1600" b="0" i="0" u="none" strike="noStrike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8.27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7.32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2.62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8.28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7.37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1.90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8.30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7.42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3.17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8.32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7.47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2.42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8.35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7.53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3.67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8.38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7.59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2.91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8.41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7.65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4.14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8.45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7.72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3.37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8.49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7.79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4.58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8.53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7.85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3.80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11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8.58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7.92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5.00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8.63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7.99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4.20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8.68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8.07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5.40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6757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8.73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8.14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4.59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50611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8.79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8.21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5.78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12093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16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8.85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8.29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4.96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14167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17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8.91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8.37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6.14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92687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8.97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8.45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5.32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29324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19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9.03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8.53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6.49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72233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20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9.10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8.61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5.66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86496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21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9.16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8.69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6.82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73702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22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9.23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8.77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5.99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83393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9.30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8.85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7.15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96191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9.37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8.93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6.31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21862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25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9.45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9.02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6.46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3521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50353" y="6349970"/>
            <a:ext cx="1357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mbria" panose="02040503050406030204" pitchFamily="18" charset="0"/>
              </a:rPr>
              <a:t>Eiler</a:t>
            </a:r>
            <a:r>
              <a:rPr lang="en-US" sz="2000" dirty="0">
                <a:latin typeface="Cambria" panose="02040503050406030204" pitchFamily="18" charset="0"/>
              </a:rPr>
              <a:t>, 2001</a:t>
            </a:r>
            <a:endParaRPr lang="ru-RU" sz="20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09799" y="3457242"/>
                <a:ext cx="4419158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1000</m:t>
                      </m:r>
                      <m:r>
                        <a:rPr lang="en-US" sz="28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28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8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  <m:f>
                        <m:fPr>
                          <m:ctrlPr>
                            <a:rPr lang="en-US" sz="28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8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99" y="3457242"/>
                <a:ext cx="4419158" cy="861774"/>
              </a:xfrm>
              <a:prstGeom prst="rect">
                <a:avLst/>
              </a:prstGeom>
              <a:blipFill>
                <a:blip r:embed="rId3"/>
                <a:stretch>
                  <a:fillRect b="-63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38720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World Map Oxygen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8740" y="74534"/>
            <a:ext cx="9954520" cy="6708932"/>
          </a:xfr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123" y="51953"/>
            <a:ext cx="6737755" cy="675409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536484"/>
              </p:ext>
            </p:extLst>
          </p:nvPr>
        </p:nvGraphicFramePr>
        <p:xfrm>
          <a:off x="1692052" y="76200"/>
          <a:ext cx="8807896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3" imgW="3703014" imgH="2819167" progId="CorelPHOTOPAINT.Image.14">
                  <p:embed/>
                </p:oleObj>
              </mc:Choice>
              <mc:Fallback>
                <p:oleObj name="PHOTO-PAINT" r:id="rId3" imgW="3703014" imgH="2819167" progId="CorelPHOTOPAINT.Image.14">
                  <p:embed/>
                  <p:pic>
                    <p:nvPicPr>
                      <p:cNvPr id="1126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052" y="76200"/>
                        <a:ext cx="8807896" cy="670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875B62-2B03-46F8-B371-3A147DB6B36C}"/>
              </a:ext>
            </a:extLst>
          </p:cNvPr>
          <p:cNvCxnSpPr/>
          <p:nvPr/>
        </p:nvCxnSpPr>
        <p:spPr bwMode="auto">
          <a:xfrm>
            <a:off x="2631228" y="429207"/>
            <a:ext cx="7772400" cy="0"/>
          </a:xfrm>
          <a:prstGeom prst="line">
            <a:avLst/>
          </a:prstGeom>
          <a:ln w="28575">
            <a:solidFill>
              <a:schemeClr val="accent4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B64753-A9F5-4EFD-87D0-B8A6A4C25516}"/>
              </a:ext>
            </a:extLst>
          </p:cNvPr>
          <p:cNvCxnSpPr/>
          <p:nvPr/>
        </p:nvCxnSpPr>
        <p:spPr bwMode="auto">
          <a:xfrm>
            <a:off x="9181324" y="152400"/>
            <a:ext cx="0" cy="6217920"/>
          </a:xfrm>
          <a:prstGeom prst="line">
            <a:avLst/>
          </a:prstGeom>
          <a:ln w="28575">
            <a:solidFill>
              <a:schemeClr val="accent4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928705"/>
              </p:ext>
            </p:extLst>
          </p:nvPr>
        </p:nvGraphicFramePr>
        <p:xfrm>
          <a:off x="2362201" y="4003675"/>
          <a:ext cx="73453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495680" imgH="482400" progId="Equation.DSMT4">
                  <p:embed/>
                </p:oleObj>
              </mc:Choice>
              <mc:Fallback>
                <p:oleObj name="Equation" r:id="rId3" imgW="4495680" imgH="482400" progId="Equation.DSMT4">
                  <p:embed/>
                  <p:pic>
                    <p:nvPicPr>
                      <p:cNvPr id="737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4003675"/>
                        <a:ext cx="7345363" cy="863600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694201"/>
              </p:ext>
            </p:extLst>
          </p:nvPr>
        </p:nvGraphicFramePr>
        <p:xfrm>
          <a:off x="2359026" y="4038600"/>
          <a:ext cx="19081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68200" imgH="444240" progId="Equation.DSMT4">
                  <p:embed/>
                </p:oleObj>
              </mc:Choice>
              <mc:Fallback>
                <p:oleObj name="Equation" r:id="rId5" imgW="1168200" imgH="444240" progId="Equation.DSMT4">
                  <p:embed/>
                  <p:pic>
                    <p:nvPicPr>
                      <p:cNvPr id="7373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026" y="4038600"/>
                        <a:ext cx="1908175" cy="793750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81200" y="76202"/>
            <a:ext cx="8229600" cy="1139825"/>
          </a:xfrm>
        </p:spPr>
        <p:txBody>
          <a:bodyPr/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Задача смешения в геохимии стабильных изотопов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idx="1"/>
          </p:nvPr>
        </p:nvSpPr>
        <p:spPr>
          <a:xfrm>
            <a:off x="1752600" y="1184275"/>
            <a:ext cx="8686800" cy="400110"/>
          </a:xfrm>
        </p:spPr>
        <p:txBody>
          <a:bodyPr wrap="squar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</a:rPr>
              <a:t>Пусть смешиваются два вещества – 1 и 2 с образованием смеси </a:t>
            </a:r>
            <a:r>
              <a:rPr lang="en-US" sz="2000" dirty="0">
                <a:latin typeface="Cambria" panose="02040503050406030204" pitchFamily="18" charset="0"/>
              </a:rPr>
              <a:t>m</a:t>
            </a:r>
            <a:endParaRPr lang="ru-RU" sz="2000" dirty="0">
              <a:latin typeface="Cambria" panose="02040503050406030204" pitchFamily="18" charset="0"/>
            </a:endParaRPr>
          </a:p>
        </p:txBody>
      </p:sp>
      <p:graphicFrame>
        <p:nvGraphicFramePr>
          <p:cNvPr id="7373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607944"/>
              </p:ext>
            </p:extLst>
          </p:nvPr>
        </p:nvGraphicFramePr>
        <p:xfrm>
          <a:off x="2358660" y="3993792"/>
          <a:ext cx="42941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28720" imgH="482400" progId="Equation.DSMT4">
                  <p:embed/>
                </p:oleObj>
              </mc:Choice>
              <mc:Fallback>
                <p:oleObj name="Equation" r:id="rId7" imgW="2628720" imgH="482400" progId="Equation.DSMT4">
                  <p:embed/>
                  <p:pic>
                    <p:nvPicPr>
                      <p:cNvPr id="7373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8660" y="3993792"/>
                        <a:ext cx="4294188" cy="863600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2297113" y="1676400"/>
            <a:ext cx="4676776" cy="825500"/>
            <a:chOff x="837538" y="1676400"/>
            <a:chExt cx="5066508" cy="825500"/>
          </a:xfrm>
        </p:grpSpPr>
        <p:graphicFrame>
          <p:nvGraphicFramePr>
            <p:cNvPr id="7373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2874679"/>
                </p:ext>
              </p:extLst>
            </p:nvPr>
          </p:nvGraphicFramePr>
          <p:xfrm>
            <a:off x="837538" y="1695450"/>
            <a:ext cx="1475582" cy="806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812520" imgH="444240" progId="Equation.DSMT4">
                    <p:embed/>
                  </p:oleObj>
                </mc:Choice>
                <mc:Fallback>
                  <p:oleObj name="Equation" r:id="rId9" imgW="812520" imgH="444240" progId="Equation.DSMT4">
                    <p:embed/>
                    <p:pic>
                      <p:nvPicPr>
                        <p:cNvPr id="7373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7538" y="1695450"/>
                          <a:ext cx="1475582" cy="806450"/>
                        </a:xfrm>
                        <a:prstGeom prst="rect">
                          <a:avLst/>
                        </a:prstGeom>
                        <a:noFill/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73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8665971"/>
                </p:ext>
              </p:extLst>
            </p:nvPr>
          </p:nvGraphicFramePr>
          <p:xfrm>
            <a:off x="3250406" y="1676400"/>
            <a:ext cx="2653640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473120" imgH="457200" progId="Equation.DSMT4">
                    <p:embed/>
                  </p:oleObj>
                </mc:Choice>
                <mc:Fallback>
                  <p:oleObj name="Equation" r:id="rId11" imgW="1473120" imgH="457200" progId="Equation.DSMT4">
                    <p:embed/>
                    <p:pic>
                      <p:nvPicPr>
                        <p:cNvPr id="7373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0406" y="1676400"/>
                          <a:ext cx="2653640" cy="823913"/>
                        </a:xfrm>
                        <a:prstGeom prst="rect">
                          <a:avLst/>
                        </a:prstGeom>
                        <a:noFill/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1752845" y="4943476"/>
            <a:ext cx="7772154" cy="1366839"/>
            <a:chOff x="245403" y="4943475"/>
            <a:chExt cx="7324717" cy="1366839"/>
          </a:xfrm>
        </p:grpSpPr>
        <p:sp>
          <p:nvSpPr>
            <p:cNvPr id="16" name="TextBox 15"/>
            <p:cNvSpPr txBox="1"/>
            <p:nvPr/>
          </p:nvSpPr>
          <p:spPr>
            <a:xfrm>
              <a:off x="304800" y="4943475"/>
              <a:ext cx="7265320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Теперь 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[A] </a:t>
              </a:r>
              <a:r>
                <a: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заменим на концентрацию элемента (О), а 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R</a:t>
              </a:r>
              <a:r>
                <a: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 – на 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anose="05050102010706020507" pitchFamily="18" charset="2"/>
                </a:rPr>
                <a:t>d</a:t>
              </a:r>
              <a:r>
                <a:rPr lang="en-US" sz="20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18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O:</a:t>
              </a:r>
            </a:p>
          </p:txBody>
        </p:sp>
        <p:graphicFrame>
          <p:nvGraphicFramePr>
            <p:cNvPr id="7373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3488137"/>
                </p:ext>
              </p:extLst>
            </p:nvPr>
          </p:nvGraphicFramePr>
          <p:xfrm>
            <a:off x="245403" y="5419786"/>
            <a:ext cx="4060207" cy="890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108160" imgH="457200" progId="Equation.DSMT4">
                    <p:embed/>
                  </p:oleObj>
                </mc:Choice>
                <mc:Fallback>
                  <p:oleObj name="Equation" r:id="rId13" imgW="2108160" imgH="457200" progId="Equation.DSMT4">
                    <p:embed/>
                    <p:pic>
                      <p:nvPicPr>
                        <p:cNvPr id="73735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403" y="5419786"/>
                          <a:ext cx="4060207" cy="890528"/>
                        </a:xfrm>
                        <a:prstGeom prst="rect">
                          <a:avLst/>
                        </a:prstGeom>
                        <a:noFill/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22"/>
          <p:cNvGrpSpPr/>
          <p:nvPr/>
        </p:nvGrpSpPr>
        <p:grpSpPr>
          <a:xfrm>
            <a:off x="2189163" y="2655889"/>
            <a:ext cx="7045110" cy="1366837"/>
            <a:chOff x="720592" y="2579688"/>
            <a:chExt cx="7632203" cy="1366837"/>
          </a:xfrm>
        </p:grpSpPr>
        <p:graphicFrame>
          <p:nvGraphicFramePr>
            <p:cNvPr id="7373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5741294"/>
                </p:ext>
              </p:extLst>
            </p:nvPr>
          </p:nvGraphicFramePr>
          <p:xfrm>
            <a:off x="720592" y="3078163"/>
            <a:ext cx="918369" cy="868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507960" imgH="482400" progId="Equation.DSMT4">
                    <p:embed/>
                  </p:oleObj>
                </mc:Choice>
                <mc:Fallback>
                  <p:oleObj name="Equation" r:id="rId15" imgW="507960" imgH="482400" progId="Equation.DSMT4">
                    <p:embed/>
                    <p:pic>
                      <p:nvPicPr>
                        <p:cNvPr id="73731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592" y="3078163"/>
                          <a:ext cx="918369" cy="868362"/>
                        </a:xfrm>
                        <a:prstGeom prst="rect">
                          <a:avLst/>
                        </a:prstGeom>
                        <a:noFill/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1791206" y="3087469"/>
              <a:ext cx="6561589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A, B – </a:t>
              </a:r>
              <a:r>
                <a: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грамм-атомные количества изотопов;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endParaRPr>
            </a:p>
            <a:p>
              <a:pPr algn="l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 [A], [B] – </a:t>
              </a:r>
              <a:r>
                <a: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их концентрации, также грамм-атомные.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endParaRPr>
            </a:p>
          </p:txBody>
        </p:sp>
        <p:graphicFrame>
          <p:nvGraphicFramePr>
            <p:cNvPr id="7373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800"/>
                </p:ext>
              </p:extLst>
            </p:nvPr>
          </p:nvGraphicFramePr>
          <p:xfrm>
            <a:off x="1224491" y="2579688"/>
            <a:ext cx="4302919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412720" imgH="241200" progId="Equation.DSMT4">
                    <p:embed/>
                  </p:oleObj>
                </mc:Choice>
                <mc:Fallback>
                  <p:oleObj name="Equation" r:id="rId17" imgW="2412720" imgH="241200" progId="Equation.DSMT4">
                    <p:embed/>
                    <p:pic>
                      <p:nvPicPr>
                        <p:cNvPr id="73737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4491" y="2579688"/>
                          <a:ext cx="4302919" cy="434975"/>
                        </a:xfrm>
                        <a:prstGeom prst="rect">
                          <a:avLst/>
                        </a:prstGeom>
                        <a:noFill/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25"/>
          <p:cNvGrpSpPr/>
          <p:nvPr/>
        </p:nvGrpSpPr>
        <p:grpSpPr>
          <a:xfrm>
            <a:off x="6151640" y="5562600"/>
            <a:ext cx="4190922" cy="1143000"/>
            <a:chOff x="5013277" y="5562600"/>
            <a:chExt cx="4540166" cy="1143000"/>
          </a:xfrm>
        </p:grpSpPr>
        <p:graphicFrame>
          <p:nvGraphicFramePr>
            <p:cNvPr id="73742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2358004"/>
                </p:ext>
              </p:extLst>
            </p:nvPr>
          </p:nvGraphicFramePr>
          <p:xfrm>
            <a:off x="5013277" y="5954713"/>
            <a:ext cx="4540166" cy="750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2717640" imgH="444240" progId="Equation.DSMT4">
                    <p:embed/>
                  </p:oleObj>
                </mc:Choice>
                <mc:Fallback>
                  <p:oleObj name="Equation" r:id="rId19" imgW="2717640" imgH="444240" progId="Equation.DSMT4">
                    <p:embed/>
                    <p:pic>
                      <p:nvPicPr>
                        <p:cNvPr id="73742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3277" y="5954713"/>
                          <a:ext cx="4540166" cy="750887"/>
                        </a:xfrm>
                        <a:prstGeom prst="rect">
                          <a:avLst/>
                        </a:prstGeom>
                        <a:noFill/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5280340" y="5562600"/>
              <a:ext cx="2155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Если 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 [O]</a:t>
              </a:r>
              <a:r>
                <a:rPr lang="en-US" sz="20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1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 = [O]</a:t>
              </a:r>
              <a:r>
                <a:rPr lang="en-US" sz="20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2</a:t>
              </a:r>
              <a:endParaRPr lang="ru-RU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 txBox="1">
            <a:spLocks/>
          </p:cNvSpPr>
          <p:nvPr/>
        </p:nvSpPr>
        <p:spPr>
          <a:xfrm>
            <a:off x="457200" y="1503219"/>
            <a:ext cx="632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Если же физического смешения не происходит, то </a:t>
            </a: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‘</a:t>
            </a:r>
            <a:r>
              <a:rPr lang="ru-RU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смесь</a:t>
            </a: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’</a:t>
            </a:r>
            <a:r>
              <a:rPr lang="ru-RU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представляет собой два вещества (две фазы), 3 и 4,</a:t>
            </a: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 в случае изотопного равновесия:</a:t>
            </a:r>
          </a:p>
        </p:txBody>
      </p:sp>
      <p:pic>
        <p:nvPicPr>
          <p:cNvPr id="7681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76200"/>
            <a:ext cx="484152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57200" y="228601"/>
            <a:ext cx="53692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SiO</a:t>
            </a:r>
            <a:r>
              <a:rPr lang="en-US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– 53% кислорода,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 гранитах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~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48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%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базальтах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~4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3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%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 воде – 89%</a:t>
            </a:r>
            <a:endParaRPr lang="ru-RU" sz="20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31026" y="2669581"/>
                <a:ext cx="22342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ru-RU" sz="2400" i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3−4</m:t>
                          </m:r>
                        </m:sub>
                      </m:sSub>
                    </m:oMath>
                  </m:oMathPara>
                </a14:m>
                <a:endParaRPr lang="ru-RU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026" y="2669581"/>
                <a:ext cx="2234265" cy="461665"/>
              </a:xfrm>
              <a:prstGeom prst="rect">
                <a:avLst/>
              </a:prstGeom>
              <a:blipFill>
                <a:blip r:embed="rId5"/>
                <a:stretch>
                  <a:fillRect l="-545"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52517" y="3886200"/>
                <a:ext cx="3991285" cy="688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ru-RU" sz="24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</a:rPr>
                  <a:t>=</a:t>
                </a:r>
                <a:r>
                  <a:rPr lang="en-US" sz="2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3−4</m:t>
                        </m:r>
                      </m:sub>
                    </m:sSub>
                    <m:r>
                      <a:rPr lang="en-US" sz="2400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sz="24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∙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i="1">
                                        <a:solidFill>
                                          <a:srgbClr val="FFFF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FFFF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𝑂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i="1">
                                        <a:solidFill>
                                          <a:srgbClr val="FFFF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FFFF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𝑂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ru-RU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17" y="3886200"/>
                <a:ext cx="3991285" cy="688778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86930" y="4648200"/>
                <a:ext cx="3153556" cy="688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</a:rPr>
                  <a:t>=</a:t>
                </a:r>
                <a:r>
                  <a:rPr lang="en-US" sz="2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3−4</m:t>
                        </m:r>
                      </m:sub>
                    </m:sSub>
                    <m:r>
                      <a:rPr lang="en-US" sz="2400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4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𝑂</m:t>
                                </m:r>
                              </m:e>
                            </m:d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𝑂</m:t>
                                </m:r>
                              </m:e>
                            </m:d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endParaRPr lang="ru-RU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30" y="4648200"/>
                <a:ext cx="3153556" cy="688778"/>
              </a:xfrm>
              <a:prstGeom prst="rect">
                <a:avLst/>
              </a:prstGeom>
              <a:blipFill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6800" y="5486400"/>
                <a:ext cx="1972015" cy="662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𝑓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den>
                    </m:f>
                  </m:oMath>
                </a14:m>
                <a:endParaRPr lang="ru-RU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486400"/>
                <a:ext cx="1972015" cy="662361"/>
              </a:xfrm>
              <a:prstGeom prst="rect">
                <a:avLst/>
              </a:prstGeom>
              <a:blipFill>
                <a:blip r:embed="rId8"/>
                <a:stretch>
                  <a:fillRect l="-34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3B24F20-9591-DC8F-D1BC-3BC76EBD9D51}"/>
              </a:ext>
            </a:extLst>
          </p:cNvPr>
          <p:cNvSpPr txBox="1">
            <a:spLocks/>
          </p:cNvSpPr>
          <p:nvPr/>
        </p:nvSpPr>
        <p:spPr>
          <a:xfrm>
            <a:off x="457200" y="3276600"/>
            <a:ext cx="624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где </a:t>
            </a: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D</a:t>
            </a:r>
            <a:r>
              <a:rPr lang="en-US" sz="2000" kern="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3-4</a:t>
            </a: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зависит от температуры равновесия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A09A34-86A8-7FDA-C070-D2B7B807F8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4200" y="3577812"/>
            <a:ext cx="4846320" cy="31277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2"/>
            <a:ext cx="8229600" cy="1139825"/>
          </a:xfrm>
        </p:spPr>
        <p:txBody>
          <a:bodyPr/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Рекомендуемая литература: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1219200"/>
            <a:ext cx="11125200" cy="5105400"/>
          </a:xfrm>
          <a:prstGeom prst="rect">
            <a:avLst/>
          </a:prstGeom>
        </p:spPr>
        <p:txBody>
          <a:bodyPr/>
          <a:lstStyle/>
          <a:p>
            <a:pPr marL="342900" indent="-342900" algn="l" eaLnBrk="0" hangingPunct="0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i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Hoefs</a:t>
            </a:r>
            <a:r>
              <a:rPr lang="en-US" sz="24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J. 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Stable Isotope Geochemistry. 2004. Springer. 243 P.</a:t>
            </a:r>
            <a:b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</a:t>
            </a:r>
            <a:r>
              <a:rPr lang="ru-R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Хёфс</a:t>
            </a: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Й. Геохимия стабильных изотопов. Мир. 1983. 200 С.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</a:t>
            </a:r>
          </a:p>
          <a:p>
            <a:pPr marL="342900" indent="-342900" algn="l" eaLnBrk="0" hangingPunct="0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sz="24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Stable isotopes in high temperature geological processes . </a:t>
            </a:r>
            <a:r>
              <a:rPr lang="en-US" sz="2400" i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J.W.Valley</a:t>
            </a:r>
            <a:r>
              <a:rPr lang="en-US" sz="24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H.P. Taylor, Jr., J.R. O'Neil, editors.</a:t>
            </a:r>
            <a:r>
              <a:rPr lang="ru-RU" sz="24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1986. </a:t>
            </a:r>
            <a:r>
              <a:rPr lang="en-US" sz="24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Vol.16. </a:t>
            </a:r>
            <a:r>
              <a:rPr lang="ru-RU" sz="24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endParaRPr lang="en-US" sz="2400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342900" indent="-342900" algn="l" eaLnBrk="0" hangingPunct="0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Stable isotope geochemistry. J.W. Valley,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D.Cole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editors. 2001. Vol.43. </a:t>
            </a: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662 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P.</a:t>
            </a:r>
          </a:p>
          <a:p>
            <a:pPr marL="342900" indent="-342900" algn="l" eaLnBrk="0" hangingPunct="0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sz="24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Geochemistry of non-traditional stable isotopes. C.M. Johnson, </a:t>
            </a:r>
            <a:r>
              <a:rPr lang="en-US" sz="2400" i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B.L.Beard</a:t>
            </a:r>
            <a:r>
              <a:rPr lang="en-US" sz="24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en-US" sz="2400" i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F.Albarede</a:t>
            </a:r>
            <a:r>
              <a:rPr lang="en-US" sz="24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editors.</a:t>
            </a:r>
            <a:r>
              <a:rPr lang="ru-RU" sz="24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2004. </a:t>
            </a:r>
            <a:r>
              <a:rPr lang="en-US" sz="24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Vol.55.  454 P.</a:t>
            </a:r>
          </a:p>
          <a:p>
            <a:pPr marL="342900" indent="-342900" algn="l" eaLnBrk="0" hangingPunct="0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Галимов</a:t>
            </a: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Э.М. Природа биологического фракционирования изотопов. Наука. 1981. 247 С.</a:t>
            </a:r>
            <a:endParaRPr lang="en-US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342900" indent="-342900" algn="l" eaLnBrk="0" hangingPunct="0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Гриненко</a:t>
            </a: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В.А., </a:t>
            </a:r>
            <a:r>
              <a:rPr lang="ru-R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Гриненко</a:t>
            </a: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Л.Н. Геохимия изотопов серы. М. Наука. 1974.</a:t>
            </a:r>
            <a:endParaRPr lang="en-US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342900" indent="-342900" algn="l" eaLnBrk="0" hangingPunct="0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Фор Г. Основы изотопной геологии. Мир. 1989. 590 С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</a:p>
          <a:p>
            <a:pPr marL="342900" indent="-342900" algn="l" eaLnBrk="0" hangingPunct="0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074D95-E6D2-4274-593A-F5CF656B8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56" y="76200"/>
            <a:ext cx="10270687" cy="6705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2B5659-B223-9115-2AE0-C77515FFC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95750"/>
            <a:ext cx="10240743" cy="66860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2F1114-BC50-9394-D9F5-FCE2F639F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95750"/>
            <a:ext cx="10240743" cy="66860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AE3422-A8A1-8329-E378-B910C4B0B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95750"/>
            <a:ext cx="10240743" cy="6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640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"/>
            <a:ext cx="794385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20050" y="304800"/>
            <a:ext cx="4095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Aleon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et al., 2002.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Geochimica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et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Cosmochimica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Acta, Vol. 66, No. 19, pp. 3351–3365</a:t>
            </a:r>
          </a:p>
        </p:txBody>
      </p:sp>
    </p:spTree>
    <p:extLst>
      <p:ext uri="{BB962C8B-B14F-4D97-AF65-F5344CB8AC3E}">
        <p14:creationId xmlns:p14="http://schemas.microsoft.com/office/powerpoint/2010/main" val="374523025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1875693" y="12700"/>
          <a:ext cx="8370277" cy="684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9" r:id="rId3" imgW="3360284" imgH="2537250" progId="CorelPhotoPaint.Image.9">
                  <p:embed/>
                </p:oleObj>
              </mc:Choice>
              <mc:Fallback>
                <p:oleObj name="CorelPhotoPaint.Image.9" r:id="rId3" imgW="3360284" imgH="2537250" progId="CorelPhotoPaint.Image.9">
                  <p:embed/>
                  <p:pic>
                    <p:nvPicPr>
                      <p:cNvPr id="921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5693" y="12700"/>
                        <a:ext cx="8370277" cy="684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524000" y="304802"/>
          <a:ext cx="9144000" cy="611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9" r:id="rId3" imgW="3933285" imgH="2427531" progId="CorelPhotoPaint.Image.9">
                  <p:embed/>
                </p:oleObj>
              </mc:Choice>
              <mc:Fallback>
                <p:oleObj name="CorelPhotoPaint.Image.9" r:id="rId3" imgW="3933285" imgH="2427531" progId="CorelPhotoPaint.Image.9">
                  <p:embed/>
                  <p:pic>
                    <p:nvPicPr>
                      <p:cNvPr id="81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04802"/>
                        <a:ext cx="9144000" cy="611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wrence,Taylor-197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280" y="0"/>
            <a:ext cx="7115388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2227386" y="0"/>
          <a:ext cx="7807569" cy="683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9" r:id="rId3" imgW="4158652" imgH="3360284" progId="CorelPhotoPaint.Image.9">
                  <p:embed/>
                </p:oleObj>
              </mc:Choice>
              <mc:Fallback>
                <p:oleObj name="CorelPhotoPaint.Image.9" r:id="rId3" imgW="4158652" imgH="3360284" progId="CorelPhotoPaint.Image.9">
                  <p:embed/>
                  <p:pic>
                    <p:nvPicPr>
                      <p:cNvPr id="1229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386" y="0"/>
                        <a:ext cx="7807569" cy="683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O-Mantle miner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93" y="234950"/>
            <a:ext cx="5527431" cy="638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1016" y="533400"/>
            <a:ext cx="103105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</a:t>
            </a:r>
          </a:p>
        </p:txBody>
      </p:sp>
      <p:pic>
        <p:nvPicPr>
          <p:cNvPr id="2" name="Picture 4" descr="O-Ol-melts">
            <a:extLst>
              <a:ext uri="{FF2B5EF4-FFF2-40B4-BE49-F238E27FC236}">
                <a16:creationId xmlns:a16="http://schemas.microsoft.com/office/drawing/2014/main" id="{C0C794EF-6C72-4CD4-9747-6F7A4F9F4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327" y="912776"/>
            <a:ext cx="6583680" cy="506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58816-BF91-4B28-A38E-124FE1A08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228601"/>
            <a:ext cx="8763000" cy="1139825"/>
          </a:xfrm>
        </p:spPr>
        <p:txBody>
          <a:bodyPr/>
          <a:lstStyle/>
          <a:p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Что такое фракционирование изотопов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114CC-ED1A-4759-8099-82E621775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2590798"/>
          </a:xfrm>
        </p:spPr>
        <p:txBody>
          <a:bodyPr/>
          <a:lstStyle/>
          <a:p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Изотопное фракционирование – химический или физический процесс, в котором происходит обогащение элемента одними изотопами относительно других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Чаще мы имеем дело с масс-зависимым изотопным фракционированием, но бывают и исключения, т.е. процессы масс-независимого изотопного фракционирования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947327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O-MOR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6066692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553200" y="381001"/>
            <a:ext cx="541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30%-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ная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фракционная кристаллизация базальтового расплава при температуре 900-1200°С приводит к сдвигу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d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18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на 0.34-0.21 ‰</a:t>
            </a:r>
          </a:p>
          <a:p>
            <a:pPr algn="l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l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Ol</a:t>
            </a:r>
            <a:r>
              <a:rPr lang="en-US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0.4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-Opx</a:t>
            </a:r>
            <a:r>
              <a:rPr lang="en-US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0.25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-Cpx</a:t>
            </a:r>
            <a:r>
              <a:rPr lang="en-US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0.2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-Sp</a:t>
            </a:r>
            <a:r>
              <a:rPr lang="en-US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0.1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-Mt</a:t>
            </a:r>
            <a:r>
              <a:rPr lang="en-US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0.05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"/>
            <a:ext cx="9144000" cy="691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6202"/>
            <a:ext cx="11506200" cy="1139825"/>
          </a:xfrm>
        </p:spPr>
        <p:txBody>
          <a:bodyPr/>
          <a:lstStyle/>
          <a:p>
            <a:pPr algn="l"/>
            <a:r>
              <a:rPr lang="ru-RU" sz="2000" dirty="0">
                <a:latin typeface="Cambria" panose="02040503050406030204" pitchFamily="18" charset="0"/>
              </a:rPr>
              <a:t>Задача </a:t>
            </a:r>
            <a:r>
              <a:rPr lang="en-US" sz="2000" dirty="0">
                <a:latin typeface="Cambria" panose="02040503050406030204" pitchFamily="18" charset="0"/>
              </a:rPr>
              <a:t>2</a:t>
            </a:r>
            <a:r>
              <a:rPr lang="ru-RU" sz="2000" dirty="0">
                <a:latin typeface="Cambria" panose="02040503050406030204" pitchFamily="18" charset="0"/>
              </a:rPr>
              <a:t>. Построить график изменения изотопного состава кислорода расплава и минерала при различных степенях равновесной кристаллизации (</a:t>
            </a:r>
            <a:r>
              <a:rPr lang="en-US" sz="2000" dirty="0">
                <a:latin typeface="Cambria" panose="02040503050406030204" pitchFamily="18" charset="0"/>
              </a:rPr>
              <a:t>f, </a:t>
            </a:r>
            <a:r>
              <a:rPr lang="ru-RU" sz="2000" dirty="0">
                <a:latin typeface="Cambria" panose="02040503050406030204" pitchFamily="18" charset="0"/>
              </a:rPr>
              <a:t>от 0 до 1)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</a:rPr>
              <a:t>при </a:t>
            </a:r>
            <a:r>
              <a:rPr lang="en-US" sz="2000" dirty="0">
                <a:latin typeface="Cambria" panose="02040503050406030204" pitchFamily="18" charset="0"/>
              </a:rPr>
              <a:t>t = 1250°C.</a:t>
            </a:r>
            <a:br>
              <a:rPr lang="en-US" sz="2000" dirty="0">
                <a:latin typeface="Cambria" panose="02040503050406030204" pitchFamily="18" charset="0"/>
              </a:rPr>
            </a:br>
            <a:r>
              <a:rPr lang="ru-RU" sz="2000" dirty="0">
                <a:latin typeface="Cambria" panose="02040503050406030204" pitchFamily="18" charset="0"/>
              </a:rPr>
              <a:t>Для исходного расплава принять </a:t>
            </a:r>
            <a:r>
              <a:rPr lang="en-US" sz="2000" dirty="0">
                <a:latin typeface="Symbol" panose="05050102010706020507" pitchFamily="18" charset="2"/>
              </a:rPr>
              <a:t>d</a:t>
            </a:r>
            <a:r>
              <a:rPr lang="en-US" sz="2000" baseline="30000" dirty="0">
                <a:latin typeface="Cambria" panose="02040503050406030204" pitchFamily="18" charset="0"/>
              </a:rPr>
              <a:t>18</a:t>
            </a:r>
            <a:r>
              <a:rPr lang="en-US" sz="2000" dirty="0">
                <a:latin typeface="Cambria" panose="02040503050406030204" pitchFamily="18" charset="0"/>
              </a:rPr>
              <a:t>O=+5.6 ‰.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198084"/>
              </p:ext>
            </p:extLst>
          </p:nvPr>
        </p:nvGraphicFramePr>
        <p:xfrm>
          <a:off x="2016369" y="2135905"/>
          <a:ext cx="8229600" cy="4630657"/>
        </p:xfrm>
        <a:graphic>
          <a:graphicData uri="http://schemas.openxmlformats.org/drawingml/2006/table">
            <a:tbl>
              <a:tblPr/>
              <a:tblGrid>
                <a:gridCol w="422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34018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6350" marR="6350" marT="6879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      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Расплав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L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)</a:t>
                      </a:r>
                    </a:p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Минерал (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S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6350" marR="6350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Толеитовый</a:t>
                      </a: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базальт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6350" marR="6350" marT="687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Пикрит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6350" marR="6350" marT="687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Дацит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6350" marR="6350" marT="687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Риолит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6350" marR="6350" marT="687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Na-</a:t>
                      </a:r>
                      <a:r>
                        <a:rPr lang="ru-RU" sz="1800" b="0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мелилитит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6350" marR="6350" marT="687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422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6350" marR="6350" marT="6879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6350" marR="6350" marT="6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a</a:t>
                      </a:r>
                    </a:p>
                  </a:txBody>
                  <a:tcPr marL="6350" marR="6350" marT="6879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b</a:t>
                      </a:r>
                    </a:p>
                  </a:txBody>
                  <a:tcPr marL="6350" marR="6350" marT="6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a</a:t>
                      </a:r>
                    </a:p>
                  </a:txBody>
                  <a:tcPr marL="6350" marR="6350" marT="6879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b</a:t>
                      </a:r>
                    </a:p>
                  </a:txBody>
                  <a:tcPr marL="6350" marR="6350" marT="6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a</a:t>
                      </a:r>
                    </a:p>
                  </a:txBody>
                  <a:tcPr marL="6350" marR="6350" marT="6879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b</a:t>
                      </a:r>
                    </a:p>
                  </a:txBody>
                  <a:tcPr marL="6350" marR="6350" marT="6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a</a:t>
                      </a:r>
                    </a:p>
                  </a:txBody>
                  <a:tcPr marL="6350" marR="6350" marT="6879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b</a:t>
                      </a:r>
                    </a:p>
                  </a:txBody>
                  <a:tcPr marL="6350" marR="6350" marT="6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a</a:t>
                      </a:r>
                    </a:p>
                  </a:txBody>
                  <a:tcPr marL="6350" marR="6350" marT="6879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b</a:t>
                      </a:r>
                    </a:p>
                  </a:txBody>
                  <a:tcPr marL="6350" marR="6350" marT="6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6350" marR="6350" marT="6879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Ol</a:t>
                      </a:r>
                    </a:p>
                  </a:txBody>
                  <a:tcPr marL="6350" marR="6350" marT="6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-1.6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0.05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-1.2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0.03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-2.4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0.015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-3.2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0.02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-1.4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-0.05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6350" marR="6350" marT="6879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Garnet</a:t>
                      </a:r>
                    </a:p>
                  </a:txBody>
                  <a:tcPr marL="6350" marR="6350" marT="6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-1.1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0.05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-0.7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0.03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-1.9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0.015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-2.7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0.02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-0.9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-0.05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6350" marR="6350" marT="6879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CPX</a:t>
                      </a:r>
                    </a:p>
                  </a:txBody>
                  <a:tcPr marL="6350" marR="6350" marT="6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-0.7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0.05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-0.3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0.03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-1.5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0.015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-2.3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0.02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-0.5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-0.05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6350" marR="6350" marT="6879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OPX</a:t>
                      </a:r>
                    </a:p>
                  </a:txBody>
                  <a:tcPr marL="6350" marR="6350" marT="6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-0.2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0.05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0.2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0.03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-1.0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0.015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-1.8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0.02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-0.05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L="6350" marR="6350" marT="6879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An</a:t>
                      </a:r>
                    </a:p>
                  </a:txBody>
                  <a:tcPr marL="6350" marR="6350" marT="6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0.1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0.05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0.5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0.03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-0.7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0.015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-1.5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0.02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0.3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-0.05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L="6350" marR="6350" marT="6879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Ab</a:t>
                      </a:r>
                    </a:p>
                  </a:txBody>
                  <a:tcPr marL="6350" marR="6350" marT="6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1.2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0.05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1.6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0.03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0.4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0.015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-0.4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0.02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1.4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-0.05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 marL="6350" marR="6350" marT="6879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Calcite</a:t>
                      </a:r>
                    </a:p>
                  </a:txBody>
                  <a:tcPr marL="6350" marR="6350" marT="6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1.7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0.05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2.1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0.03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0.9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0.015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0.1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0.02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1.9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-0.05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 marL="6350" marR="6350" marT="6879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Q</a:t>
                      </a:r>
                    </a:p>
                  </a:txBody>
                  <a:tcPr marL="6350" marR="6350" marT="6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2.1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0.05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2.5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0.03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1.3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0.015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0.5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0.02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2.3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-0.05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1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 marL="6350" marR="6350" marT="6879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Spinel</a:t>
                      </a:r>
                    </a:p>
                  </a:txBody>
                  <a:tcPr marL="6350" marR="6350" marT="6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-3.5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0.05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-3.1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0.03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-4.3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0.015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-5.1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0.02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-3.3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-0.05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1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 marL="6350" marR="6350" marT="6879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Magnetite</a:t>
                      </a:r>
                    </a:p>
                  </a:txBody>
                  <a:tcPr marL="6350" marR="6350" marT="6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-4.2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0.05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-3.8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0.03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-5.0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0.015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-5.8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0.02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-4.0</a:t>
                      </a:r>
                    </a:p>
                  </a:txBody>
                  <a:tcPr marL="7034" marR="7034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-0.05</a:t>
                      </a:r>
                    </a:p>
                  </a:txBody>
                  <a:tcPr marL="7034" marR="7034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75933" y="1275179"/>
            <a:ext cx="475886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Дополнительно (по желанию):  </a:t>
            </a:r>
          </a:p>
          <a:p>
            <a:pPr marL="342900" indent="-342900" algn="l">
              <a:buAutoNum type="arabicPeriod"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Фракционная кристаллизация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;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342900" indent="-342900" algn="l">
              <a:buAutoNum type="arabicPeriod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Ol–40%, Cpx–20%, Opx–25%, Sp–10%, Mt – 5%.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30632" y="1293320"/>
                <a:ext cx="3784369" cy="738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1000</m:t>
                      </m:r>
                      <m:r>
                        <a:rPr lang="en-US" sz="2400" i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i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632" y="1293320"/>
                <a:ext cx="3784369" cy="738728"/>
              </a:xfrm>
              <a:prstGeom prst="rect">
                <a:avLst/>
              </a:prstGeom>
              <a:blipFill>
                <a:blip r:embed="rId3"/>
                <a:stretch>
                  <a:fillRect b="-7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011"/>
            <a:ext cx="586711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3733800"/>
            <a:ext cx="1436868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000" b="1" dirty="0" err="1">
                <a:ln w="50800"/>
                <a:solidFill>
                  <a:srgbClr val="002060"/>
                </a:solidFill>
              </a:rPr>
              <a:t>Eiler</a:t>
            </a:r>
            <a:r>
              <a:rPr lang="en-US" sz="2000" b="1" dirty="0">
                <a:ln w="50800"/>
                <a:solidFill>
                  <a:srgbClr val="002060"/>
                </a:solidFill>
              </a:rPr>
              <a:t>, 2001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5205350" y="2057400"/>
            <a:ext cx="1752600" cy="13756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9260000">
            <a:off x="5592336" y="2406926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D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0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524000" y="5715000"/>
            <a:ext cx="1752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77027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O-Icel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27" y="57652"/>
            <a:ext cx="11569346" cy="674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>
            <a:cxnSpLocks/>
          </p:cNvCxnSpPr>
          <p:nvPr/>
        </p:nvCxnSpPr>
        <p:spPr bwMode="auto">
          <a:xfrm flipV="1">
            <a:off x="10391193" y="1046586"/>
            <a:ext cx="0" cy="3505200"/>
          </a:xfrm>
          <a:prstGeom prst="line">
            <a:avLst/>
          </a:prstGeom>
          <a:ln w="596900">
            <a:solidFill>
              <a:schemeClr val="dk1">
                <a:alpha val="4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ED3A3E5-8566-4DDA-BB5A-87F5F0B0F5AC}"/>
              </a:ext>
            </a:extLst>
          </p:cNvPr>
          <p:cNvGrpSpPr/>
          <p:nvPr/>
        </p:nvGrpSpPr>
        <p:grpSpPr>
          <a:xfrm>
            <a:off x="1615440" y="1099107"/>
            <a:ext cx="8961120" cy="4659786"/>
            <a:chOff x="1615440" y="1099107"/>
            <a:chExt cx="8961120" cy="4659786"/>
          </a:xfrm>
        </p:grpSpPr>
        <p:pic>
          <p:nvPicPr>
            <p:cNvPr id="162818" name="Picture 2" descr="Uxatindar Mountians and Skaftá River - Iceland by Sigmundur Andresson / 500px">
              <a:extLst>
                <a:ext uri="{FF2B5EF4-FFF2-40B4-BE49-F238E27FC236}">
                  <a16:creationId xmlns:a16="http://schemas.microsoft.com/office/drawing/2014/main" id="{47637D91-65D3-4DC7-BB86-BBCCCA6A18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5440" y="1099107"/>
              <a:ext cx="8961120" cy="465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9B33370-5D37-4D8C-A011-83096DD079A5}"/>
                </a:ext>
              </a:extLst>
            </p:cNvPr>
            <p:cNvSpPr txBox="1"/>
            <p:nvPr/>
          </p:nvSpPr>
          <p:spPr>
            <a:xfrm>
              <a:off x="1615440" y="5418784"/>
              <a:ext cx="2743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by </a:t>
              </a:r>
              <a:r>
                <a:rPr lang="en-US" sz="1600" b="0" i="0" u="none" strike="noStrike" dirty="0">
                  <a:solidFill>
                    <a:srgbClr val="FFFF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Sigmundur </a:t>
              </a:r>
              <a:r>
                <a:rPr lang="en-US" sz="1600" b="0" i="0" u="none" strike="noStrike" dirty="0" err="1">
                  <a:solidFill>
                    <a:srgbClr val="FFFF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Andresson</a:t>
              </a:r>
              <a:endParaRPr lang="ru-RU" sz="16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-7620"/>
            <a:ext cx="41292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0" y="228600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H.P.Taylor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Jr. Igneous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Roks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: II. Isotopic Case Studies of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Circumpacific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Magmatism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 // Stable isotopes in high temperature geological processes. (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J.W.Valley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H.P. Taylor, Jr., J.R. O'Neil, editors). 1986. Vol.16. P.273-317.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3657601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Величины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d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18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для пород, слагающих калифорнийский батолит (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PRB)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 Состав пород – от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габбро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(пустые кружки) до гранитов. Изотопное отношение повышается от побережья  (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d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18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  ≈ 6 – 7 ‰)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вглубь континента (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d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18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  ≈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10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–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11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‰)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610171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682946"/>
              </p:ext>
            </p:extLst>
          </p:nvPr>
        </p:nvGraphicFramePr>
        <p:xfrm>
          <a:off x="6400801" y="1676400"/>
          <a:ext cx="5410200" cy="5006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>
            <a:off x="8107444" y="4865575"/>
            <a:ext cx="345" cy="5970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001000" y="4887641"/>
            <a:ext cx="713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D</a:t>
            </a:r>
            <a:r>
              <a:rPr lang="en-US" sz="1600" b="1" baseline="30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17</a:t>
            </a:r>
            <a:r>
              <a:rPr lang="en-US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</a:t>
            </a:r>
            <a:endParaRPr lang="ru-RU" sz="1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aphicFrame>
        <p:nvGraphicFramePr>
          <p:cNvPr id="16179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055814"/>
              </p:ext>
            </p:extLst>
          </p:nvPr>
        </p:nvGraphicFramePr>
        <p:xfrm>
          <a:off x="609600" y="279400"/>
          <a:ext cx="6834188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98800" imgH="965160" progId="Equation.DSMT4">
                  <p:embed/>
                </p:oleObj>
              </mc:Choice>
              <mc:Fallback>
                <p:oleObj name="Equation" r:id="rId4" imgW="3898800" imgH="965160" progId="Equation.DSMT4">
                  <p:embed/>
                  <p:pic>
                    <p:nvPicPr>
                      <p:cNvPr id="16179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79400"/>
                        <a:ext cx="6834188" cy="1835150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199" y="2438402"/>
            <a:ext cx="63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Для масс-зависимого фракционирования:</a:t>
            </a:r>
          </a:p>
        </p:txBody>
      </p:sp>
      <p:graphicFrame>
        <p:nvGraphicFramePr>
          <p:cNvPr id="2170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887749"/>
              </p:ext>
            </p:extLst>
          </p:nvPr>
        </p:nvGraphicFramePr>
        <p:xfrm>
          <a:off x="2133600" y="3008312"/>
          <a:ext cx="145891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320" imgH="419040" progId="Equation.DSMT4">
                  <p:embed/>
                </p:oleObj>
              </mc:Choice>
              <mc:Fallback>
                <p:oleObj name="Equation" r:id="rId6" imgW="787320" imgH="419040" progId="Equation.DSMT4">
                  <p:embed/>
                  <p:pic>
                    <p:nvPicPr>
                      <p:cNvPr id="2170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008312"/>
                        <a:ext cx="1458913" cy="841375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404262"/>
              </p:ext>
            </p:extLst>
          </p:nvPr>
        </p:nvGraphicFramePr>
        <p:xfrm>
          <a:off x="1219200" y="4380095"/>
          <a:ext cx="293528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74640" imgH="203040" progId="Equation.DSMT4">
                  <p:embed/>
                </p:oleObj>
              </mc:Choice>
              <mc:Fallback>
                <p:oleObj name="Equation" r:id="rId8" imgW="157464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380095"/>
                        <a:ext cx="2935288" cy="411162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/>
        </p:bldSub>
      </p:bldGraphic>
      <p:bldP spid="6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O-CV-chondri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599" y="0"/>
            <a:ext cx="45877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7" descr="O-CO-CK-chondri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4520" y="0"/>
            <a:ext cx="46693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276561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" r="923" b="2082"/>
          <a:stretch/>
        </p:blipFill>
        <p:spPr bwMode="auto">
          <a:xfrm>
            <a:off x="228599" y="0"/>
            <a:ext cx="59250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63104" y="304801"/>
            <a:ext cx="587649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Возможные причины масс-независимых вариаций изотопного состава кислорода</a:t>
            </a: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Впрыскивание вещества сверхновой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(Lee T. A local proton irradiation model for isotopic anomalies in the solar system. // The Astrophysical Journal. 1978. V. 224. P. 217-226.)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Масс-независимое фракционирование при формировании озона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Эффект фотохимического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самоэкранирования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(self-shielding)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O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11" y="0"/>
            <a:ext cx="72212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49139" y="2113696"/>
            <a:ext cx="232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16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</a:t>
            </a:r>
            <a:r>
              <a:rPr lang="ru-RU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7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</a:t>
            </a:r>
            <a:r>
              <a:rPr lang="ru-RU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8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8768862" y="1088572"/>
            <a:ext cx="192594" cy="1045029"/>
          </a:xfrm>
          <a:custGeom>
            <a:avLst/>
            <a:gdLst>
              <a:gd name="connsiteX0" fmla="*/ 0 w 208644"/>
              <a:gd name="connsiteY0" fmla="*/ 0 h 968829"/>
              <a:gd name="connsiteX1" fmla="*/ 130629 w 208644"/>
              <a:gd name="connsiteY1" fmla="*/ 272143 h 968829"/>
              <a:gd name="connsiteX2" fmla="*/ 10886 w 208644"/>
              <a:gd name="connsiteY2" fmla="*/ 544286 h 968829"/>
              <a:gd name="connsiteX3" fmla="*/ 185058 w 208644"/>
              <a:gd name="connsiteY3" fmla="*/ 827315 h 968829"/>
              <a:gd name="connsiteX4" fmla="*/ 152400 w 208644"/>
              <a:gd name="connsiteY4" fmla="*/ 968829 h 968829"/>
              <a:gd name="connsiteX0" fmla="*/ 0 w 208644"/>
              <a:gd name="connsiteY0" fmla="*/ 0 h 1045029"/>
              <a:gd name="connsiteX1" fmla="*/ 130629 w 208644"/>
              <a:gd name="connsiteY1" fmla="*/ 272143 h 1045029"/>
              <a:gd name="connsiteX2" fmla="*/ 10886 w 208644"/>
              <a:gd name="connsiteY2" fmla="*/ 544286 h 1045029"/>
              <a:gd name="connsiteX3" fmla="*/ 185058 w 208644"/>
              <a:gd name="connsiteY3" fmla="*/ 827315 h 1045029"/>
              <a:gd name="connsiteX4" fmla="*/ 152400 w 208644"/>
              <a:gd name="connsiteY4" fmla="*/ 1045029 h 1045029"/>
              <a:gd name="connsiteX0" fmla="*/ 0 w 208644"/>
              <a:gd name="connsiteY0" fmla="*/ 0 h 1045029"/>
              <a:gd name="connsiteX1" fmla="*/ 130629 w 208644"/>
              <a:gd name="connsiteY1" fmla="*/ 272143 h 1045029"/>
              <a:gd name="connsiteX2" fmla="*/ 10886 w 208644"/>
              <a:gd name="connsiteY2" fmla="*/ 544286 h 1045029"/>
              <a:gd name="connsiteX3" fmla="*/ 185058 w 208644"/>
              <a:gd name="connsiteY3" fmla="*/ 827315 h 1045029"/>
              <a:gd name="connsiteX4" fmla="*/ 152400 w 208644"/>
              <a:gd name="connsiteY4" fmla="*/ 1045029 h 1045029"/>
              <a:gd name="connsiteX0" fmla="*/ 0 w 208644"/>
              <a:gd name="connsiteY0" fmla="*/ 0 h 1045029"/>
              <a:gd name="connsiteX1" fmla="*/ 130629 w 208644"/>
              <a:gd name="connsiteY1" fmla="*/ 272143 h 1045029"/>
              <a:gd name="connsiteX2" fmla="*/ 10886 w 208644"/>
              <a:gd name="connsiteY2" fmla="*/ 544286 h 1045029"/>
              <a:gd name="connsiteX3" fmla="*/ 185058 w 208644"/>
              <a:gd name="connsiteY3" fmla="*/ 751115 h 1045029"/>
              <a:gd name="connsiteX4" fmla="*/ 152400 w 208644"/>
              <a:gd name="connsiteY4" fmla="*/ 1045029 h 10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644" h="1045029">
                <a:moveTo>
                  <a:pt x="0" y="0"/>
                </a:moveTo>
                <a:cubicBezTo>
                  <a:pt x="64407" y="90714"/>
                  <a:pt x="128815" y="181429"/>
                  <a:pt x="130629" y="272143"/>
                </a:cubicBezTo>
                <a:cubicBezTo>
                  <a:pt x="132443" y="362857"/>
                  <a:pt x="1815" y="464457"/>
                  <a:pt x="10886" y="544286"/>
                </a:cubicBezTo>
                <a:cubicBezTo>
                  <a:pt x="19958" y="624115"/>
                  <a:pt x="161472" y="667658"/>
                  <a:pt x="185058" y="751115"/>
                </a:cubicBezTo>
                <a:cubicBezTo>
                  <a:pt x="208644" y="834572"/>
                  <a:pt x="175255" y="906060"/>
                  <a:pt x="152400" y="1045029"/>
                </a:cubicBezTo>
              </a:path>
            </a:pathLst>
          </a:custGeom>
          <a:ln>
            <a:headEnd type="none" w="med" len="med"/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9401908" y="1088572"/>
            <a:ext cx="192594" cy="1045029"/>
          </a:xfrm>
          <a:custGeom>
            <a:avLst/>
            <a:gdLst>
              <a:gd name="connsiteX0" fmla="*/ 0 w 208644"/>
              <a:gd name="connsiteY0" fmla="*/ 0 h 968829"/>
              <a:gd name="connsiteX1" fmla="*/ 130629 w 208644"/>
              <a:gd name="connsiteY1" fmla="*/ 272143 h 968829"/>
              <a:gd name="connsiteX2" fmla="*/ 10886 w 208644"/>
              <a:gd name="connsiteY2" fmla="*/ 544286 h 968829"/>
              <a:gd name="connsiteX3" fmla="*/ 185058 w 208644"/>
              <a:gd name="connsiteY3" fmla="*/ 827315 h 968829"/>
              <a:gd name="connsiteX4" fmla="*/ 152400 w 208644"/>
              <a:gd name="connsiteY4" fmla="*/ 968829 h 968829"/>
              <a:gd name="connsiteX0" fmla="*/ 0 w 208644"/>
              <a:gd name="connsiteY0" fmla="*/ 0 h 1045029"/>
              <a:gd name="connsiteX1" fmla="*/ 130629 w 208644"/>
              <a:gd name="connsiteY1" fmla="*/ 272143 h 1045029"/>
              <a:gd name="connsiteX2" fmla="*/ 10886 w 208644"/>
              <a:gd name="connsiteY2" fmla="*/ 544286 h 1045029"/>
              <a:gd name="connsiteX3" fmla="*/ 185058 w 208644"/>
              <a:gd name="connsiteY3" fmla="*/ 827315 h 1045029"/>
              <a:gd name="connsiteX4" fmla="*/ 152400 w 208644"/>
              <a:gd name="connsiteY4" fmla="*/ 1045029 h 1045029"/>
              <a:gd name="connsiteX0" fmla="*/ 0 w 208644"/>
              <a:gd name="connsiteY0" fmla="*/ 0 h 1045029"/>
              <a:gd name="connsiteX1" fmla="*/ 130629 w 208644"/>
              <a:gd name="connsiteY1" fmla="*/ 272143 h 1045029"/>
              <a:gd name="connsiteX2" fmla="*/ 10886 w 208644"/>
              <a:gd name="connsiteY2" fmla="*/ 544286 h 1045029"/>
              <a:gd name="connsiteX3" fmla="*/ 185058 w 208644"/>
              <a:gd name="connsiteY3" fmla="*/ 827315 h 1045029"/>
              <a:gd name="connsiteX4" fmla="*/ 152400 w 208644"/>
              <a:gd name="connsiteY4" fmla="*/ 1045029 h 1045029"/>
              <a:gd name="connsiteX0" fmla="*/ 0 w 208644"/>
              <a:gd name="connsiteY0" fmla="*/ 0 h 1045029"/>
              <a:gd name="connsiteX1" fmla="*/ 130629 w 208644"/>
              <a:gd name="connsiteY1" fmla="*/ 272143 h 1045029"/>
              <a:gd name="connsiteX2" fmla="*/ 10886 w 208644"/>
              <a:gd name="connsiteY2" fmla="*/ 544286 h 1045029"/>
              <a:gd name="connsiteX3" fmla="*/ 185058 w 208644"/>
              <a:gd name="connsiteY3" fmla="*/ 751115 h 1045029"/>
              <a:gd name="connsiteX4" fmla="*/ 152400 w 208644"/>
              <a:gd name="connsiteY4" fmla="*/ 1045029 h 10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644" h="1045029">
                <a:moveTo>
                  <a:pt x="0" y="0"/>
                </a:moveTo>
                <a:cubicBezTo>
                  <a:pt x="64407" y="90714"/>
                  <a:pt x="128815" y="181429"/>
                  <a:pt x="130629" y="272143"/>
                </a:cubicBezTo>
                <a:cubicBezTo>
                  <a:pt x="132443" y="362857"/>
                  <a:pt x="1815" y="464457"/>
                  <a:pt x="10886" y="544286"/>
                </a:cubicBezTo>
                <a:cubicBezTo>
                  <a:pt x="19958" y="624115"/>
                  <a:pt x="161472" y="667658"/>
                  <a:pt x="185058" y="751115"/>
                </a:cubicBezTo>
                <a:cubicBezTo>
                  <a:pt x="208644" y="834572"/>
                  <a:pt x="175255" y="906060"/>
                  <a:pt x="152400" y="1045029"/>
                </a:cubicBezTo>
              </a:path>
            </a:pathLst>
          </a:custGeom>
          <a:ln>
            <a:headEnd type="none" w="med" len="med"/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>
              <a:latin typeface="Cambria" panose="02040503050406030204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0034954" y="1088572"/>
            <a:ext cx="192594" cy="1045029"/>
          </a:xfrm>
          <a:custGeom>
            <a:avLst/>
            <a:gdLst>
              <a:gd name="connsiteX0" fmla="*/ 0 w 208644"/>
              <a:gd name="connsiteY0" fmla="*/ 0 h 968829"/>
              <a:gd name="connsiteX1" fmla="*/ 130629 w 208644"/>
              <a:gd name="connsiteY1" fmla="*/ 272143 h 968829"/>
              <a:gd name="connsiteX2" fmla="*/ 10886 w 208644"/>
              <a:gd name="connsiteY2" fmla="*/ 544286 h 968829"/>
              <a:gd name="connsiteX3" fmla="*/ 185058 w 208644"/>
              <a:gd name="connsiteY3" fmla="*/ 827315 h 968829"/>
              <a:gd name="connsiteX4" fmla="*/ 152400 w 208644"/>
              <a:gd name="connsiteY4" fmla="*/ 968829 h 968829"/>
              <a:gd name="connsiteX0" fmla="*/ 0 w 208644"/>
              <a:gd name="connsiteY0" fmla="*/ 0 h 1045029"/>
              <a:gd name="connsiteX1" fmla="*/ 130629 w 208644"/>
              <a:gd name="connsiteY1" fmla="*/ 272143 h 1045029"/>
              <a:gd name="connsiteX2" fmla="*/ 10886 w 208644"/>
              <a:gd name="connsiteY2" fmla="*/ 544286 h 1045029"/>
              <a:gd name="connsiteX3" fmla="*/ 185058 w 208644"/>
              <a:gd name="connsiteY3" fmla="*/ 827315 h 1045029"/>
              <a:gd name="connsiteX4" fmla="*/ 152400 w 208644"/>
              <a:gd name="connsiteY4" fmla="*/ 1045029 h 1045029"/>
              <a:gd name="connsiteX0" fmla="*/ 0 w 208644"/>
              <a:gd name="connsiteY0" fmla="*/ 0 h 1045029"/>
              <a:gd name="connsiteX1" fmla="*/ 130629 w 208644"/>
              <a:gd name="connsiteY1" fmla="*/ 272143 h 1045029"/>
              <a:gd name="connsiteX2" fmla="*/ 10886 w 208644"/>
              <a:gd name="connsiteY2" fmla="*/ 544286 h 1045029"/>
              <a:gd name="connsiteX3" fmla="*/ 185058 w 208644"/>
              <a:gd name="connsiteY3" fmla="*/ 827315 h 1045029"/>
              <a:gd name="connsiteX4" fmla="*/ 152400 w 208644"/>
              <a:gd name="connsiteY4" fmla="*/ 1045029 h 1045029"/>
              <a:gd name="connsiteX0" fmla="*/ 0 w 208644"/>
              <a:gd name="connsiteY0" fmla="*/ 0 h 1045029"/>
              <a:gd name="connsiteX1" fmla="*/ 130629 w 208644"/>
              <a:gd name="connsiteY1" fmla="*/ 272143 h 1045029"/>
              <a:gd name="connsiteX2" fmla="*/ 10886 w 208644"/>
              <a:gd name="connsiteY2" fmla="*/ 544286 h 1045029"/>
              <a:gd name="connsiteX3" fmla="*/ 185058 w 208644"/>
              <a:gd name="connsiteY3" fmla="*/ 751115 h 1045029"/>
              <a:gd name="connsiteX4" fmla="*/ 152400 w 208644"/>
              <a:gd name="connsiteY4" fmla="*/ 1045029 h 10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644" h="1045029">
                <a:moveTo>
                  <a:pt x="0" y="0"/>
                </a:moveTo>
                <a:cubicBezTo>
                  <a:pt x="64407" y="90714"/>
                  <a:pt x="128815" y="181429"/>
                  <a:pt x="130629" y="272143"/>
                </a:cubicBezTo>
                <a:cubicBezTo>
                  <a:pt x="132443" y="362857"/>
                  <a:pt x="1815" y="464457"/>
                  <a:pt x="10886" y="544286"/>
                </a:cubicBezTo>
                <a:cubicBezTo>
                  <a:pt x="19958" y="624115"/>
                  <a:pt x="161472" y="667658"/>
                  <a:pt x="185058" y="751115"/>
                </a:cubicBezTo>
                <a:cubicBezTo>
                  <a:pt x="208644" y="834572"/>
                  <a:pt x="175255" y="906060"/>
                  <a:pt x="152400" y="1045029"/>
                </a:cubicBezTo>
              </a:path>
            </a:pathLst>
          </a:custGeom>
          <a:ln>
            <a:headEnd type="none" w="med" len="med"/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40346" y="3212068"/>
            <a:ext cx="271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</a:t>
            </a:r>
            <a:r>
              <a:rPr lang="en-US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16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</a:t>
            </a:r>
            <a:r>
              <a:rPr lang="en-US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</a:t>
            </a:r>
            <a:r>
              <a:rPr lang="ru-RU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7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</a:t>
            </a:r>
            <a:r>
              <a:rPr lang="en-US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</a:t>
            </a:r>
            <a:r>
              <a:rPr lang="ru-RU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8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>
            <a:off x="8497033" y="2856767"/>
            <a:ext cx="533400" cy="1466"/>
          </a:xfrm>
          <a:prstGeom prst="straightConnector1">
            <a:avLst/>
          </a:prstGeom>
          <a:ln>
            <a:prstDash val="sysDash"/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rot="5400000">
            <a:off x="9275152" y="2855973"/>
            <a:ext cx="533400" cy="1466"/>
          </a:xfrm>
          <a:prstGeom prst="straightConnector1">
            <a:avLst/>
          </a:prstGeom>
          <a:ln>
            <a:prstDash val="sysDash"/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rot="5400000">
            <a:off x="10095767" y="2855973"/>
            <a:ext cx="533400" cy="1466"/>
          </a:xfrm>
          <a:prstGeom prst="straightConnector1">
            <a:avLst/>
          </a:prstGeom>
          <a:ln>
            <a:prstDash val="sysDash"/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62800" y="5638800"/>
            <a:ext cx="5029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 результате водяной лёд 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должен быть обеднён 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16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01518" y="1042038"/>
            <a:ext cx="1915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  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  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39000" y="3048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Photochemical Self-shielding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6286" y="3740642"/>
                <a:ext cx="1882695" cy="973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Pre>
                            <m:sPrePr>
                              <m:ctrlP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ru-RU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18</m:t>
                              </m:r>
                            </m:sup>
                            <m:e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𝑂</m:t>
                              </m:r>
                            </m:e>
                          </m:sPre>
                        </m:num>
                        <m:den>
                          <m:sPre>
                            <m:sPrePr>
                              <m:ctrlP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16</m:t>
                              </m:r>
                            </m:sup>
                            <m:e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𝑂</m:t>
                              </m:r>
                            </m:e>
                          </m:sPre>
                        </m:den>
                      </m:f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=0.002</m:t>
                      </m:r>
                    </m:oMath>
                  </m:oMathPara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286" y="3740642"/>
                <a:ext cx="1882695" cy="9739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90546" y="4572176"/>
                <a:ext cx="2052613" cy="972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Pre>
                            <m:sPrePr>
                              <m:ctrlP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ru-RU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7</m:t>
                              </m:r>
                            </m:sup>
                            <m:e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𝑂</m:t>
                              </m:r>
                            </m:e>
                          </m:sPre>
                        </m:num>
                        <m:den>
                          <m:sPre>
                            <m:sPrePr>
                              <m:ctrlP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16</m:t>
                              </m:r>
                            </m:sup>
                            <m:e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𝑂</m:t>
                              </m:r>
                            </m:e>
                          </m:sPre>
                        </m:den>
                      </m:f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=0.0004</m:t>
                      </m:r>
                    </m:oMath>
                  </m:oMathPara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546" y="4572176"/>
                <a:ext cx="2052613" cy="9722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1932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277815"/>
            <a:ext cx="11506200" cy="5603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>
                <a:latin typeface="Cambria" panose="02040503050406030204" pitchFamily="18" charset="0"/>
              </a:rPr>
              <a:t>Предпосылки для заметного фракционирования изотопов в природе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2"/>
            <a:ext cx="111252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>
                <a:latin typeface="Cambria" panose="02040503050406030204" pitchFamily="18" charset="0"/>
              </a:rPr>
              <a:t>Малые массы элементов. </a:t>
            </a:r>
            <a:br>
              <a:rPr lang="ru-RU" dirty="0">
                <a:latin typeface="Cambria" panose="02040503050406030204" pitchFamily="18" charset="0"/>
              </a:rPr>
            </a:br>
            <a:r>
              <a:rPr lang="ru-RU" sz="2000" dirty="0">
                <a:latin typeface="Cambria" panose="02040503050406030204" pitchFamily="18" charset="0"/>
              </a:rPr>
              <a:t>Диапазон вариаций изотопных отношений тяжёлых элементов меньше, чем у лёгких (ср. </a:t>
            </a:r>
            <a:r>
              <a:rPr lang="en-US" sz="2000" dirty="0">
                <a:latin typeface="Cambria" panose="02040503050406030204" pitchFamily="18" charset="0"/>
              </a:rPr>
              <a:t>Cu</a:t>
            </a:r>
            <a:r>
              <a:rPr lang="ru-RU" sz="2000" dirty="0">
                <a:latin typeface="Cambria" panose="02040503050406030204" pitchFamily="18" charset="0"/>
              </a:rPr>
              <a:t>, </a:t>
            </a:r>
            <a:r>
              <a:rPr lang="en-US" sz="2000" dirty="0">
                <a:latin typeface="Cambria" panose="02040503050406030204" pitchFamily="18" charset="0"/>
              </a:rPr>
              <a:t>Zn, Mo </a:t>
            </a:r>
            <a:r>
              <a:rPr lang="ru-RU" sz="2000" dirty="0">
                <a:latin typeface="Cambria" panose="02040503050406030204" pitchFamily="18" charset="0"/>
              </a:rPr>
              <a:t>и </a:t>
            </a:r>
            <a:r>
              <a:rPr lang="en-US" sz="2000" dirty="0">
                <a:latin typeface="Cambria" panose="02040503050406030204" pitchFamily="18" charset="0"/>
              </a:rPr>
              <a:t>H, C, O</a:t>
            </a:r>
            <a:r>
              <a:rPr lang="ru-RU" sz="2000" dirty="0">
                <a:latin typeface="Cambria" panose="020405030504060302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>
                <a:latin typeface="Cambria" panose="02040503050406030204" pitchFamily="18" charset="0"/>
              </a:rPr>
              <a:t>Большая относительная разница масс </a:t>
            </a:r>
            <a:br>
              <a:rPr lang="ru-RU" dirty="0">
                <a:latin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</a:rPr>
              <a:t>D</a:t>
            </a:r>
            <a:r>
              <a:rPr lang="ru-RU" sz="2000" dirty="0">
                <a:latin typeface="Cambria" panose="02040503050406030204" pitchFamily="18" charset="0"/>
              </a:rPr>
              <a:t>/</a:t>
            </a:r>
            <a:r>
              <a:rPr lang="en-US" sz="2000" dirty="0">
                <a:latin typeface="Cambria" panose="02040503050406030204" pitchFamily="18" charset="0"/>
              </a:rPr>
              <a:t>H</a:t>
            </a:r>
            <a:r>
              <a:rPr lang="ru-RU" sz="2000" dirty="0">
                <a:latin typeface="Cambria" panose="02040503050406030204" pitchFamily="18" charset="0"/>
              </a:rPr>
              <a:t> – 100%, </a:t>
            </a:r>
            <a:r>
              <a:rPr lang="ru-RU" sz="2000" baseline="30000" dirty="0">
                <a:latin typeface="Cambria" panose="02040503050406030204" pitchFamily="18" charset="0"/>
              </a:rPr>
              <a:t>18</a:t>
            </a:r>
            <a:r>
              <a:rPr lang="en-US" sz="2000" dirty="0">
                <a:latin typeface="Cambria" panose="02040503050406030204" pitchFamily="18" charset="0"/>
              </a:rPr>
              <a:t>O</a:t>
            </a:r>
            <a:r>
              <a:rPr lang="ru-RU" sz="2000" dirty="0">
                <a:latin typeface="Cambria" panose="02040503050406030204" pitchFamily="18" charset="0"/>
              </a:rPr>
              <a:t>/</a:t>
            </a:r>
            <a:r>
              <a:rPr lang="ru-RU" sz="2000" baseline="30000" dirty="0">
                <a:latin typeface="Cambria" panose="02040503050406030204" pitchFamily="18" charset="0"/>
              </a:rPr>
              <a:t>16</a:t>
            </a:r>
            <a:r>
              <a:rPr lang="en-US" sz="2000" dirty="0">
                <a:latin typeface="Cambria" panose="02040503050406030204" pitchFamily="18" charset="0"/>
              </a:rPr>
              <a:t>O</a:t>
            </a:r>
            <a:r>
              <a:rPr lang="ru-RU" sz="2000" dirty="0">
                <a:latin typeface="Cambria" panose="02040503050406030204" pitchFamily="18" charset="0"/>
              </a:rPr>
              <a:t> – 12.5%, </a:t>
            </a:r>
            <a:r>
              <a:rPr lang="ru-RU" sz="2000" baseline="30000" dirty="0">
                <a:latin typeface="Cambria" panose="02040503050406030204" pitchFamily="18" charset="0"/>
              </a:rPr>
              <a:t>13</a:t>
            </a:r>
            <a:r>
              <a:rPr lang="en-US" sz="2000" dirty="0">
                <a:latin typeface="Cambria" panose="02040503050406030204" pitchFamily="18" charset="0"/>
              </a:rPr>
              <a:t>C</a:t>
            </a:r>
            <a:r>
              <a:rPr lang="ru-RU" sz="2000" dirty="0">
                <a:latin typeface="Cambria" panose="02040503050406030204" pitchFamily="18" charset="0"/>
              </a:rPr>
              <a:t>/</a:t>
            </a:r>
            <a:r>
              <a:rPr lang="ru-RU" sz="2000" baseline="30000" dirty="0">
                <a:latin typeface="Cambria" panose="02040503050406030204" pitchFamily="18" charset="0"/>
              </a:rPr>
              <a:t>12</a:t>
            </a:r>
            <a:r>
              <a:rPr lang="en-US" sz="2000" dirty="0">
                <a:latin typeface="Cambria" panose="02040503050406030204" pitchFamily="18" charset="0"/>
              </a:rPr>
              <a:t>C</a:t>
            </a:r>
            <a:r>
              <a:rPr lang="ru-RU" sz="2000" dirty="0">
                <a:latin typeface="Cambria" panose="02040503050406030204" pitchFamily="18" charset="0"/>
              </a:rPr>
              <a:t> – 8.3%.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>
                <a:latin typeface="Cambria" panose="02040503050406030204" pitchFamily="18" charset="0"/>
              </a:rPr>
              <a:t>Высокая степень </a:t>
            </a:r>
            <a:r>
              <a:rPr lang="ru-RU" dirty="0" err="1">
                <a:latin typeface="Cambria" panose="02040503050406030204" pitchFamily="18" charset="0"/>
              </a:rPr>
              <a:t>ковалентности</a:t>
            </a:r>
            <a:r>
              <a:rPr lang="ru-RU" dirty="0">
                <a:latin typeface="Cambria" panose="02040503050406030204" pitchFamily="18" charset="0"/>
              </a:rPr>
              <a:t> (переменная доля ионной связи) химических связей. </a:t>
            </a:r>
            <a:br>
              <a:rPr lang="ru-RU" dirty="0">
                <a:latin typeface="Cambria" panose="02040503050406030204" pitchFamily="18" charset="0"/>
              </a:rPr>
            </a:br>
            <a:r>
              <a:rPr lang="ru-RU" sz="2000" dirty="0">
                <a:latin typeface="Cambria" panose="02040503050406030204" pitchFamily="18" charset="0"/>
              </a:rPr>
              <a:t>Например, в геологических объектах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</a:rPr>
              <a:t>фракционирование для </a:t>
            </a:r>
            <a:r>
              <a:rPr lang="ru-RU" sz="2000" baseline="30000" dirty="0">
                <a:latin typeface="Cambria" panose="02040503050406030204" pitchFamily="18" charset="0"/>
              </a:rPr>
              <a:t>48</a:t>
            </a:r>
            <a:r>
              <a:rPr lang="en-US" sz="2000" dirty="0">
                <a:latin typeface="Cambria" panose="02040503050406030204" pitchFamily="18" charset="0"/>
              </a:rPr>
              <a:t>Ca</a:t>
            </a:r>
            <a:r>
              <a:rPr lang="ru-RU" sz="2000" dirty="0">
                <a:latin typeface="Cambria" panose="02040503050406030204" pitchFamily="18" charset="0"/>
              </a:rPr>
              <a:t>/</a:t>
            </a:r>
            <a:r>
              <a:rPr lang="ru-RU" sz="2000" baseline="30000" dirty="0">
                <a:latin typeface="Cambria" panose="02040503050406030204" pitchFamily="18" charset="0"/>
              </a:rPr>
              <a:t>40</a:t>
            </a:r>
            <a:r>
              <a:rPr lang="en-US" sz="2000" dirty="0">
                <a:latin typeface="Cambria" panose="02040503050406030204" pitchFamily="18" charset="0"/>
              </a:rPr>
              <a:t>Ca</a:t>
            </a:r>
            <a:r>
              <a:rPr lang="ru-RU" sz="2000" dirty="0">
                <a:latin typeface="Cambria" panose="02040503050406030204" pitchFamily="18" charset="0"/>
              </a:rPr>
              <a:t> много меньше, чем для </a:t>
            </a:r>
            <a:r>
              <a:rPr lang="en-US" sz="2000" baseline="30000" dirty="0">
                <a:latin typeface="Cambria" panose="02040503050406030204" pitchFamily="18" charset="0"/>
              </a:rPr>
              <a:t>34</a:t>
            </a:r>
            <a:r>
              <a:rPr lang="en-US" sz="2000" dirty="0">
                <a:latin typeface="Cambria" panose="02040503050406030204" pitchFamily="18" charset="0"/>
              </a:rPr>
              <a:t>S/</a:t>
            </a:r>
            <a:r>
              <a:rPr lang="en-US" sz="2000" baseline="30000" dirty="0">
                <a:latin typeface="Cambria" panose="02040503050406030204" pitchFamily="18" charset="0"/>
              </a:rPr>
              <a:t>32</a:t>
            </a:r>
            <a:r>
              <a:rPr lang="en-US" sz="2000" dirty="0">
                <a:latin typeface="Cambria" panose="02040503050406030204" pitchFamily="18" charset="0"/>
              </a:rPr>
              <a:t>S</a:t>
            </a:r>
            <a:r>
              <a:rPr lang="ru-RU" sz="2000" dirty="0">
                <a:latin typeface="Cambria" panose="02040503050406030204" pitchFamily="18" charset="0"/>
              </a:rPr>
              <a:t>, хотя относительная разница масс для этих отношений 20% и 6% соответственно.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>
                <a:latin typeface="Cambria" panose="02040503050406030204" pitchFamily="18" charset="0"/>
              </a:rPr>
              <a:t>Переменные состояния окисления (</a:t>
            </a:r>
            <a:r>
              <a:rPr lang="en-US" dirty="0">
                <a:latin typeface="Cambria" panose="02040503050406030204" pitchFamily="18" charset="0"/>
              </a:rPr>
              <a:t>C</a:t>
            </a:r>
            <a:r>
              <a:rPr lang="ru-RU" dirty="0">
                <a:latin typeface="Cambria" panose="02040503050406030204" pitchFamily="18" charset="0"/>
              </a:rPr>
              <a:t>, </a:t>
            </a:r>
            <a:r>
              <a:rPr lang="en-US" dirty="0">
                <a:latin typeface="Cambria" panose="02040503050406030204" pitchFamily="18" charset="0"/>
              </a:rPr>
              <a:t>N</a:t>
            </a:r>
            <a:r>
              <a:rPr lang="ru-RU" dirty="0">
                <a:latin typeface="Cambria" panose="02040503050406030204" pitchFamily="18" charset="0"/>
              </a:rPr>
              <a:t>, </a:t>
            </a:r>
            <a:r>
              <a:rPr lang="en-US" dirty="0">
                <a:latin typeface="Cambria" panose="02040503050406030204" pitchFamily="18" charset="0"/>
              </a:rPr>
              <a:t>S</a:t>
            </a:r>
            <a:r>
              <a:rPr lang="ru-RU" dirty="0">
                <a:latin typeface="Cambria" panose="02040503050406030204" pitchFamily="18" charset="0"/>
              </a:rPr>
              <a:t>).</a:t>
            </a:r>
            <a:br>
              <a:rPr lang="en-US" dirty="0">
                <a:latin typeface="Cambria" panose="02040503050406030204" pitchFamily="18" charset="0"/>
              </a:rPr>
            </a:br>
            <a:r>
              <a:rPr lang="ru-RU" sz="2000" dirty="0">
                <a:latin typeface="Cambria" panose="02040503050406030204" pitchFamily="18" charset="0"/>
              </a:rPr>
              <a:t>Восстановленные формы более лёгкие, чем окисленные.</a:t>
            </a:r>
            <a:endParaRPr lang="ru-RU" dirty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>
                <a:latin typeface="Cambria" panose="02040503050406030204" pitchFamily="18" charset="0"/>
              </a:rPr>
              <a:t>Переменное фазовое состояние (газ – жидкость – твёрдое). </a:t>
            </a:r>
            <a:br>
              <a:rPr lang="ru-RU" dirty="0">
                <a:latin typeface="Cambria" panose="02040503050406030204" pitchFamily="18" charset="0"/>
              </a:rPr>
            </a:br>
            <a:r>
              <a:rPr lang="ru-RU" sz="2000" dirty="0">
                <a:latin typeface="Cambria" panose="02040503050406030204" pitchFamily="18" charset="0"/>
              </a:rPr>
              <a:t>Энергии связей тяжёлых изотопов больше, чем у лёгких, т.е. тяжёлые сидят в решётке прочнее. Или: давление паров различных по изотопному составу молекул обратно пропорционально их массам. Пар обогащается </a:t>
            </a:r>
            <a:r>
              <a:rPr lang="ru-RU" sz="2000" baseline="30000" dirty="0">
                <a:latin typeface="Cambria" panose="02040503050406030204" pitchFamily="18" charset="0"/>
              </a:rPr>
              <a:t>16</a:t>
            </a:r>
            <a:r>
              <a:rPr lang="en-US" sz="2000" dirty="0">
                <a:latin typeface="Cambria" panose="02040503050406030204" pitchFamily="18" charset="0"/>
              </a:rPr>
              <a:t>O </a:t>
            </a:r>
            <a:r>
              <a:rPr lang="ru-RU" sz="2000" dirty="0">
                <a:latin typeface="Cambria" panose="02040503050406030204" pitchFamily="18" charset="0"/>
              </a:rPr>
              <a:t>и </a:t>
            </a:r>
            <a:r>
              <a:rPr lang="en-US" sz="2000" dirty="0">
                <a:latin typeface="Cambria" panose="02040503050406030204" pitchFamily="18" charset="0"/>
              </a:rPr>
              <a:t>H</a:t>
            </a:r>
            <a:r>
              <a:rPr lang="ru-RU" sz="2000" dirty="0">
                <a:latin typeface="Cambria" panose="02040503050406030204" pitchFamily="18" charset="0"/>
              </a:rPr>
              <a:t> а остаточная вода – </a:t>
            </a:r>
            <a:r>
              <a:rPr lang="ru-RU" sz="2000" baseline="30000" dirty="0">
                <a:latin typeface="Cambria" panose="02040503050406030204" pitchFamily="18" charset="0"/>
              </a:rPr>
              <a:t>18</a:t>
            </a:r>
            <a:r>
              <a:rPr lang="en-US" sz="2000" dirty="0">
                <a:latin typeface="Cambria" panose="02040503050406030204" pitchFamily="18" charset="0"/>
              </a:rPr>
              <a:t>O </a:t>
            </a:r>
            <a:r>
              <a:rPr lang="ru-RU" sz="2000" dirty="0">
                <a:latin typeface="Cambria" panose="02040503050406030204" pitchFamily="18" charset="0"/>
              </a:rPr>
              <a:t>и </a:t>
            </a:r>
            <a:r>
              <a:rPr lang="en-US" sz="2000" dirty="0">
                <a:latin typeface="Cambria" panose="02040503050406030204" pitchFamily="18" charset="0"/>
              </a:rPr>
              <a:t>D</a:t>
            </a:r>
            <a:r>
              <a:rPr lang="ru-RU" sz="2000" dirty="0">
                <a:latin typeface="Cambria" panose="02040503050406030204" pitchFamily="18" charset="0"/>
              </a:rPr>
              <a:t>.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endParaRPr lang="ru-RU" sz="32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748" y="1749129"/>
            <a:ext cx="5073852" cy="507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8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0" t="12486" r="19526" b="12486"/>
          <a:stretch/>
        </p:blipFill>
        <p:spPr bwMode="auto">
          <a:xfrm>
            <a:off x="457200" y="11431"/>
            <a:ext cx="4668317" cy="425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7800" y="161258"/>
            <a:ext cx="6781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Аппарат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NASA GENESIS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был запущен 8 августа 2001 для улавливания частиц солнечного ветра. </a:t>
            </a:r>
          </a:p>
          <a:p>
            <a:pPr algn="l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l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8 сентября 2004 он вернулся на Землю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91456"/>
            <a:ext cx="3023936" cy="25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1" y="732238"/>
            <a:ext cx="6781799" cy="53935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057082" cy="416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0200" y="106681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McKeegan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et al., 2009. </a:t>
            </a:r>
          </a:p>
          <a:p>
            <a:pPr algn="l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Oxygen isotopes in a Genesis concentrator sample.  40th Lunar and Planetary Science Conference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4321076"/>
            <a:ext cx="59528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Preliminary data for oxygen isotopic composition of solar wind on Genesis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SiC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sample 60001.  Red points indicate integral intensities for ~100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μm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diameter areas analyzed; blue points are terrestrial standards.  Uncertainty estimates are based on counting statistics. The approximate expected range of mass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-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dependent fractionation induced by the electrostatic concentrator is indicated by the arrow.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97438" y="1352490"/>
            <a:ext cx="3118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l-GR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17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 =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−26.5 ± 5.6 ‰ (2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076" y="1914138"/>
            <a:ext cx="4192924" cy="460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51742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O17-WR-meteori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1" y="152400"/>
            <a:ext cx="7256585" cy="638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5-Point Star 7"/>
          <p:cNvSpPr/>
          <p:nvPr/>
        </p:nvSpPr>
        <p:spPr bwMode="auto">
          <a:xfrm>
            <a:off x="5392616" y="1447800"/>
            <a:ext cx="422031" cy="381000"/>
          </a:xfrm>
          <a:prstGeom prst="star5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C13-C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274321"/>
            <a:ext cx="9144000" cy="637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Shugar Ap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6709" y="0"/>
            <a:ext cx="56124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8079906" y="457201"/>
            <a:ext cx="21343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H.R.Krouse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1524000" y="228602"/>
          <a:ext cx="9144000" cy="644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9" r:id="rId3" imgW="3628498" imgH="2360481" progId="CorelPhotoPaint.Image.9">
                  <p:embed/>
                </p:oleObj>
              </mc:Choice>
              <mc:Fallback>
                <p:oleObj name="CorelPhotoPaint.Image.9" r:id="rId3" imgW="3628498" imgH="2360481" progId="CorelPhotoPaint.Image.9">
                  <p:embed/>
                  <p:pic>
                    <p:nvPicPr>
                      <p:cNvPr id="1024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28602"/>
                        <a:ext cx="9144000" cy="644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61149450"/>
              </p:ext>
            </p:extLst>
          </p:nvPr>
        </p:nvGraphicFramePr>
        <p:xfrm>
          <a:off x="2083753" y="177800"/>
          <a:ext cx="8049896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93880" imgH="634680" progId="Equation.DSMT4">
                  <p:embed/>
                </p:oleObj>
              </mc:Choice>
              <mc:Fallback>
                <p:oleObj name="Equation" r:id="rId3" imgW="3593880" imgH="634680" progId="Equation.DSMT4">
                  <p:embed/>
                  <p:pic>
                    <p:nvPicPr>
                      <p:cNvPr id="10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3753" y="177800"/>
                        <a:ext cx="8049896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00600" y="1447801"/>
            <a:ext cx="56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/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δ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 - относительное отклонение изотопного отношения от некоторой стандартной величины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90018" y="2906061"/>
            <a:ext cx="7620213" cy="3388435"/>
            <a:chOff x="466017" y="2906060"/>
            <a:chExt cx="7620213" cy="33884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479803" y="2906060"/>
                  <a:ext cx="3347198" cy="10194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ru-RU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Pre>
                                      <m:sPrePr>
                                        <m:ctrlPr>
                                          <a:rPr lang="ru-RU" sz="2400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lang="ru-RU" sz="24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13</m:t>
                                        </m:r>
                                      </m:sup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C</m:t>
                                        </m:r>
                                      </m:e>
                                    </m:sPre>
                                  </m:num>
                                  <m:den>
                                    <m:sPre>
                                      <m:sPrePr>
                                        <m:ctrlPr>
                                          <a:rPr lang="ru-RU" sz="2400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lang="ru-RU" sz="24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12</m:t>
                                        </m:r>
                                      </m:sup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C</m:t>
                                        </m:r>
                                      </m:e>
                                    </m:sPre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PDB</m:t>
                            </m:r>
                          </m:sub>
                        </m:sSub>
                        <m:r>
                          <a:rPr lang="en-US" sz="24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=0.0112372</m:t>
                        </m:r>
                      </m:oMath>
                    </m:oMathPara>
                  </a14:m>
                  <a:endPara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2906060"/>
                  <a:ext cx="3392404" cy="97776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25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565618" y="2906060"/>
                  <a:ext cx="2661113" cy="10238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ru-RU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</m:ctrlPr>
                                  </m:fPr>
                                  <m:num>
                                    <m:sPre>
                                      <m:sPrePr>
                                        <m:ctrlPr>
                                          <a:rPr lang="ru-RU" sz="2400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ea typeface="Cambria Math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lang="ru-RU" sz="24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itchFamily="18" charset="0"/>
                                            <a:ea typeface="Cambria Math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sz="24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itchFamily="18" charset="0"/>
                                            <a:ea typeface="Cambria Math" pitchFamily="18" charset="0"/>
                                          </a:rPr>
                                          <m:t>4</m:t>
                                        </m:r>
                                      </m:sup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itchFamily="18" charset="0"/>
                                            <a:ea typeface="Cambria Math" pitchFamily="18" charset="0"/>
                                          </a:rPr>
                                          <m:t>S</m:t>
                                        </m:r>
                                      </m:e>
                                    </m:sPre>
                                  </m:num>
                                  <m:den>
                                    <m:sPre>
                                      <m:sPrePr>
                                        <m:ctrlPr>
                                          <a:rPr lang="ru-RU" sz="2400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ea typeface="Cambria Math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lang="en-US" sz="24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itchFamily="18" charset="0"/>
                                            <a:ea typeface="Cambria Math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ru-RU" sz="24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itchFamily="18" charset="0"/>
                                            <a:ea typeface="Cambria Math" pitchFamily="18" charset="0"/>
                                          </a:rPr>
                                          <m:t>2</m:t>
                                        </m:r>
                                      </m:sup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itchFamily="18" charset="0"/>
                                            <a:ea typeface="Cambria Math" pitchFamily="18" charset="0"/>
                                          </a:rPr>
                                          <m:t>S</m:t>
                                        </m:r>
                                      </m:e>
                                    </m:sPre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itchFamily="18" charset="0"/>
                                <a:ea typeface="Cambria Math" pitchFamily="18" charset="0"/>
                              </a:rPr>
                              <m:t>CD</m:t>
                            </m:r>
                          </m:sub>
                        </m:sSub>
                        <m:r>
                          <a:rPr lang="en-US" sz="24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itchFamily="18" charset="0"/>
                            <a:ea typeface="Cambria Math" pitchFamily="18" charset="0"/>
                          </a:rPr>
                          <m:t>=0.</m:t>
                        </m:r>
                        <m:r>
                          <a:rPr lang="en-US" sz="24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itchFamily="18" charset="0"/>
                          </a:rPr>
                          <m:t>0450</m:t>
                        </m:r>
                      </m:oMath>
                    </m:oMathPara>
                  </a14:m>
                  <a:endPara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9078" y="2906060"/>
                  <a:ext cx="2674194" cy="98014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24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66017" y="4038600"/>
                  <a:ext cx="3634135" cy="10245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ru-RU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Pre>
                                      <m:sPrePr>
                                        <m:ctrlPr>
                                          <a:rPr lang="ru-RU" sz="2400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lang="ru-RU" sz="24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n-US" sz="24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8</m:t>
                                        </m:r>
                                      </m:sup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O</m:t>
                                        </m:r>
                                      </m:e>
                                    </m:sPre>
                                  </m:num>
                                  <m:den>
                                    <m:sPre>
                                      <m:sPrePr>
                                        <m:ctrlPr>
                                          <a:rPr lang="ru-RU" sz="2400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lang="ru-RU" sz="24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n-US" sz="24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6</m:t>
                                        </m:r>
                                      </m:sup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O</m:t>
                                        </m:r>
                                      </m:e>
                                    </m:sPre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SMOW</m:t>
                            </m:r>
                          </m:sub>
                        </m:sSub>
                        <m:r>
                          <a:rPr lang="en-US" sz="24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=0.0019934</m:t>
                        </m:r>
                      </m:oMath>
                    </m:oMathPara>
                  </a14:m>
                  <a:endPara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4038600"/>
                  <a:ext cx="3651769" cy="98026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25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543401" y="4176650"/>
                  <a:ext cx="3542829" cy="9727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ru-RU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D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H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SMOW</m:t>
                            </m:r>
                          </m:sub>
                        </m:sSub>
                        <m:r>
                          <a:rPr lang="en-US" sz="24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=0.00015576</m:t>
                        </m:r>
                      </m:oMath>
                    </m:oMathPara>
                  </a14:m>
                  <a:endPara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9078" y="4176650"/>
                  <a:ext cx="3511474" cy="84221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72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66017" y="5234718"/>
                  <a:ext cx="3092320" cy="1059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ru-RU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Pre>
                                      <m:sPrePr>
                                        <m:ctrlPr>
                                          <a:rPr lang="ru-RU" sz="2400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lang="ru-RU" sz="24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n-US" sz="24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5</m:t>
                                        </m:r>
                                      </m:sup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N</m:t>
                                        </m:r>
                                      </m:e>
                                    </m:sPre>
                                  </m:num>
                                  <m:den>
                                    <m:sPre>
                                      <m:sPrePr>
                                        <m:ctrlPr>
                                          <a:rPr lang="ru-RU" sz="2400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lang="ru-RU" sz="24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n-US" sz="24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4</m:t>
                                        </m:r>
                                      </m:sup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N</m:t>
                                        </m:r>
                                      </m:e>
                                    </m:sPre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ru-RU" sz="24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возд.</m:t>
                            </m:r>
                          </m:sub>
                        </m:sSub>
                        <m:r>
                          <a:rPr lang="en-US" sz="24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=0.00361</m:t>
                        </m:r>
                      </m:oMath>
                    </m:oMathPara>
                  </a14:m>
                  <a:endPara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5234718"/>
                  <a:ext cx="3109954" cy="10186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59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extBox 9"/>
          <p:cNvSpPr txBox="1"/>
          <p:nvPr/>
        </p:nvSpPr>
        <p:spPr>
          <a:xfrm>
            <a:off x="5867400" y="5689938"/>
            <a:ext cx="4589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PDB –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PeeDee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belemnite</a:t>
            </a:r>
          </a:p>
          <a:p>
            <a:pPr algn="l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SMOW – Standard Mean Ocean Water</a:t>
            </a:r>
          </a:p>
          <a:p>
            <a:pPr algn="l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CD – Canyon Diablo</a:t>
            </a: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663897"/>
              </p:ext>
            </p:extLst>
          </p:nvPr>
        </p:nvGraphicFramePr>
        <p:xfrm>
          <a:off x="2252004" y="80962"/>
          <a:ext cx="7487968" cy="2814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25880" imgH="1396800" progId="Equation.DSMT4">
                  <p:embed/>
                </p:oleObj>
              </mc:Choice>
              <mc:Fallback>
                <p:oleObj name="Equation" r:id="rId3" imgW="4025880" imgH="1396800" progId="Equation.DSMT4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004" y="80962"/>
                        <a:ext cx="7487968" cy="2814640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358481"/>
              </p:ext>
            </p:extLst>
          </p:nvPr>
        </p:nvGraphicFramePr>
        <p:xfrm>
          <a:off x="2359090" y="2802968"/>
          <a:ext cx="4662488" cy="2805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03160" imgH="1447560" progId="Equation.DSMT4">
                  <p:embed/>
                </p:oleObj>
              </mc:Choice>
              <mc:Fallback>
                <p:oleObj name="Equation" r:id="rId5" imgW="2603160" imgH="1447560" progId="Equation.DSMT4">
                  <p:embed/>
                  <p:pic>
                    <p:nvPicPr>
                      <p:cNvPr id="1781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090" y="2802968"/>
                        <a:ext cx="4662488" cy="2805670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132265"/>
              </p:ext>
            </p:extLst>
          </p:nvPr>
        </p:nvGraphicFramePr>
        <p:xfrm>
          <a:off x="2362200" y="5608638"/>
          <a:ext cx="6766866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24080" imgH="241200" progId="Equation.DSMT4">
                  <p:embed/>
                </p:oleObj>
              </mc:Choice>
              <mc:Fallback>
                <p:oleObj name="Equation" r:id="rId7" imgW="3124080" imgH="241200" progId="Equation.DSMT4">
                  <p:embed/>
                  <p:pic>
                    <p:nvPicPr>
                      <p:cNvPr id="1781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608638"/>
                        <a:ext cx="6766866" cy="563562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277815"/>
            <a:ext cx="9220200" cy="8651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Изотопные эффекты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при фракционировании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Кинетический – обусловлен различием скоростей изотопов</a:t>
            </a:r>
          </a:p>
          <a:p>
            <a:pPr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eaLnBrk="1" hangingPunct="1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Термодинамический – обусловлен различиями в  энергетическом состоянии изотопов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5"/>
            <a:ext cx="8229600" cy="865186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latin typeface="Cambria" panose="02040503050406030204" pitchFamily="18" charset="0"/>
              </a:rPr>
              <a:t>Кинетический изотопный эффект</a:t>
            </a:r>
          </a:p>
        </p:txBody>
      </p:sp>
      <p:graphicFrame>
        <p:nvGraphicFramePr>
          <p:cNvPr id="180230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07047219"/>
              </p:ext>
            </p:extLst>
          </p:nvPr>
        </p:nvGraphicFramePr>
        <p:xfrm>
          <a:off x="2433638" y="2743201"/>
          <a:ext cx="4252912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61960" imgH="939600" progId="Equation.DSMT4">
                  <p:embed/>
                </p:oleObj>
              </mc:Choice>
              <mc:Fallback>
                <p:oleObj name="Equation" r:id="rId3" imgW="2361960" imgH="939600" progId="Equation.DSMT4">
                  <p:embed/>
                  <p:pic>
                    <p:nvPicPr>
                      <p:cNvPr id="1802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2743201"/>
                        <a:ext cx="4252912" cy="1692275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688653"/>
              </p:ext>
            </p:extLst>
          </p:nvPr>
        </p:nvGraphicFramePr>
        <p:xfrm>
          <a:off x="2897188" y="1174751"/>
          <a:ext cx="4722812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05040" imgH="761760" progId="Equation.DSMT4">
                  <p:embed/>
                </p:oleObj>
              </mc:Choice>
              <mc:Fallback>
                <p:oleObj name="Equation" r:id="rId5" imgW="2705040" imgH="761760" progId="Equation.DSMT4">
                  <p:embed/>
                  <p:pic>
                    <p:nvPicPr>
                      <p:cNvPr id="307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188" y="1174751"/>
                        <a:ext cx="4722812" cy="1370013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2" name="Object 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30067931"/>
              </p:ext>
            </p:extLst>
          </p:nvPr>
        </p:nvGraphicFramePr>
        <p:xfrm>
          <a:off x="2392363" y="4838700"/>
          <a:ext cx="3956050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97080" imgH="660240" progId="Equation.DSMT4">
                  <p:embed/>
                </p:oleObj>
              </mc:Choice>
              <mc:Fallback>
                <p:oleObj name="Equation" r:id="rId7" imgW="2197080" imgH="660240" progId="Equation.DSMT4">
                  <p:embed/>
                  <p:pic>
                    <p:nvPicPr>
                      <p:cNvPr id="1802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363" y="4838700"/>
                        <a:ext cx="3956050" cy="1189038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5"/>
            <a:ext cx="8229600" cy="5603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>
                <a:latin typeface="Cambria" panose="02040503050406030204" pitchFamily="18" charset="0"/>
              </a:rPr>
              <a:t>Термодинамический изотопный эффект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524001" y="1733550"/>
            <a:ext cx="1847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mbria" panose="02040503050406030204" pitchFamily="18" charset="0"/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602551"/>
              </p:ext>
            </p:extLst>
          </p:nvPr>
        </p:nvGraphicFramePr>
        <p:xfrm>
          <a:off x="76200" y="990600"/>
          <a:ext cx="5767754" cy="579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9" r:id="rId3" imgW="4187960" imgH="3880112" progId="CorelPhotoPaint.Image.9">
                  <p:embed/>
                </p:oleObj>
              </mc:Choice>
              <mc:Fallback>
                <p:oleObj name="CorelPhotoPaint.Image.9" r:id="rId3" imgW="4187960" imgH="3880112" progId="CorelPhotoPaint.Image.9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990600"/>
                        <a:ext cx="5767754" cy="579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55" name="Text Box 7"/>
          <p:cNvSpPr txBox="1">
            <a:spLocks noChangeArrowheads="1"/>
          </p:cNvSpPr>
          <p:nvPr/>
        </p:nvSpPr>
        <p:spPr bwMode="auto">
          <a:xfrm>
            <a:off x="6019800" y="914401"/>
            <a:ext cx="6019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Термодинамический изотопный эффект связан с энергетическим состоянием вещества. </a:t>
            </a:r>
          </a:p>
          <a:p>
            <a:pPr algn="l"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Соединения (молекулярные формы), с тяжёлыми изотопами более устойчивы, находятся в более глубокой энергетической яме. </a:t>
            </a:r>
          </a:p>
          <a:p>
            <a:pPr algn="l"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Неравенство в распределении изотопов между соединениями (находящимися в равновесии, в состоянии обмена) называется термодинамическим изотопным эффектом.</a:t>
            </a:r>
          </a:p>
        </p:txBody>
      </p:sp>
      <p:graphicFrame>
        <p:nvGraphicFramePr>
          <p:cNvPr id="4099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273898"/>
              </p:ext>
            </p:extLst>
          </p:nvPr>
        </p:nvGraphicFramePr>
        <p:xfrm>
          <a:off x="7620000" y="5257801"/>
          <a:ext cx="2630488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60160" imgH="711000" progId="Equation.3">
                  <p:embed/>
                </p:oleObj>
              </mc:Choice>
              <mc:Fallback>
                <p:oleObj name="Equation" r:id="rId5" imgW="1460160" imgH="711000" progId="Equation.3">
                  <p:embed/>
                  <p:pic>
                    <p:nvPicPr>
                      <p:cNvPr id="409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257801"/>
                        <a:ext cx="2630488" cy="128111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1390</TotalTime>
  <Words>2742</Words>
  <Application>Microsoft Office PowerPoint</Application>
  <PresentationFormat>Widescreen</PresentationFormat>
  <Paragraphs>468</Paragraphs>
  <Slides>45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Calibri</vt:lpstr>
      <vt:lpstr>Cambria</vt:lpstr>
      <vt:lpstr>Cambria Math</vt:lpstr>
      <vt:lpstr>Symbol</vt:lpstr>
      <vt:lpstr>Verdana</vt:lpstr>
      <vt:lpstr>Wingdings</vt:lpstr>
      <vt:lpstr>Globe</vt:lpstr>
      <vt:lpstr>Equation</vt:lpstr>
      <vt:lpstr>CorelPhotoPaint.Image.9</vt:lpstr>
      <vt:lpstr>PHOTO-PAINT</vt:lpstr>
      <vt:lpstr>Геохимия стабильных изотопов Введение</vt:lpstr>
      <vt:lpstr>Рекомендуемая литература:</vt:lpstr>
      <vt:lpstr>Что такое фракционирование изотопов</vt:lpstr>
      <vt:lpstr>Предпосылки для заметного фракционирования изотопов в природе</vt:lpstr>
      <vt:lpstr>PowerPoint Presentation</vt:lpstr>
      <vt:lpstr>PowerPoint Presentation</vt:lpstr>
      <vt:lpstr>Изотопные эффекты при фракционировании</vt:lpstr>
      <vt:lpstr>Кинетический изотопный эффект</vt:lpstr>
      <vt:lpstr>Термодинамический изотопный эффект</vt:lpstr>
      <vt:lpstr>PowerPoint Presentation</vt:lpstr>
      <vt:lpstr>Изотопная неравновесность не может быть движущей силой для химических реакций</vt:lpstr>
      <vt:lpstr>PowerPoint Presentation</vt:lpstr>
      <vt:lpstr>PowerPoint Presentation</vt:lpstr>
      <vt:lpstr>Задача 1. Вычислить температуры равновесия между минералами кварцевого диорита по изотопному составу кислорода в них.  Сделать выводы о замкнутости изотопной системы</vt:lpstr>
      <vt:lpstr>PowerPoint Presentation</vt:lpstr>
      <vt:lpstr>PowerPoint Presentation</vt:lpstr>
      <vt:lpstr>PowerPoint Presentation</vt:lpstr>
      <vt:lpstr>Задача смешения в геохимии стабильных изотопов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Задача 2. Построить график изменения изотопного состава кислорода расплава и минерала при различных степенях равновесной кристаллизации (f, от 0 до 1) при t = 1250°C. Для исходного расплава принять d18O=+5.6 ‰.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IMGRE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Геохимия стабильных изотопов</dc:title>
  <dc:creator>Yuri Kostitsyn</dc:creator>
  <cp:lastModifiedBy>Yuri Kostitsyn</cp:lastModifiedBy>
  <cp:revision>448</cp:revision>
  <dcterms:created xsi:type="dcterms:W3CDTF">2002-09-24T13:48:13Z</dcterms:created>
  <dcterms:modified xsi:type="dcterms:W3CDTF">2023-10-12T15:22:04Z</dcterms:modified>
</cp:coreProperties>
</file>